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ppt/theme/themeOverride2.xml" ContentType="application/vnd.openxmlformats-officedocument.themeOverride+xml"/>
  <Override PartName="/ppt/charts/chart7.xml" ContentType="application/vnd.openxmlformats-officedocument.drawingml.chart+xml"/>
  <Override PartName="/ppt/theme/themeOverride3.xml" ContentType="application/vnd.openxmlformats-officedocument.themeOverride+xml"/>
  <Override PartName="/ppt/charts/chart8.xml" ContentType="application/vnd.openxmlformats-officedocument.drawingml.chart+xml"/>
  <Override PartName="/ppt/theme/themeOverride4.xml" ContentType="application/vnd.openxmlformats-officedocument.themeOverride+xml"/>
  <Override PartName="/ppt/charts/chart9.xml" ContentType="application/vnd.openxmlformats-officedocument.drawingml.chart+xml"/>
  <Override PartName="/ppt/theme/themeOverride5.xml" ContentType="application/vnd.openxmlformats-officedocument.themeOverride+xml"/>
  <Override PartName="/ppt/charts/chart10.xml" ContentType="application/vnd.openxmlformats-officedocument.drawingml.chart+xml"/>
  <Override PartName="/ppt/theme/themeOverride6.xml" ContentType="application/vnd.openxmlformats-officedocument.themeOverride+xml"/>
  <Override PartName="/ppt/charts/chart11.xml" ContentType="application/vnd.openxmlformats-officedocument.drawingml.chart+xml"/>
  <Override PartName="/ppt/theme/themeOverride7.xml" ContentType="application/vnd.openxmlformats-officedocument.themeOverride+xml"/>
  <Override PartName="/ppt/charts/chart12.xml" ContentType="application/vnd.openxmlformats-officedocument.drawingml.chart+xml"/>
  <Override PartName="/ppt/theme/themeOverride8.xml" ContentType="application/vnd.openxmlformats-officedocument.themeOverride+xml"/>
  <Override PartName="/ppt/charts/chart13.xml" ContentType="application/vnd.openxmlformats-officedocument.drawingml.chart+xml"/>
  <Override PartName="/ppt/theme/themeOverride9.xml" ContentType="application/vnd.openxmlformats-officedocument.themeOverride+xml"/>
  <Override PartName="/ppt/charts/chart14.xml" ContentType="application/vnd.openxmlformats-officedocument.drawingml.chart+xml"/>
  <Override PartName="/ppt/theme/themeOverride10.xml" ContentType="application/vnd.openxmlformats-officedocument.themeOverride+xml"/>
  <Override PartName="/ppt/charts/chart15.xml" ContentType="application/vnd.openxmlformats-officedocument.drawingml.chart+xml"/>
  <Override PartName="/ppt/theme/themeOverride11.xml" ContentType="application/vnd.openxmlformats-officedocument.themeOverride+xml"/>
  <Override PartName="/ppt/charts/chart16.xml" ContentType="application/vnd.openxmlformats-officedocument.drawingml.chart+xml"/>
  <Override PartName="/ppt/theme/themeOverride12.xml" ContentType="application/vnd.openxmlformats-officedocument.themeOverride+xml"/>
  <Override PartName="/ppt/charts/chart17.xml" ContentType="application/vnd.openxmlformats-officedocument.drawingml.chart+xml"/>
  <Override PartName="/ppt/theme/themeOverride13.xml" ContentType="application/vnd.openxmlformats-officedocument.themeOverride+xml"/>
  <Override PartName="/ppt/charts/chart18.xml" ContentType="application/vnd.openxmlformats-officedocument.drawingml.chart+xml"/>
  <Override PartName="/ppt/theme/themeOverride14.xml" ContentType="application/vnd.openxmlformats-officedocument.themeOverride+xml"/>
  <Override PartName="/ppt/charts/chart19.xml" ContentType="application/vnd.openxmlformats-officedocument.drawingml.chart+xml"/>
  <Override PartName="/ppt/theme/themeOverride15.xml" ContentType="application/vnd.openxmlformats-officedocument.themeOverride+xml"/>
  <Override PartName="/ppt/charts/chart20.xml" ContentType="application/vnd.openxmlformats-officedocument.drawingml.chart+xml"/>
  <Override PartName="/ppt/theme/themeOverride16.xml" ContentType="application/vnd.openxmlformats-officedocument.themeOverride+xml"/>
  <Override PartName="/ppt/charts/chart21.xml" ContentType="application/vnd.openxmlformats-officedocument.drawingml.chart+xml"/>
  <Override PartName="/ppt/theme/themeOverride17.xml" ContentType="application/vnd.openxmlformats-officedocument.themeOverride+xml"/>
  <Override PartName="/ppt/charts/chart22.xml" ContentType="application/vnd.openxmlformats-officedocument.drawingml.chart+xml"/>
  <Override PartName="/ppt/theme/themeOverride18.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660" r:id="rId3"/>
    <p:sldId id="664" r:id="rId4"/>
    <p:sldId id="659" r:id="rId5"/>
    <p:sldId id="403" r:id="rId6"/>
    <p:sldId id="470" r:id="rId7"/>
    <p:sldId id="666" r:id="rId8"/>
    <p:sldId id="270" r:id="rId9"/>
    <p:sldId id="625" r:id="rId10"/>
    <p:sldId id="314" r:id="rId11"/>
    <p:sldId id="316" r:id="rId12"/>
    <p:sldId id="317" r:id="rId13"/>
    <p:sldId id="319" r:id="rId14"/>
    <p:sldId id="318" r:id="rId15"/>
    <p:sldId id="702" r:id="rId16"/>
    <p:sldId id="322" r:id="rId17"/>
    <p:sldId id="321" r:id="rId18"/>
    <p:sldId id="712" r:id="rId19"/>
    <p:sldId id="677" r:id="rId20"/>
    <p:sldId id="674" r:id="rId21"/>
    <p:sldId id="471" r:id="rId22"/>
    <p:sldId id="713" r:id="rId23"/>
    <p:sldId id="381" r:id="rId24"/>
    <p:sldId id="382" r:id="rId25"/>
    <p:sldId id="394" r:id="rId26"/>
    <p:sldId id="396" r:id="rId27"/>
    <p:sldId id="397" r:id="rId28"/>
    <p:sldId id="405" r:id="rId29"/>
    <p:sldId id="406" r:id="rId30"/>
    <p:sldId id="407" r:id="rId31"/>
    <p:sldId id="417" r:id="rId32"/>
    <p:sldId id="432" r:id="rId33"/>
    <p:sldId id="356" r:id="rId34"/>
    <p:sldId id="691" r:id="rId3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8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1D08"/>
    <a:srgbClr val="8C6254"/>
    <a:srgbClr val="BA7B6C"/>
    <a:srgbClr val="FF3300"/>
    <a:srgbClr val="FF9999"/>
    <a:srgbClr val="FF0000"/>
    <a:srgbClr val="FF9966"/>
    <a:srgbClr val="A50021"/>
    <a:srgbClr val="FF7878"/>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32"/>
    <p:restoredTop sz="96914" autoAdjust="0"/>
  </p:normalViewPr>
  <p:slideViewPr>
    <p:cSldViewPr snapToGrid="0" snapToObjects="1" showGuides="1">
      <p:cViewPr varScale="1">
        <p:scale>
          <a:sx n="91" d="100"/>
          <a:sy n="91" d="100"/>
        </p:scale>
        <p:origin x="1096" y="192"/>
      </p:cViewPr>
      <p:guideLst>
        <p:guide pos="3840"/>
        <p:guide orient="horz" pos="2183"/>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Feuille_de_calcul_Microsoft_Excel9.xlsx"/><Relationship Id="rId1" Type="http://schemas.openxmlformats.org/officeDocument/2006/relationships/themeOverride" Target="../theme/themeOverride6.xml"/></Relationships>
</file>

<file path=ppt/charts/_rels/chart11.xml.rels><?xml version="1.0" encoding="UTF-8" standalone="yes"?>
<Relationships xmlns="http://schemas.openxmlformats.org/package/2006/relationships"><Relationship Id="rId2" Type="http://schemas.openxmlformats.org/officeDocument/2006/relationships/package" Target="../embeddings/Feuille_de_calcul_Microsoft_Excel10.xlsx"/><Relationship Id="rId1" Type="http://schemas.openxmlformats.org/officeDocument/2006/relationships/themeOverride" Target="../theme/themeOverride7.xml"/></Relationships>
</file>

<file path=ppt/charts/_rels/chart12.xml.rels><?xml version="1.0" encoding="UTF-8" standalone="yes"?>
<Relationships xmlns="http://schemas.openxmlformats.org/package/2006/relationships"><Relationship Id="rId2" Type="http://schemas.openxmlformats.org/officeDocument/2006/relationships/package" Target="../embeddings/Feuille_de_calcul_Microsoft_Excel11.xlsx"/><Relationship Id="rId1" Type="http://schemas.openxmlformats.org/officeDocument/2006/relationships/themeOverride" Target="../theme/themeOverride8.xml"/></Relationships>
</file>

<file path=ppt/charts/_rels/chart13.xml.rels><?xml version="1.0" encoding="UTF-8" standalone="yes"?>
<Relationships xmlns="http://schemas.openxmlformats.org/package/2006/relationships"><Relationship Id="rId2" Type="http://schemas.openxmlformats.org/officeDocument/2006/relationships/package" Target="../embeddings/Feuille_de_calcul_Microsoft_Excel12.xlsx"/><Relationship Id="rId1" Type="http://schemas.openxmlformats.org/officeDocument/2006/relationships/themeOverride" Target="../theme/themeOverride9.xml"/></Relationships>
</file>

<file path=ppt/charts/_rels/chart14.xml.rels><?xml version="1.0" encoding="UTF-8" standalone="yes"?>
<Relationships xmlns="http://schemas.openxmlformats.org/package/2006/relationships"><Relationship Id="rId2" Type="http://schemas.openxmlformats.org/officeDocument/2006/relationships/package" Target="../embeddings/Feuille_de_calcul_Microsoft_Excel13.xlsx"/><Relationship Id="rId1" Type="http://schemas.openxmlformats.org/officeDocument/2006/relationships/themeOverride" Target="../theme/themeOverride10.xml"/></Relationships>
</file>

<file path=ppt/charts/_rels/chart15.xml.rels><?xml version="1.0" encoding="UTF-8" standalone="yes"?>
<Relationships xmlns="http://schemas.openxmlformats.org/package/2006/relationships"><Relationship Id="rId2" Type="http://schemas.openxmlformats.org/officeDocument/2006/relationships/package" Target="../embeddings/Feuille_de_calcul_Microsoft_Excel14.xlsx"/><Relationship Id="rId1" Type="http://schemas.openxmlformats.org/officeDocument/2006/relationships/themeOverride" Target="../theme/themeOverride11.xml"/></Relationships>
</file>

<file path=ppt/charts/_rels/chart16.xml.rels><?xml version="1.0" encoding="UTF-8" standalone="yes"?>
<Relationships xmlns="http://schemas.openxmlformats.org/package/2006/relationships"><Relationship Id="rId2" Type="http://schemas.openxmlformats.org/officeDocument/2006/relationships/package" Target="../embeddings/Feuille_de_calcul_Microsoft_Excel15.xlsx"/><Relationship Id="rId1" Type="http://schemas.openxmlformats.org/officeDocument/2006/relationships/themeOverride" Target="../theme/themeOverride12.xml"/></Relationships>
</file>

<file path=ppt/charts/_rels/chart17.xml.rels><?xml version="1.0" encoding="UTF-8" standalone="yes"?>
<Relationships xmlns="http://schemas.openxmlformats.org/package/2006/relationships"><Relationship Id="rId2" Type="http://schemas.openxmlformats.org/officeDocument/2006/relationships/package" Target="../embeddings/Feuille_de_calcul_Microsoft_Excel16.xlsx"/><Relationship Id="rId1" Type="http://schemas.openxmlformats.org/officeDocument/2006/relationships/themeOverride" Target="../theme/themeOverride13.xml"/></Relationships>
</file>

<file path=ppt/charts/_rels/chart18.xml.rels><?xml version="1.0" encoding="UTF-8" standalone="yes"?>
<Relationships xmlns="http://schemas.openxmlformats.org/package/2006/relationships"><Relationship Id="rId2" Type="http://schemas.openxmlformats.org/officeDocument/2006/relationships/package" Target="../embeddings/Feuille_de_calcul_Microsoft_Excel17.xlsx"/><Relationship Id="rId1" Type="http://schemas.openxmlformats.org/officeDocument/2006/relationships/themeOverride" Target="../theme/themeOverride14.xml"/></Relationships>
</file>

<file path=ppt/charts/_rels/chart19.xml.rels><?xml version="1.0" encoding="UTF-8" standalone="yes"?>
<Relationships xmlns="http://schemas.openxmlformats.org/package/2006/relationships"><Relationship Id="rId2" Type="http://schemas.openxmlformats.org/officeDocument/2006/relationships/package" Target="../embeddings/Feuille_de_calcul_Microsoft_Excel18.xlsx"/><Relationship Id="rId1" Type="http://schemas.openxmlformats.org/officeDocument/2006/relationships/themeOverride" Target="../theme/themeOverrid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Feuille_de_calcul_Microsoft_Excel19.xlsx"/><Relationship Id="rId1" Type="http://schemas.openxmlformats.org/officeDocument/2006/relationships/themeOverride" Target="../theme/themeOverride16.xml"/></Relationships>
</file>

<file path=ppt/charts/_rels/chart21.xml.rels><?xml version="1.0" encoding="UTF-8" standalone="yes"?>
<Relationships xmlns="http://schemas.openxmlformats.org/package/2006/relationships"><Relationship Id="rId2" Type="http://schemas.openxmlformats.org/officeDocument/2006/relationships/package" Target="../embeddings/Feuille_de_calcul_Microsoft_Excel20.xlsx"/><Relationship Id="rId1" Type="http://schemas.openxmlformats.org/officeDocument/2006/relationships/themeOverride" Target="../theme/themeOverride17.xml"/></Relationships>
</file>

<file path=ppt/charts/_rels/chart22.xml.rels><?xml version="1.0" encoding="UTF-8" standalone="yes"?>
<Relationships xmlns="http://schemas.openxmlformats.org/package/2006/relationships"><Relationship Id="rId2" Type="http://schemas.openxmlformats.org/officeDocument/2006/relationships/package" Target="../embeddings/Feuille_de_calcul_Microsoft_Excel21.xlsx"/><Relationship Id="rId1" Type="http://schemas.openxmlformats.org/officeDocument/2006/relationships/themeOverride" Target="../theme/themeOverride18.xml"/></Relationships>
</file>

<file path=ppt/charts/_rels/chart3.xml.rels><?xml version="1.0" encoding="UTF-8" standalone="yes"?>
<Relationships xmlns="http://schemas.openxmlformats.org/package/2006/relationships"><Relationship Id="rId3" Type="http://schemas.openxmlformats.org/officeDocument/2006/relationships/package" Target="../embeddings/Feuille_de_calcul_Microsoft_Excel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Feuille_de_calcul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2" Type="http://schemas.openxmlformats.org/officeDocument/2006/relationships/package" Target="../embeddings/Feuille_de_calcul_Microsoft_Excel4.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package" Target="../embeddings/Feuille_de_calcul_Microsoft_Excel5.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2" Type="http://schemas.openxmlformats.org/officeDocument/2006/relationships/package" Target="../embeddings/Feuille_de_calcul_Microsoft_Excel6.xlsx"/><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2" Type="http://schemas.openxmlformats.org/officeDocument/2006/relationships/package" Target="../embeddings/Feuille_de_calcul_Microsoft_Excel7.xlsx"/><Relationship Id="rId1" Type="http://schemas.openxmlformats.org/officeDocument/2006/relationships/themeOverride" Target="../theme/themeOverride4.xml"/></Relationships>
</file>

<file path=ppt/charts/_rels/chart9.xml.rels><?xml version="1.0" encoding="UTF-8" standalone="yes"?>
<Relationships xmlns="http://schemas.openxmlformats.org/package/2006/relationships"><Relationship Id="rId2" Type="http://schemas.openxmlformats.org/officeDocument/2006/relationships/package" Target="../embeddings/Feuille_de_calcul_Microsoft_Excel8.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Ventes</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A0AD-9249-BE84-157CF7F8E065}"/>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A0AD-9249-BE84-157CF7F8E065}"/>
              </c:ext>
            </c:extLst>
          </c:dPt>
          <c:dPt>
            <c:idx val="2"/>
            <c:bubble3D val="0"/>
            <c:spPr>
              <a:solidFill>
                <a:srgbClr val="FF7878"/>
              </a:solidFill>
              <a:ln w="19050">
                <a:solidFill>
                  <a:schemeClr val="lt1"/>
                </a:solidFill>
              </a:ln>
              <a:effectLst/>
            </c:spPr>
            <c:extLst>
              <c:ext xmlns:c16="http://schemas.microsoft.com/office/drawing/2014/chart" uri="{C3380CC4-5D6E-409C-BE32-E72D297353CC}">
                <c16:uniqueId val="{00000005-A0AD-9249-BE84-157CF7F8E065}"/>
              </c:ext>
            </c:extLst>
          </c:dPt>
          <c:dPt>
            <c:idx val="3"/>
            <c:bubble3D val="0"/>
            <c:spPr>
              <a:solidFill>
                <a:srgbClr val="A50021"/>
              </a:solidFill>
              <a:ln w="19050">
                <a:solidFill>
                  <a:schemeClr val="lt1"/>
                </a:solidFill>
              </a:ln>
              <a:effectLst/>
            </c:spPr>
            <c:extLst>
              <c:ext xmlns:c16="http://schemas.microsoft.com/office/drawing/2014/chart" uri="{C3380CC4-5D6E-409C-BE32-E72D297353CC}">
                <c16:uniqueId val="{00000007-A0AD-9249-BE84-157CF7F8E065}"/>
              </c:ext>
            </c:extLst>
          </c:dPt>
          <c:dPt>
            <c:idx val="4"/>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9-A0AD-9249-BE84-157CF7F8E065}"/>
              </c:ext>
            </c:extLst>
          </c:dPt>
          <c:dPt>
            <c:idx val="5"/>
            <c:bubble3D val="0"/>
            <c:spPr>
              <a:solidFill>
                <a:srgbClr val="CC3300"/>
              </a:solidFill>
              <a:ln w="19050">
                <a:solidFill>
                  <a:schemeClr val="lt1"/>
                </a:solidFill>
              </a:ln>
              <a:effectLst/>
            </c:spPr>
            <c:extLst>
              <c:ext xmlns:c16="http://schemas.microsoft.com/office/drawing/2014/chart" uri="{C3380CC4-5D6E-409C-BE32-E72D297353CC}">
                <c16:uniqueId val="{0000000B-A0AD-9249-BE84-157CF7F8E065}"/>
              </c:ext>
            </c:extLst>
          </c:dPt>
          <c:cat>
            <c:strRef>
              <c:f>Feuil1!$A$2:$A$7</c:f>
              <c:strCache>
                <c:ptCount val="6"/>
                <c:pt idx="0">
                  <c:v>SANTÉ</c:v>
                </c:pt>
                <c:pt idx="1">
                  <c:v>PENSIONS</c:v>
                </c:pt>
                <c:pt idx="2">
                  <c:v>CHÔMAGE</c:v>
                </c:pt>
                <c:pt idx="3">
                  <c:v>INCAPACITÉ TRAVAIL</c:v>
                </c:pt>
                <c:pt idx="4">
                  <c:v>FRAIS ADMINISTRATION</c:v>
                </c:pt>
                <c:pt idx="5">
                  <c:v>AUTRES (hôpitaux)</c:v>
                </c:pt>
              </c:strCache>
            </c:strRef>
          </c:cat>
          <c:val>
            <c:numRef>
              <c:f>Feuil1!$B$2:$B$7</c:f>
              <c:numCache>
                <c:formatCode>General</c:formatCode>
                <c:ptCount val="6"/>
                <c:pt idx="0">
                  <c:v>27</c:v>
                </c:pt>
                <c:pt idx="1">
                  <c:v>48</c:v>
                </c:pt>
                <c:pt idx="2">
                  <c:v>9.1999999999999993</c:v>
                </c:pt>
                <c:pt idx="3">
                  <c:v>8.1999999999999993</c:v>
                </c:pt>
                <c:pt idx="4">
                  <c:v>2.2000000000000002</c:v>
                </c:pt>
                <c:pt idx="5">
                  <c:v>8.6</c:v>
                </c:pt>
              </c:numCache>
            </c:numRef>
          </c:val>
          <c:extLst>
            <c:ext xmlns:c16="http://schemas.microsoft.com/office/drawing/2014/chart" uri="{C3380CC4-5D6E-409C-BE32-E72D297353CC}">
              <c16:uniqueId val="{00000000-C0DC-D34E-971C-D3395361EA7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view3D>
      <c:rotX val="10"/>
      <c:rotY val="15"/>
      <c:depthPercent val="100"/>
      <c:rAngAx val="1"/>
    </c:view3D>
    <c:floor>
      <c:thickness val="0"/>
      <c:spPr>
        <a:noFill/>
        <a:ln>
          <a:noFill/>
        </a:ln>
      </c:spPr>
    </c:floor>
    <c:sideWall>
      <c:thickness val="0"/>
      <c:spPr>
        <a:noFill/>
        <a:ln w="25400">
          <a:noFill/>
        </a:ln>
        <a:scene3d>
          <a:camera prst="orthographicFront"/>
          <a:lightRig rig="threePt" dir="t"/>
        </a:scene3d>
        <a:sp3d/>
      </c:spPr>
    </c:sideWall>
    <c:backWall>
      <c:thickness val="0"/>
    </c:backWall>
    <c:plotArea>
      <c:layout>
        <c:manualLayout>
          <c:layoutTarget val="inner"/>
          <c:xMode val="edge"/>
          <c:yMode val="edge"/>
          <c:x val="1.8207282913165299E-2"/>
          <c:y val="3.7499997160811802E-2"/>
          <c:w val="0.97198879551820705"/>
          <c:h val="0.81292904186273296"/>
        </c:manualLayout>
      </c:layout>
      <c:bar3DChart>
        <c:barDir val="col"/>
        <c:grouping val="clustered"/>
        <c:varyColors val="0"/>
        <c:ser>
          <c:idx val="0"/>
          <c:order val="0"/>
          <c:tx>
            <c:strRef>
              <c:f>Feuil1!$B$1</c:f>
              <c:strCache>
                <c:ptCount val="1"/>
                <c:pt idx="0">
                  <c:v>Ind</c:v>
                </c:pt>
              </c:strCache>
            </c:strRef>
          </c:tx>
          <c:spPr>
            <a:solidFill>
              <a:srgbClr val="993232">
                <a:lumMod val="50000"/>
              </a:srgbClr>
            </a:solidFill>
            <a:effectLst>
              <a:outerShdw blurRad="28575" dist="495300" dir="1680000" sx="109000" sy="109000" algn="tl" rotWithShape="0">
                <a:srgbClr val="000000">
                  <a:alpha val="23000"/>
                </a:srgbClr>
              </a:outerShdw>
            </a:effectLst>
          </c:spPr>
          <c:invertIfNegative val="0"/>
          <c:dPt>
            <c:idx val="0"/>
            <c:invertIfNegative val="0"/>
            <c:bubble3D val="0"/>
            <c:spPr>
              <a:solidFill>
                <a:srgbClr val="3E5622"/>
              </a:solidFill>
              <a:effectLst>
                <a:outerShdw blurRad="28575" dist="495300" dir="1680000" sx="109000" sy="109000" algn="tl" rotWithShape="0">
                  <a:srgbClr val="000000">
                    <a:alpha val="23000"/>
                  </a:srgbClr>
                </a:outerShdw>
              </a:effectLst>
            </c:spPr>
            <c:extLst>
              <c:ext xmlns:c16="http://schemas.microsoft.com/office/drawing/2014/chart" uri="{C3380CC4-5D6E-409C-BE32-E72D297353CC}">
                <c16:uniqueId val="{00000001-762F-4FFC-8FC7-B69C9143A18C}"/>
              </c:ext>
            </c:extLst>
          </c:dPt>
          <c:dPt>
            <c:idx val="1"/>
            <c:invertIfNegative val="0"/>
            <c:bubble3D val="0"/>
            <c:spPr>
              <a:solidFill>
                <a:srgbClr val="648A36"/>
              </a:solidFill>
              <a:effectLst>
                <a:outerShdw blurRad="28575" dist="495300" dir="1680000" sx="109000" sy="109000" algn="tl" rotWithShape="0">
                  <a:srgbClr val="000000">
                    <a:alpha val="23000"/>
                  </a:srgbClr>
                </a:outerShdw>
              </a:effectLst>
            </c:spPr>
            <c:extLst>
              <c:ext xmlns:c16="http://schemas.microsoft.com/office/drawing/2014/chart" uri="{C3380CC4-5D6E-409C-BE32-E72D297353CC}">
                <c16:uniqueId val="{00000003-762F-4FFC-8FC7-B69C9143A18C}"/>
              </c:ext>
            </c:extLst>
          </c:dPt>
          <c:dPt>
            <c:idx val="2"/>
            <c:invertIfNegative val="0"/>
            <c:bubble3D val="0"/>
            <c:spPr>
              <a:solidFill>
                <a:srgbClr val="D07272"/>
              </a:solidFill>
              <a:effectLst>
                <a:outerShdw blurRad="28575" dist="495300" dir="1680000" sx="109000" sy="109000" algn="tl" rotWithShape="0">
                  <a:srgbClr val="000000">
                    <a:alpha val="23000"/>
                  </a:srgbClr>
                </a:outerShdw>
              </a:effectLst>
            </c:spPr>
            <c:extLst>
              <c:ext xmlns:c16="http://schemas.microsoft.com/office/drawing/2014/chart" uri="{C3380CC4-5D6E-409C-BE32-E72D297353CC}">
                <c16:uniqueId val="{00000005-762F-4FFC-8FC7-B69C9143A18C}"/>
              </c:ext>
            </c:extLst>
          </c:dPt>
          <c:dPt>
            <c:idx val="3"/>
            <c:invertIfNegative val="0"/>
            <c:bubble3D val="0"/>
            <c:spPr>
              <a:solidFill>
                <a:srgbClr val="BA3C3C"/>
              </a:solidFill>
              <a:effectLst>
                <a:outerShdw blurRad="28575" dist="495300" dir="1680000" sx="109000" sy="109000" algn="tl" rotWithShape="0">
                  <a:srgbClr val="000000">
                    <a:alpha val="23000"/>
                  </a:srgbClr>
                </a:outerShdw>
              </a:effectLst>
            </c:spPr>
            <c:extLst>
              <c:ext xmlns:c16="http://schemas.microsoft.com/office/drawing/2014/chart" uri="{C3380CC4-5D6E-409C-BE32-E72D297353CC}">
                <c16:uniqueId val="{00000006-762F-4FFC-8FC7-B69C9143A18C}"/>
              </c:ext>
            </c:extLst>
          </c:dPt>
          <c:dPt>
            <c:idx val="4"/>
            <c:invertIfNegative val="0"/>
            <c:bubble3D val="0"/>
            <c:spPr>
              <a:solidFill>
                <a:srgbClr val="A6A6A6"/>
              </a:solidFill>
              <a:effectLst>
                <a:outerShdw blurRad="28575" dist="495300" dir="1680000" sx="109000" sy="109000" algn="tl" rotWithShape="0">
                  <a:srgbClr val="000000">
                    <a:alpha val="23000"/>
                  </a:srgbClr>
                </a:outerShdw>
              </a:effectLst>
            </c:spPr>
            <c:extLst>
              <c:ext xmlns:c16="http://schemas.microsoft.com/office/drawing/2014/chart" uri="{C3380CC4-5D6E-409C-BE32-E72D297353CC}">
                <c16:uniqueId val="{00000007-762F-4FFC-8FC7-B69C9143A18C}"/>
              </c:ext>
            </c:extLst>
          </c:dPt>
          <c:dLbls>
            <c:dLbl>
              <c:idx val="0"/>
              <c:layout>
                <c:manualLayout>
                  <c:x val="1.16510996217386E-2"/>
                  <c:y val="-1.13677536433228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62F-4FFC-8FC7-B69C9143A18C}"/>
                </c:ext>
              </c:extLst>
            </c:dLbl>
            <c:dLbl>
              <c:idx val="1"/>
              <c:layout>
                <c:manualLayout>
                  <c:x val="1.12559430956605E-2"/>
                  <c:y val="-1.5229691262827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62F-4FFC-8FC7-B69C9143A18C}"/>
                </c:ext>
              </c:extLst>
            </c:dLbl>
            <c:dLbl>
              <c:idx val="2"/>
              <c:layout>
                <c:manualLayout>
                  <c:x val="1.39113544566412E-2"/>
                  <c:y val="-1.73693834192308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62F-4FFC-8FC7-B69C9143A18C}"/>
                </c:ext>
              </c:extLst>
            </c:dLbl>
            <c:dLbl>
              <c:idx val="3"/>
              <c:layout>
                <c:manualLayout>
                  <c:x val="9.6493331719561901E-3"/>
                  <c:y val="-1.45463945987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62F-4FFC-8FC7-B69C9143A18C}"/>
                </c:ext>
              </c:extLst>
            </c:dLbl>
            <c:dLbl>
              <c:idx val="4"/>
              <c:layout>
                <c:manualLayout>
                  <c:x val="9.8317823280332298E-3"/>
                  <c:y val="-1.442302776442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62F-4FFC-8FC7-B69C9143A18C}"/>
                </c:ext>
              </c:extLst>
            </c:dLbl>
            <c:dLbl>
              <c:idx val="5"/>
              <c:layout>
                <c:manualLayout>
                  <c:x val="8.5712858773552593E-3"/>
                  <c:y val="-1.12919552820788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62F-4FFC-8FC7-B69C9143A18C}"/>
                </c:ext>
              </c:extLst>
            </c:dLbl>
            <c:spPr>
              <a:noFill/>
              <a:ln>
                <a:noFill/>
              </a:ln>
              <a:effectLst/>
            </c:spPr>
            <c:txPr>
              <a:bodyPr/>
              <a:lstStyle/>
              <a:p>
                <a:pPr>
                  <a:defRPr sz="11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tout a fait amélioré</c:v>
                </c:pt>
                <c:pt idx="1">
                  <c:v>Plutót amélioré</c:v>
                </c:pt>
                <c:pt idx="2">
                  <c:v>Plutot deterioré</c:v>
                </c:pt>
                <c:pt idx="3">
                  <c:v>Tout a fait deterioré</c:v>
                </c:pt>
                <c:pt idx="4">
                  <c:v>Je ne me prononce pas</c:v>
                </c:pt>
              </c:strCache>
            </c:strRef>
          </c:cat>
          <c:val>
            <c:numRef>
              <c:f>Feuil1!$B$2:$B$6</c:f>
              <c:numCache>
                <c:formatCode>0%</c:formatCode>
                <c:ptCount val="5"/>
                <c:pt idx="0">
                  <c:v>0.02</c:v>
                </c:pt>
                <c:pt idx="1">
                  <c:v>0.22</c:v>
                </c:pt>
                <c:pt idx="2">
                  <c:v>0.47</c:v>
                </c:pt>
                <c:pt idx="3">
                  <c:v>0.25</c:v>
                </c:pt>
                <c:pt idx="4">
                  <c:v>0.04</c:v>
                </c:pt>
              </c:numCache>
            </c:numRef>
          </c:val>
          <c:extLst>
            <c:ext xmlns:c16="http://schemas.microsoft.com/office/drawing/2014/chart" uri="{C3380CC4-5D6E-409C-BE32-E72D297353CC}">
              <c16:uniqueId val="{00000008-762F-4FFC-8FC7-B69C9143A18C}"/>
            </c:ext>
          </c:extLst>
        </c:ser>
        <c:dLbls>
          <c:showLegendKey val="0"/>
          <c:showVal val="0"/>
          <c:showCatName val="0"/>
          <c:showSerName val="0"/>
          <c:showPercent val="0"/>
          <c:showBubbleSize val="0"/>
        </c:dLbls>
        <c:gapWidth val="295"/>
        <c:gapDepth val="20"/>
        <c:shape val="cylinder"/>
        <c:axId val="997318376"/>
        <c:axId val="997319160"/>
        <c:axId val="0"/>
      </c:bar3DChart>
      <c:catAx>
        <c:axId val="997318376"/>
        <c:scaling>
          <c:orientation val="minMax"/>
        </c:scaling>
        <c:delete val="1"/>
        <c:axPos val="b"/>
        <c:numFmt formatCode="General" sourceLinked="0"/>
        <c:majorTickMark val="none"/>
        <c:minorTickMark val="none"/>
        <c:tickLblPos val="nextTo"/>
        <c:crossAx val="997319160"/>
        <c:crosses val="autoZero"/>
        <c:auto val="1"/>
        <c:lblAlgn val="ctr"/>
        <c:lblOffset val="100"/>
        <c:noMultiLvlLbl val="0"/>
      </c:catAx>
      <c:valAx>
        <c:axId val="997319160"/>
        <c:scaling>
          <c:orientation val="minMax"/>
          <c:max val="1"/>
          <c:min val="0"/>
        </c:scaling>
        <c:delete val="1"/>
        <c:axPos val="l"/>
        <c:numFmt formatCode="0%" sourceLinked="1"/>
        <c:majorTickMark val="out"/>
        <c:minorTickMark val="none"/>
        <c:tickLblPos val="nextTo"/>
        <c:crossAx val="997318376"/>
        <c:crosses val="autoZero"/>
        <c:crossBetween val="between"/>
      </c:valAx>
      <c:spPr>
        <a:noFill/>
        <a:ln w="25400">
          <a:noFill/>
        </a:ln>
      </c:spPr>
    </c:plotArea>
    <c:plotVisOnly val="1"/>
    <c:dispBlanksAs val="gap"/>
    <c:showDLblsOverMax val="0"/>
  </c:chart>
  <c:txPr>
    <a:bodyPr/>
    <a:lstStyle/>
    <a:p>
      <a:pPr>
        <a:defRPr sz="1800"/>
      </a:pPr>
      <a:endParaRPr lang="fr-FR"/>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0331802574181503"/>
          <c:y val="0.116071436950257"/>
          <c:w val="0.27561748175902201"/>
          <c:h val="0.76785714285714302"/>
        </c:manualLayout>
      </c:layout>
      <c:barChart>
        <c:barDir val="bar"/>
        <c:grouping val="clustered"/>
        <c:varyColors val="0"/>
        <c:ser>
          <c:idx val="0"/>
          <c:order val="0"/>
          <c:tx>
            <c:strRef>
              <c:f>Feuil1!$B$1</c:f>
              <c:strCache>
                <c:ptCount val="1"/>
                <c:pt idx="0">
                  <c:v>Série 1</c:v>
                </c:pt>
              </c:strCache>
            </c:strRef>
          </c:tx>
          <c:spPr>
            <a:solidFill>
              <a:srgbClr val="732626"/>
            </a:solidFill>
            <a:ln w="3175" cmpd="sng">
              <a:solidFill>
                <a:srgbClr val="7F7F7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Beaucoup d’argent de côté</c:v>
                </c:pt>
                <c:pt idx="1">
                  <c:v>Un peu d’argent de côté  </c:v>
                </c:pt>
                <c:pt idx="2">
                  <c:v>Juste  boucler mon budget</c:v>
                </c:pt>
                <c:pt idx="3">
                  <c:v>Pas à boucler sans être à découvert</c:v>
                </c:pt>
                <c:pt idx="4">
                  <c:v>Crains de basculer dans la précarité</c:v>
                </c:pt>
              </c:strCache>
            </c:strRef>
          </c:cat>
          <c:val>
            <c:numRef>
              <c:f>Feuil1!$B$2:$B$6</c:f>
              <c:numCache>
                <c:formatCode>0%</c:formatCode>
                <c:ptCount val="5"/>
                <c:pt idx="0">
                  <c:v>0.28999999999999998</c:v>
                </c:pt>
                <c:pt idx="1">
                  <c:v>0.59</c:v>
                </c:pt>
                <c:pt idx="2">
                  <c:v>0.73</c:v>
                </c:pt>
                <c:pt idx="3">
                  <c:v>0.81</c:v>
                </c:pt>
                <c:pt idx="4">
                  <c:v>0.95</c:v>
                </c:pt>
              </c:numCache>
            </c:numRef>
          </c:val>
          <c:extLst>
            <c:ext xmlns:c16="http://schemas.microsoft.com/office/drawing/2014/chart" uri="{C3380CC4-5D6E-409C-BE32-E72D297353CC}">
              <c16:uniqueId val="{00000000-40A1-4572-A7CF-A1F5D516E121}"/>
            </c:ext>
          </c:extLst>
        </c:ser>
        <c:dLbls>
          <c:showLegendKey val="0"/>
          <c:showVal val="0"/>
          <c:showCatName val="0"/>
          <c:showSerName val="0"/>
          <c:showPercent val="0"/>
          <c:showBubbleSize val="0"/>
        </c:dLbls>
        <c:gapWidth val="0"/>
        <c:axId val="997322688"/>
        <c:axId val="997321904"/>
      </c:barChart>
      <c:catAx>
        <c:axId val="997322688"/>
        <c:scaling>
          <c:orientation val="maxMin"/>
        </c:scaling>
        <c:delete val="0"/>
        <c:axPos val="l"/>
        <c:numFmt formatCode="General" sourceLinked="0"/>
        <c:majorTickMark val="none"/>
        <c:minorTickMark val="none"/>
        <c:tickLblPos val="nextTo"/>
        <c:txPr>
          <a:bodyPr/>
          <a:lstStyle/>
          <a:p>
            <a:pPr>
              <a:defRPr sz="900"/>
            </a:pPr>
            <a:endParaRPr lang="fr-FR"/>
          </a:p>
        </c:txPr>
        <c:crossAx val="997321904"/>
        <c:crosses val="autoZero"/>
        <c:auto val="1"/>
        <c:lblAlgn val="ctr"/>
        <c:lblOffset val="100"/>
        <c:noMultiLvlLbl val="0"/>
      </c:catAx>
      <c:valAx>
        <c:axId val="997321904"/>
        <c:scaling>
          <c:orientation val="minMax"/>
          <c:max val="1"/>
          <c:min val="0"/>
        </c:scaling>
        <c:delete val="1"/>
        <c:axPos val="t"/>
        <c:numFmt formatCode="0%" sourceLinked="1"/>
        <c:majorTickMark val="out"/>
        <c:minorTickMark val="none"/>
        <c:tickLblPos val="nextTo"/>
        <c:crossAx val="997322688"/>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9828722120666"/>
          <c:y val="0.11607136878896"/>
          <c:w val="0.39471427204072301"/>
          <c:h val="0.76785714285714302"/>
        </c:manualLayout>
      </c:layout>
      <c:barChart>
        <c:barDir val="bar"/>
        <c:grouping val="clustered"/>
        <c:varyColors val="0"/>
        <c:ser>
          <c:idx val="0"/>
          <c:order val="0"/>
          <c:tx>
            <c:strRef>
              <c:f>Feuil1!$B$1</c:f>
              <c:strCache>
                <c:ptCount val="1"/>
                <c:pt idx="0">
                  <c:v>Série 1</c:v>
                </c:pt>
              </c:strCache>
            </c:strRef>
          </c:tx>
          <c:spPr>
            <a:solidFill>
              <a:srgbClr val="732626"/>
            </a:solidFill>
            <a:ln w="3175" cmpd="sng">
              <a:solidFill>
                <a:srgbClr val="7F7F7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Oui vraiment</c:v>
                </c:pt>
                <c:pt idx="1">
                  <c:v>Plutôt oui</c:v>
                </c:pt>
                <c:pt idx="2">
                  <c:v>Plutôt non</c:v>
                </c:pt>
                <c:pt idx="3">
                  <c:v>Vraiment pas</c:v>
                </c:pt>
              </c:strCache>
            </c:strRef>
          </c:cat>
          <c:val>
            <c:numRef>
              <c:f>Feuil1!$B$2:$B$5</c:f>
              <c:numCache>
                <c:formatCode>0%</c:formatCode>
                <c:ptCount val="4"/>
                <c:pt idx="0">
                  <c:v>0.87</c:v>
                </c:pt>
                <c:pt idx="1">
                  <c:v>0.69</c:v>
                </c:pt>
                <c:pt idx="2">
                  <c:v>0.43</c:v>
                </c:pt>
                <c:pt idx="3">
                  <c:v>0.37</c:v>
                </c:pt>
              </c:numCache>
            </c:numRef>
          </c:val>
          <c:extLst>
            <c:ext xmlns:c16="http://schemas.microsoft.com/office/drawing/2014/chart" uri="{C3380CC4-5D6E-409C-BE32-E72D297353CC}">
              <c16:uniqueId val="{00000000-213A-411D-A90D-EE5AD6761B5C}"/>
            </c:ext>
          </c:extLst>
        </c:ser>
        <c:dLbls>
          <c:showLegendKey val="0"/>
          <c:showVal val="0"/>
          <c:showCatName val="0"/>
          <c:showSerName val="0"/>
          <c:showPercent val="0"/>
          <c:showBubbleSize val="0"/>
        </c:dLbls>
        <c:gapWidth val="0"/>
        <c:axId val="997332880"/>
        <c:axId val="997326608"/>
      </c:barChart>
      <c:catAx>
        <c:axId val="997332880"/>
        <c:scaling>
          <c:orientation val="maxMin"/>
        </c:scaling>
        <c:delete val="0"/>
        <c:axPos val="l"/>
        <c:numFmt formatCode="General" sourceLinked="0"/>
        <c:majorTickMark val="none"/>
        <c:minorTickMark val="none"/>
        <c:tickLblPos val="nextTo"/>
        <c:txPr>
          <a:bodyPr/>
          <a:lstStyle/>
          <a:p>
            <a:pPr>
              <a:defRPr sz="900"/>
            </a:pPr>
            <a:endParaRPr lang="fr-FR"/>
          </a:p>
        </c:txPr>
        <c:crossAx val="997326608"/>
        <c:crosses val="autoZero"/>
        <c:auto val="1"/>
        <c:lblAlgn val="ctr"/>
        <c:lblOffset val="100"/>
        <c:noMultiLvlLbl val="0"/>
      </c:catAx>
      <c:valAx>
        <c:axId val="997326608"/>
        <c:scaling>
          <c:orientation val="minMax"/>
          <c:max val="1"/>
          <c:min val="0"/>
        </c:scaling>
        <c:delete val="1"/>
        <c:axPos val="t"/>
        <c:numFmt formatCode="0%" sourceLinked="1"/>
        <c:majorTickMark val="out"/>
        <c:minorTickMark val="none"/>
        <c:tickLblPos val="nextTo"/>
        <c:crossAx val="997332880"/>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2.5000000000000001E-2"/>
          <c:y val="0"/>
          <c:w val="0.97499999999999998"/>
          <c:h val="1"/>
        </c:manualLayout>
      </c:layout>
      <c:bar3DChart>
        <c:barDir val="bar"/>
        <c:grouping val="stacked"/>
        <c:varyColors val="0"/>
        <c:ser>
          <c:idx val="0"/>
          <c:order val="0"/>
          <c:spPr>
            <a:solidFill>
              <a:srgbClr val="53732D">
                <a:lumMod val="50000"/>
              </a:srgbClr>
            </a:solidFill>
            <a:ln>
              <a:solidFill>
                <a:srgbClr val="7F7F7F"/>
              </a:solidFill>
            </a:ln>
            <a:effectLst/>
          </c:spPr>
          <c:invertIfNegative val="0"/>
          <c:dPt>
            <c:idx val="0"/>
            <c:invertIfNegative val="0"/>
            <c:bubble3D val="0"/>
            <c:spPr>
              <a:solidFill>
                <a:srgbClr val="BA3C3C"/>
              </a:solidFill>
              <a:ln>
                <a:solidFill>
                  <a:srgbClr val="7F7F7F"/>
                </a:solidFill>
              </a:ln>
              <a:effectLst/>
            </c:spPr>
            <c:extLst>
              <c:ext xmlns:c16="http://schemas.microsoft.com/office/drawing/2014/chart" uri="{C3380CC4-5D6E-409C-BE32-E72D297353CC}">
                <c16:uniqueId val="{00000000-19AC-4EF0-B002-C8900C4E5968}"/>
              </c:ext>
            </c:extLst>
          </c:dPt>
          <c:dPt>
            <c:idx val="1"/>
            <c:invertIfNegative val="0"/>
            <c:bubble3D val="0"/>
            <c:spPr>
              <a:solidFill>
                <a:srgbClr val="BA3C3C"/>
              </a:solidFill>
              <a:ln>
                <a:solidFill>
                  <a:srgbClr val="7F7F7F"/>
                </a:solidFill>
              </a:ln>
              <a:effectLst/>
            </c:spPr>
            <c:extLst>
              <c:ext xmlns:c16="http://schemas.microsoft.com/office/drawing/2014/chart" uri="{C3380CC4-5D6E-409C-BE32-E72D297353CC}">
                <c16:uniqueId val="{00000003-0DDD-9048-A368-D2CE5CA2AA7F}"/>
              </c:ext>
            </c:extLst>
          </c:dPt>
          <c:dPt>
            <c:idx val="2"/>
            <c:invertIfNegative val="0"/>
            <c:bubble3D val="0"/>
            <c:spPr>
              <a:solidFill>
                <a:srgbClr val="BA3C3C"/>
              </a:solidFill>
              <a:ln>
                <a:solidFill>
                  <a:srgbClr val="7F7F7F"/>
                </a:solidFill>
              </a:ln>
              <a:effectLst/>
            </c:spPr>
            <c:extLst>
              <c:ext xmlns:c16="http://schemas.microsoft.com/office/drawing/2014/chart" uri="{C3380CC4-5D6E-409C-BE32-E72D297353CC}">
                <c16:uniqueId val="{00000005-0DDD-9048-A368-D2CE5CA2AA7F}"/>
              </c:ext>
            </c:extLst>
          </c:dPt>
          <c:dLbls>
            <c:spPr>
              <a:noFill/>
              <a:ln>
                <a:noFill/>
              </a:ln>
              <a:effectLst/>
            </c:spPr>
            <c:txPr>
              <a:bodyPr/>
              <a:lstStyle/>
              <a:p>
                <a:pPr>
                  <a:defRPr sz="1100" b="1">
                    <a:solidFill>
                      <a:srgbClr val="FFFFF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Feuil1!$B$2:$B$4</c:f>
              <c:numCache>
                <c:formatCode>0%</c:formatCode>
                <c:ptCount val="3"/>
                <c:pt idx="0">
                  <c:v>0.82</c:v>
                </c:pt>
                <c:pt idx="1">
                  <c:v>0.8</c:v>
                </c:pt>
                <c:pt idx="2">
                  <c:v>0.79</c:v>
                </c:pt>
              </c:numCache>
            </c:numRef>
          </c:val>
          <c:extLst>
            <c:ext xmlns:c16="http://schemas.microsoft.com/office/drawing/2014/chart" uri="{C3380CC4-5D6E-409C-BE32-E72D297353CC}">
              <c16:uniqueId val="{00000001-19AC-4EF0-B002-C8900C4E5968}"/>
            </c:ext>
          </c:extLst>
        </c:ser>
        <c:ser>
          <c:idx val="1"/>
          <c:order val="1"/>
          <c:spPr>
            <a:solidFill>
              <a:srgbClr val="F9F5EB"/>
            </a:solidFill>
            <a:ln>
              <a:solidFill>
                <a:srgbClr val="7F7F7F"/>
              </a:solidFill>
            </a:ln>
            <a:effectLst/>
          </c:spPr>
          <c:invertIfNegative val="0"/>
          <c:dLbls>
            <c:spPr>
              <a:solidFill>
                <a:srgbClr val="F9F5EB"/>
              </a:solidFill>
              <a:ln>
                <a:noFill/>
              </a:ln>
              <a:effectLst/>
            </c:spPr>
            <c:txPr>
              <a:bodyPr/>
              <a:lstStyle/>
              <a:p>
                <a:pPr>
                  <a:defRPr sz="11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Feuil1!$C$2:$C$4</c:f>
              <c:numCache>
                <c:formatCode>0%</c:formatCode>
                <c:ptCount val="3"/>
                <c:pt idx="0">
                  <c:v>0.1</c:v>
                </c:pt>
                <c:pt idx="1">
                  <c:v>0.09</c:v>
                </c:pt>
                <c:pt idx="2">
                  <c:v>0.1</c:v>
                </c:pt>
              </c:numCache>
            </c:numRef>
          </c:val>
          <c:extLst>
            <c:ext xmlns:c16="http://schemas.microsoft.com/office/drawing/2014/chart" uri="{C3380CC4-5D6E-409C-BE32-E72D297353CC}">
              <c16:uniqueId val="{00000002-19AC-4EF0-B002-C8900C4E5968}"/>
            </c:ext>
          </c:extLst>
        </c:ser>
        <c:ser>
          <c:idx val="2"/>
          <c:order val="2"/>
          <c:spPr>
            <a:solidFill>
              <a:srgbClr val="293A16"/>
            </a:solidFill>
            <a:ln>
              <a:solidFill>
                <a:srgbClr val="7F7F7F"/>
              </a:solidFill>
            </a:ln>
            <a:effectLst/>
          </c:spPr>
          <c:invertIfNegative val="0"/>
          <c:dPt>
            <c:idx val="0"/>
            <c:invertIfNegative val="0"/>
            <c:bubble3D val="0"/>
            <c:extLst>
              <c:ext xmlns:c16="http://schemas.microsoft.com/office/drawing/2014/chart" uri="{C3380CC4-5D6E-409C-BE32-E72D297353CC}">
                <c16:uniqueId val="{00000003-19AC-4EF0-B002-C8900C4E5968}"/>
              </c:ext>
            </c:extLst>
          </c:dPt>
          <c:dLbls>
            <c:dLbl>
              <c:idx val="1"/>
              <c:layout>
                <c:manualLayout>
                  <c:x val="1.795062064927109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77-4A32-97A5-982326309730}"/>
                </c:ext>
              </c:extLst>
            </c:dLbl>
            <c:spPr>
              <a:solidFill>
                <a:srgbClr val="293A16"/>
              </a:solidFill>
            </c:spPr>
            <c:txPr>
              <a:bodyPr/>
              <a:lstStyle/>
              <a:p>
                <a:pPr>
                  <a:defRPr sz="11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Feuil1!$D$2:$D$4</c:f>
              <c:numCache>
                <c:formatCode>0%</c:formatCode>
                <c:ptCount val="3"/>
                <c:pt idx="0">
                  <c:v>0.08</c:v>
                </c:pt>
                <c:pt idx="1">
                  <c:v>0.11</c:v>
                </c:pt>
                <c:pt idx="2">
                  <c:v>0.11</c:v>
                </c:pt>
              </c:numCache>
            </c:numRef>
          </c:val>
          <c:extLst>
            <c:ext xmlns:c16="http://schemas.microsoft.com/office/drawing/2014/chart" uri="{C3380CC4-5D6E-409C-BE32-E72D297353CC}">
              <c16:uniqueId val="{00000004-19AC-4EF0-B002-C8900C4E5968}"/>
            </c:ext>
          </c:extLst>
        </c:ser>
        <c:dLbls>
          <c:showLegendKey val="0"/>
          <c:showVal val="1"/>
          <c:showCatName val="0"/>
          <c:showSerName val="0"/>
          <c:showPercent val="0"/>
          <c:showBubbleSize val="0"/>
        </c:dLbls>
        <c:gapWidth val="120"/>
        <c:gapDepth val="0"/>
        <c:shape val="box"/>
        <c:axId val="997328568"/>
        <c:axId val="997324256"/>
        <c:axId val="0"/>
      </c:bar3DChart>
      <c:catAx>
        <c:axId val="997328568"/>
        <c:scaling>
          <c:orientation val="maxMin"/>
        </c:scaling>
        <c:delete val="1"/>
        <c:axPos val="l"/>
        <c:majorTickMark val="out"/>
        <c:minorTickMark val="none"/>
        <c:tickLblPos val="nextTo"/>
        <c:crossAx val="997324256"/>
        <c:crosses val="autoZero"/>
        <c:auto val="1"/>
        <c:lblAlgn val="ctr"/>
        <c:lblOffset val="100"/>
        <c:noMultiLvlLbl val="0"/>
      </c:catAx>
      <c:valAx>
        <c:axId val="997324256"/>
        <c:scaling>
          <c:orientation val="minMax"/>
          <c:max val="1"/>
          <c:min val="0"/>
        </c:scaling>
        <c:delete val="1"/>
        <c:axPos val="t"/>
        <c:numFmt formatCode="0%" sourceLinked="1"/>
        <c:majorTickMark val="out"/>
        <c:minorTickMark val="none"/>
        <c:tickLblPos val="nextTo"/>
        <c:crossAx val="997328568"/>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2.5000000000000001E-2"/>
          <c:y val="0"/>
          <c:w val="0.97499999999999998"/>
          <c:h val="1"/>
        </c:manualLayout>
      </c:layout>
      <c:bar3DChart>
        <c:barDir val="bar"/>
        <c:grouping val="stacked"/>
        <c:varyColors val="0"/>
        <c:ser>
          <c:idx val="0"/>
          <c:order val="0"/>
          <c:spPr>
            <a:solidFill>
              <a:srgbClr val="BA3C3C"/>
            </a:solidFill>
            <a:ln>
              <a:solidFill>
                <a:srgbClr val="7F7F7F"/>
              </a:solidFill>
            </a:ln>
            <a:effectLst/>
          </c:spPr>
          <c:invertIfNegative val="0"/>
          <c:dPt>
            <c:idx val="0"/>
            <c:invertIfNegative val="0"/>
            <c:bubble3D val="0"/>
            <c:extLst>
              <c:ext xmlns:c16="http://schemas.microsoft.com/office/drawing/2014/chart" uri="{C3380CC4-5D6E-409C-BE32-E72D297353CC}">
                <c16:uniqueId val="{00000000-19AC-4EF0-B002-C8900C4E5968}"/>
              </c:ext>
            </c:extLst>
          </c:dPt>
          <c:dLbls>
            <c:spPr>
              <a:noFill/>
              <a:ln>
                <a:noFill/>
              </a:ln>
              <a:effectLst/>
            </c:spPr>
            <c:txPr>
              <a:bodyPr/>
              <a:lstStyle/>
              <a:p>
                <a:pPr>
                  <a:defRPr sz="1100" b="1">
                    <a:solidFill>
                      <a:srgbClr val="FFFFF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Feuil1!$B$2:$B$4</c:f>
              <c:numCache>
                <c:formatCode>General</c:formatCode>
                <c:ptCount val="3"/>
                <c:pt idx="0" formatCode="0%">
                  <c:v>0.72</c:v>
                </c:pt>
              </c:numCache>
            </c:numRef>
          </c:val>
          <c:extLst>
            <c:ext xmlns:c16="http://schemas.microsoft.com/office/drawing/2014/chart" uri="{C3380CC4-5D6E-409C-BE32-E72D297353CC}">
              <c16:uniqueId val="{00000001-19AC-4EF0-B002-C8900C4E5968}"/>
            </c:ext>
          </c:extLst>
        </c:ser>
        <c:ser>
          <c:idx val="1"/>
          <c:order val="1"/>
          <c:spPr>
            <a:solidFill>
              <a:srgbClr val="F9F5EB"/>
            </a:solidFill>
            <a:ln>
              <a:solidFill>
                <a:srgbClr val="7F7F7F"/>
              </a:solidFill>
            </a:ln>
            <a:effectLst/>
          </c:spPr>
          <c:invertIfNegative val="0"/>
          <c:dLbls>
            <c:spPr>
              <a:solidFill>
                <a:srgbClr val="F9F5EB"/>
              </a:solidFill>
              <a:ln>
                <a:noFill/>
              </a:ln>
              <a:effectLst/>
            </c:spPr>
            <c:txPr>
              <a:bodyPr/>
              <a:lstStyle/>
              <a:p>
                <a:pPr>
                  <a:defRPr sz="11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Feuil1!$C$2:$C$4</c:f>
              <c:numCache>
                <c:formatCode>General</c:formatCode>
                <c:ptCount val="3"/>
                <c:pt idx="0" formatCode="0%">
                  <c:v>0.13</c:v>
                </c:pt>
              </c:numCache>
            </c:numRef>
          </c:val>
          <c:extLst>
            <c:ext xmlns:c16="http://schemas.microsoft.com/office/drawing/2014/chart" uri="{C3380CC4-5D6E-409C-BE32-E72D297353CC}">
              <c16:uniqueId val="{00000002-19AC-4EF0-B002-C8900C4E5968}"/>
            </c:ext>
          </c:extLst>
        </c:ser>
        <c:ser>
          <c:idx val="2"/>
          <c:order val="2"/>
          <c:spPr>
            <a:solidFill>
              <a:srgbClr val="293A16"/>
            </a:solidFill>
            <a:ln>
              <a:solidFill>
                <a:srgbClr val="7F7F7F"/>
              </a:solidFill>
            </a:ln>
            <a:effectLst/>
          </c:spPr>
          <c:invertIfNegative val="0"/>
          <c:dPt>
            <c:idx val="0"/>
            <c:invertIfNegative val="0"/>
            <c:bubble3D val="0"/>
            <c:extLst>
              <c:ext xmlns:c16="http://schemas.microsoft.com/office/drawing/2014/chart" uri="{C3380CC4-5D6E-409C-BE32-E72D297353CC}">
                <c16:uniqueId val="{00000003-19AC-4EF0-B002-C8900C4E5968}"/>
              </c:ext>
            </c:extLst>
          </c:dPt>
          <c:dLbls>
            <c:dLbl>
              <c:idx val="1"/>
              <c:layout>
                <c:manualLayout>
                  <c:x val="1.795062064927109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77-4A32-97A5-982326309730}"/>
                </c:ext>
              </c:extLst>
            </c:dLbl>
            <c:spPr>
              <a:solidFill>
                <a:srgbClr val="293A16"/>
              </a:solidFill>
            </c:spPr>
            <c:txPr>
              <a:bodyPr/>
              <a:lstStyle/>
              <a:p>
                <a:pPr>
                  <a:defRPr sz="11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Feuil1!$D$2:$D$4</c:f>
              <c:numCache>
                <c:formatCode>General</c:formatCode>
                <c:ptCount val="3"/>
                <c:pt idx="0" formatCode="0%">
                  <c:v>0.15</c:v>
                </c:pt>
              </c:numCache>
            </c:numRef>
          </c:val>
          <c:extLst>
            <c:ext xmlns:c16="http://schemas.microsoft.com/office/drawing/2014/chart" uri="{C3380CC4-5D6E-409C-BE32-E72D297353CC}">
              <c16:uniqueId val="{00000004-19AC-4EF0-B002-C8900C4E5968}"/>
            </c:ext>
          </c:extLst>
        </c:ser>
        <c:dLbls>
          <c:showLegendKey val="0"/>
          <c:showVal val="1"/>
          <c:showCatName val="0"/>
          <c:showSerName val="0"/>
          <c:showPercent val="0"/>
          <c:showBubbleSize val="0"/>
        </c:dLbls>
        <c:gapWidth val="120"/>
        <c:gapDepth val="0"/>
        <c:shape val="box"/>
        <c:axId val="997323864"/>
        <c:axId val="997325432"/>
        <c:axId val="0"/>
      </c:bar3DChart>
      <c:catAx>
        <c:axId val="997323864"/>
        <c:scaling>
          <c:orientation val="maxMin"/>
        </c:scaling>
        <c:delete val="1"/>
        <c:axPos val="l"/>
        <c:majorTickMark val="out"/>
        <c:minorTickMark val="none"/>
        <c:tickLblPos val="nextTo"/>
        <c:crossAx val="997325432"/>
        <c:crosses val="autoZero"/>
        <c:auto val="1"/>
        <c:lblAlgn val="ctr"/>
        <c:lblOffset val="100"/>
        <c:noMultiLvlLbl val="0"/>
      </c:catAx>
      <c:valAx>
        <c:axId val="997325432"/>
        <c:scaling>
          <c:orientation val="minMax"/>
          <c:max val="1"/>
          <c:min val="0"/>
        </c:scaling>
        <c:delete val="1"/>
        <c:axPos val="t"/>
        <c:numFmt formatCode="0%" sourceLinked="1"/>
        <c:majorTickMark val="out"/>
        <c:minorTickMark val="none"/>
        <c:tickLblPos val="nextTo"/>
        <c:crossAx val="997323864"/>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0331802574181503"/>
          <c:y val="0.116071436950257"/>
          <c:w val="0.27561748175902201"/>
          <c:h val="0.76785714285714302"/>
        </c:manualLayout>
      </c:layout>
      <c:barChart>
        <c:barDir val="bar"/>
        <c:grouping val="clustered"/>
        <c:varyColors val="0"/>
        <c:ser>
          <c:idx val="0"/>
          <c:order val="0"/>
          <c:tx>
            <c:strRef>
              <c:f>Feuil1!$B$1</c:f>
              <c:strCache>
                <c:ptCount val="1"/>
                <c:pt idx="0">
                  <c:v>Série 1</c:v>
                </c:pt>
              </c:strCache>
            </c:strRef>
          </c:tx>
          <c:spPr>
            <a:solidFill>
              <a:srgbClr val="732626"/>
            </a:solidFill>
            <a:ln w="3175" cmpd="sng">
              <a:solidFill>
                <a:srgbClr val="7F7F7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Beaucoup d’argent de côté</c:v>
                </c:pt>
                <c:pt idx="1">
                  <c:v>Un peu d’argent de côté  </c:v>
                </c:pt>
                <c:pt idx="2">
                  <c:v>Juste  boucler mon budget</c:v>
                </c:pt>
                <c:pt idx="3">
                  <c:v>Pas à boucler sans être à découvert</c:v>
                </c:pt>
                <c:pt idx="4">
                  <c:v>Crains de basculer dans la précarité</c:v>
                </c:pt>
              </c:strCache>
            </c:strRef>
          </c:cat>
          <c:val>
            <c:numRef>
              <c:f>Feuil1!$B$2:$B$6</c:f>
              <c:numCache>
                <c:formatCode>0%</c:formatCode>
                <c:ptCount val="5"/>
                <c:pt idx="0">
                  <c:v>0.63</c:v>
                </c:pt>
                <c:pt idx="1">
                  <c:v>0.66</c:v>
                </c:pt>
                <c:pt idx="2">
                  <c:v>0.73</c:v>
                </c:pt>
                <c:pt idx="3">
                  <c:v>0.72</c:v>
                </c:pt>
                <c:pt idx="4">
                  <c:v>0.92</c:v>
                </c:pt>
              </c:numCache>
            </c:numRef>
          </c:val>
          <c:extLst>
            <c:ext xmlns:c16="http://schemas.microsoft.com/office/drawing/2014/chart" uri="{C3380CC4-5D6E-409C-BE32-E72D297353CC}">
              <c16:uniqueId val="{00000000-40A1-4572-A7CF-A1F5D516E121}"/>
            </c:ext>
          </c:extLst>
        </c:ser>
        <c:dLbls>
          <c:showLegendKey val="0"/>
          <c:showVal val="0"/>
          <c:showCatName val="0"/>
          <c:showSerName val="0"/>
          <c:showPercent val="0"/>
          <c:showBubbleSize val="0"/>
        </c:dLbls>
        <c:gapWidth val="0"/>
        <c:axId val="997333272"/>
        <c:axId val="997331704"/>
      </c:barChart>
      <c:catAx>
        <c:axId val="997333272"/>
        <c:scaling>
          <c:orientation val="maxMin"/>
        </c:scaling>
        <c:delete val="0"/>
        <c:axPos val="l"/>
        <c:numFmt formatCode="General" sourceLinked="0"/>
        <c:majorTickMark val="none"/>
        <c:minorTickMark val="none"/>
        <c:tickLblPos val="nextTo"/>
        <c:txPr>
          <a:bodyPr/>
          <a:lstStyle/>
          <a:p>
            <a:pPr>
              <a:defRPr sz="900"/>
            </a:pPr>
            <a:endParaRPr lang="fr-FR"/>
          </a:p>
        </c:txPr>
        <c:crossAx val="997331704"/>
        <c:crosses val="autoZero"/>
        <c:auto val="1"/>
        <c:lblAlgn val="ctr"/>
        <c:lblOffset val="100"/>
        <c:noMultiLvlLbl val="0"/>
      </c:catAx>
      <c:valAx>
        <c:axId val="997331704"/>
        <c:scaling>
          <c:orientation val="minMax"/>
          <c:max val="1"/>
          <c:min val="0"/>
        </c:scaling>
        <c:delete val="1"/>
        <c:axPos val="t"/>
        <c:numFmt formatCode="0%" sourceLinked="1"/>
        <c:majorTickMark val="out"/>
        <c:minorTickMark val="none"/>
        <c:tickLblPos val="nextTo"/>
        <c:crossAx val="997333272"/>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2.5000000000000001E-2"/>
          <c:y val="0"/>
          <c:w val="0.97499999999999998"/>
          <c:h val="1"/>
        </c:manualLayout>
      </c:layout>
      <c:bar3DChart>
        <c:barDir val="bar"/>
        <c:grouping val="stacked"/>
        <c:varyColors val="0"/>
        <c:ser>
          <c:idx val="0"/>
          <c:order val="0"/>
          <c:spPr>
            <a:solidFill>
              <a:srgbClr val="53732D">
                <a:lumMod val="50000"/>
              </a:srgbClr>
            </a:solidFill>
            <a:ln>
              <a:solidFill>
                <a:srgbClr val="7F7F7F"/>
              </a:solidFill>
            </a:ln>
            <a:effectLst/>
          </c:spPr>
          <c:invertIfNegative val="0"/>
          <c:dPt>
            <c:idx val="0"/>
            <c:invertIfNegative val="0"/>
            <c:bubble3D val="0"/>
            <c:spPr>
              <a:solidFill>
                <a:srgbClr val="BA3C3C"/>
              </a:solidFill>
              <a:ln>
                <a:solidFill>
                  <a:srgbClr val="7F7F7F"/>
                </a:solidFill>
              </a:ln>
              <a:effectLst/>
            </c:spPr>
            <c:extLst>
              <c:ext xmlns:c16="http://schemas.microsoft.com/office/drawing/2014/chart" uri="{C3380CC4-5D6E-409C-BE32-E72D297353CC}">
                <c16:uniqueId val="{00000000-19AC-4EF0-B002-C8900C4E5968}"/>
              </c:ext>
            </c:extLst>
          </c:dPt>
          <c:dPt>
            <c:idx val="1"/>
            <c:invertIfNegative val="0"/>
            <c:bubble3D val="0"/>
            <c:spPr>
              <a:solidFill>
                <a:srgbClr val="BA3C3C"/>
              </a:solidFill>
              <a:ln>
                <a:solidFill>
                  <a:srgbClr val="7F7F7F"/>
                </a:solidFill>
              </a:ln>
              <a:effectLst/>
            </c:spPr>
            <c:extLst>
              <c:ext xmlns:c16="http://schemas.microsoft.com/office/drawing/2014/chart" uri="{C3380CC4-5D6E-409C-BE32-E72D297353CC}">
                <c16:uniqueId val="{00000003-5E1D-CF40-B3B5-584F847E6F0F}"/>
              </c:ext>
            </c:extLst>
          </c:dPt>
          <c:dPt>
            <c:idx val="2"/>
            <c:invertIfNegative val="0"/>
            <c:bubble3D val="0"/>
            <c:spPr>
              <a:solidFill>
                <a:srgbClr val="BA3C3C"/>
              </a:solidFill>
              <a:ln>
                <a:solidFill>
                  <a:srgbClr val="7F7F7F"/>
                </a:solidFill>
              </a:ln>
              <a:effectLst/>
            </c:spPr>
            <c:extLst>
              <c:ext xmlns:c16="http://schemas.microsoft.com/office/drawing/2014/chart" uri="{C3380CC4-5D6E-409C-BE32-E72D297353CC}">
                <c16:uniqueId val="{00000005-5E1D-CF40-B3B5-584F847E6F0F}"/>
              </c:ext>
            </c:extLst>
          </c:dPt>
          <c:dLbls>
            <c:spPr>
              <a:noFill/>
              <a:ln>
                <a:noFill/>
              </a:ln>
              <a:effectLst/>
            </c:spPr>
            <c:txPr>
              <a:bodyPr/>
              <a:lstStyle/>
              <a:p>
                <a:pPr>
                  <a:defRPr sz="1100" b="1">
                    <a:solidFill>
                      <a:srgbClr val="FFFFF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Feuil1!$B$2:$B$4</c:f>
              <c:numCache>
                <c:formatCode>0%</c:formatCode>
                <c:ptCount val="3"/>
                <c:pt idx="0">
                  <c:v>0.85</c:v>
                </c:pt>
                <c:pt idx="1">
                  <c:v>0.74</c:v>
                </c:pt>
                <c:pt idx="2">
                  <c:v>0.74</c:v>
                </c:pt>
              </c:numCache>
            </c:numRef>
          </c:val>
          <c:extLst>
            <c:ext xmlns:c16="http://schemas.microsoft.com/office/drawing/2014/chart" uri="{C3380CC4-5D6E-409C-BE32-E72D297353CC}">
              <c16:uniqueId val="{00000001-19AC-4EF0-B002-C8900C4E5968}"/>
            </c:ext>
          </c:extLst>
        </c:ser>
        <c:ser>
          <c:idx val="1"/>
          <c:order val="1"/>
          <c:spPr>
            <a:solidFill>
              <a:srgbClr val="F9F5EB"/>
            </a:solidFill>
            <a:ln>
              <a:solidFill>
                <a:srgbClr val="7F7F7F"/>
              </a:solidFill>
            </a:ln>
            <a:effectLst/>
          </c:spPr>
          <c:invertIfNegative val="0"/>
          <c:dLbls>
            <c:spPr>
              <a:solidFill>
                <a:srgbClr val="F9F5EB"/>
              </a:solidFill>
              <a:ln>
                <a:noFill/>
              </a:ln>
              <a:effectLst/>
            </c:spPr>
            <c:txPr>
              <a:bodyPr/>
              <a:lstStyle/>
              <a:p>
                <a:pPr>
                  <a:defRPr sz="11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Feuil1!$C$2:$C$4</c:f>
              <c:numCache>
                <c:formatCode>0%</c:formatCode>
                <c:ptCount val="3"/>
                <c:pt idx="0">
                  <c:v>0.08</c:v>
                </c:pt>
                <c:pt idx="1">
                  <c:v>0.13</c:v>
                </c:pt>
                <c:pt idx="2">
                  <c:v>0.15</c:v>
                </c:pt>
              </c:numCache>
            </c:numRef>
          </c:val>
          <c:extLst>
            <c:ext xmlns:c16="http://schemas.microsoft.com/office/drawing/2014/chart" uri="{C3380CC4-5D6E-409C-BE32-E72D297353CC}">
              <c16:uniqueId val="{00000002-19AC-4EF0-B002-C8900C4E5968}"/>
            </c:ext>
          </c:extLst>
        </c:ser>
        <c:ser>
          <c:idx val="2"/>
          <c:order val="2"/>
          <c:spPr>
            <a:solidFill>
              <a:srgbClr val="293A16"/>
            </a:solidFill>
            <a:ln>
              <a:solidFill>
                <a:srgbClr val="7F7F7F"/>
              </a:solidFill>
            </a:ln>
            <a:effectLst/>
          </c:spPr>
          <c:invertIfNegative val="0"/>
          <c:dPt>
            <c:idx val="0"/>
            <c:invertIfNegative val="0"/>
            <c:bubble3D val="0"/>
            <c:extLst>
              <c:ext xmlns:c16="http://schemas.microsoft.com/office/drawing/2014/chart" uri="{C3380CC4-5D6E-409C-BE32-E72D297353CC}">
                <c16:uniqueId val="{00000003-19AC-4EF0-B002-C8900C4E5968}"/>
              </c:ext>
            </c:extLst>
          </c:dPt>
          <c:dLbls>
            <c:dLbl>
              <c:idx val="1"/>
              <c:layout>
                <c:manualLayout>
                  <c:x val="1.795062064927109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77-4A32-97A5-982326309730}"/>
                </c:ext>
              </c:extLst>
            </c:dLbl>
            <c:spPr>
              <a:solidFill>
                <a:srgbClr val="293A16"/>
              </a:solidFill>
            </c:spPr>
            <c:txPr>
              <a:bodyPr/>
              <a:lstStyle/>
              <a:p>
                <a:pPr>
                  <a:defRPr sz="11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Feuil1!$D$2:$D$4</c:f>
              <c:numCache>
                <c:formatCode>0%</c:formatCode>
                <c:ptCount val="3"/>
                <c:pt idx="0">
                  <c:v>7.0000000000000007E-2</c:v>
                </c:pt>
                <c:pt idx="1">
                  <c:v>0.13</c:v>
                </c:pt>
                <c:pt idx="2">
                  <c:v>0.11</c:v>
                </c:pt>
              </c:numCache>
            </c:numRef>
          </c:val>
          <c:extLst>
            <c:ext xmlns:c16="http://schemas.microsoft.com/office/drawing/2014/chart" uri="{C3380CC4-5D6E-409C-BE32-E72D297353CC}">
              <c16:uniqueId val="{00000004-19AC-4EF0-B002-C8900C4E5968}"/>
            </c:ext>
          </c:extLst>
        </c:ser>
        <c:dLbls>
          <c:showLegendKey val="0"/>
          <c:showVal val="1"/>
          <c:showCatName val="0"/>
          <c:showSerName val="0"/>
          <c:showPercent val="0"/>
          <c:showBubbleSize val="0"/>
        </c:dLbls>
        <c:gapWidth val="120"/>
        <c:gapDepth val="0"/>
        <c:shape val="box"/>
        <c:axId val="721100360"/>
        <c:axId val="721101144"/>
        <c:axId val="0"/>
      </c:bar3DChart>
      <c:catAx>
        <c:axId val="721100360"/>
        <c:scaling>
          <c:orientation val="maxMin"/>
        </c:scaling>
        <c:delete val="1"/>
        <c:axPos val="l"/>
        <c:majorTickMark val="out"/>
        <c:minorTickMark val="none"/>
        <c:tickLblPos val="nextTo"/>
        <c:crossAx val="721101144"/>
        <c:crosses val="autoZero"/>
        <c:auto val="1"/>
        <c:lblAlgn val="ctr"/>
        <c:lblOffset val="100"/>
        <c:noMultiLvlLbl val="0"/>
      </c:catAx>
      <c:valAx>
        <c:axId val="721101144"/>
        <c:scaling>
          <c:orientation val="minMax"/>
          <c:max val="1"/>
          <c:min val="0"/>
        </c:scaling>
        <c:delete val="1"/>
        <c:axPos val="t"/>
        <c:numFmt formatCode="0%" sourceLinked="1"/>
        <c:majorTickMark val="out"/>
        <c:minorTickMark val="none"/>
        <c:tickLblPos val="nextTo"/>
        <c:crossAx val="721100360"/>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2.5000000000000001E-2"/>
          <c:y val="0"/>
          <c:w val="0.97499999999999998"/>
          <c:h val="1"/>
        </c:manualLayout>
      </c:layout>
      <c:bar3DChart>
        <c:barDir val="bar"/>
        <c:grouping val="stacked"/>
        <c:varyColors val="0"/>
        <c:ser>
          <c:idx val="0"/>
          <c:order val="0"/>
          <c:spPr>
            <a:solidFill>
              <a:srgbClr val="BA3C3C"/>
            </a:solidFill>
            <a:ln>
              <a:solidFill>
                <a:srgbClr val="7F7F7F"/>
              </a:solidFill>
            </a:ln>
            <a:effectLst/>
          </c:spPr>
          <c:invertIfNegative val="0"/>
          <c:dPt>
            <c:idx val="0"/>
            <c:invertIfNegative val="0"/>
            <c:bubble3D val="0"/>
            <c:extLst>
              <c:ext xmlns:c16="http://schemas.microsoft.com/office/drawing/2014/chart" uri="{C3380CC4-5D6E-409C-BE32-E72D297353CC}">
                <c16:uniqueId val="{00000000-19AC-4EF0-B002-C8900C4E5968}"/>
              </c:ext>
            </c:extLst>
          </c:dPt>
          <c:dLbls>
            <c:spPr>
              <a:noFill/>
              <a:ln>
                <a:noFill/>
              </a:ln>
              <a:effectLst/>
            </c:spPr>
            <c:txPr>
              <a:bodyPr/>
              <a:lstStyle/>
              <a:p>
                <a:pPr>
                  <a:defRPr sz="1100" b="1">
                    <a:solidFill>
                      <a:srgbClr val="FFFFF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Feuil1!$B$2:$B$3</c:f>
              <c:numCache>
                <c:formatCode>0%</c:formatCode>
                <c:ptCount val="2"/>
                <c:pt idx="0">
                  <c:v>0.67</c:v>
                </c:pt>
                <c:pt idx="1">
                  <c:v>0.55000000000000004</c:v>
                </c:pt>
              </c:numCache>
            </c:numRef>
          </c:val>
          <c:extLst>
            <c:ext xmlns:c16="http://schemas.microsoft.com/office/drawing/2014/chart" uri="{C3380CC4-5D6E-409C-BE32-E72D297353CC}">
              <c16:uniqueId val="{00000001-19AC-4EF0-B002-C8900C4E5968}"/>
            </c:ext>
          </c:extLst>
        </c:ser>
        <c:ser>
          <c:idx val="1"/>
          <c:order val="1"/>
          <c:spPr>
            <a:solidFill>
              <a:srgbClr val="F9F5EB"/>
            </a:solidFill>
            <a:ln>
              <a:solidFill>
                <a:srgbClr val="7F7F7F"/>
              </a:solidFill>
            </a:ln>
            <a:effectLst/>
          </c:spPr>
          <c:invertIfNegative val="0"/>
          <c:dLbls>
            <c:spPr>
              <a:solidFill>
                <a:srgbClr val="F9F5EB"/>
              </a:solidFill>
              <a:ln>
                <a:noFill/>
              </a:ln>
              <a:effectLst/>
            </c:spPr>
            <c:txPr>
              <a:bodyPr/>
              <a:lstStyle/>
              <a:p>
                <a:pPr>
                  <a:defRPr sz="11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Feuil1!$C$2:$C$3</c:f>
              <c:numCache>
                <c:formatCode>0%</c:formatCode>
                <c:ptCount val="2"/>
                <c:pt idx="0">
                  <c:v>0.16</c:v>
                </c:pt>
                <c:pt idx="1">
                  <c:v>0.23</c:v>
                </c:pt>
              </c:numCache>
            </c:numRef>
          </c:val>
          <c:extLst>
            <c:ext xmlns:c16="http://schemas.microsoft.com/office/drawing/2014/chart" uri="{C3380CC4-5D6E-409C-BE32-E72D297353CC}">
              <c16:uniqueId val="{00000002-19AC-4EF0-B002-C8900C4E5968}"/>
            </c:ext>
          </c:extLst>
        </c:ser>
        <c:ser>
          <c:idx val="2"/>
          <c:order val="2"/>
          <c:spPr>
            <a:solidFill>
              <a:srgbClr val="293A16"/>
            </a:solidFill>
            <a:ln>
              <a:solidFill>
                <a:srgbClr val="7F7F7F"/>
              </a:solidFill>
            </a:ln>
            <a:effectLst/>
          </c:spPr>
          <c:invertIfNegative val="0"/>
          <c:dPt>
            <c:idx val="0"/>
            <c:invertIfNegative val="0"/>
            <c:bubble3D val="0"/>
            <c:extLst>
              <c:ext xmlns:c16="http://schemas.microsoft.com/office/drawing/2014/chart" uri="{C3380CC4-5D6E-409C-BE32-E72D297353CC}">
                <c16:uniqueId val="{00000003-19AC-4EF0-B002-C8900C4E5968}"/>
              </c:ext>
            </c:extLst>
          </c:dPt>
          <c:dLbls>
            <c:dLbl>
              <c:idx val="1"/>
              <c:layout>
                <c:manualLayout>
                  <c:x val="1.795062064927109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77-4A32-97A5-982326309730}"/>
                </c:ext>
              </c:extLst>
            </c:dLbl>
            <c:spPr>
              <a:solidFill>
                <a:srgbClr val="293A16"/>
              </a:solidFill>
            </c:spPr>
            <c:txPr>
              <a:bodyPr/>
              <a:lstStyle/>
              <a:p>
                <a:pPr>
                  <a:defRPr sz="11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Feuil1!$D$2:$D$3</c:f>
              <c:numCache>
                <c:formatCode>0%</c:formatCode>
                <c:ptCount val="2"/>
                <c:pt idx="0">
                  <c:v>0.17</c:v>
                </c:pt>
                <c:pt idx="1">
                  <c:v>0.22</c:v>
                </c:pt>
              </c:numCache>
            </c:numRef>
          </c:val>
          <c:extLst>
            <c:ext xmlns:c16="http://schemas.microsoft.com/office/drawing/2014/chart" uri="{C3380CC4-5D6E-409C-BE32-E72D297353CC}">
              <c16:uniqueId val="{00000004-19AC-4EF0-B002-C8900C4E5968}"/>
            </c:ext>
          </c:extLst>
        </c:ser>
        <c:dLbls>
          <c:showLegendKey val="0"/>
          <c:showVal val="1"/>
          <c:showCatName val="0"/>
          <c:showSerName val="0"/>
          <c:showPercent val="0"/>
          <c:showBubbleSize val="0"/>
        </c:dLbls>
        <c:gapWidth val="120"/>
        <c:gapDepth val="0"/>
        <c:shape val="box"/>
        <c:axId val="721099968"/>
        <c:axId val="721101928"/>
        <c:axId val="0"/>
      </c:bar3DChart>
      <c:catAx>
        <c:axId val="721099968"/>
        <c:scaling>
          <c:orientation val="maxMin"/>
        </c:scaling>
        <c:delete val="1"/>
        <c:axPos val="l"/>
        <c:majorTickMark val="out"/>
        <c:minorTickMark val="none"/>
        <c:tickLblPos val="nextTo"/>
        <c:crossAx val="721101928"/>
        <c:crosses val="autoZero"/>
        <c:auto val="1"/>
        <c:lblAlgn val="ctr"/>
        <c:lblOffset val="100"/>
        <c:noMultiLvlLbl val="0"/>
      </c:catAx>
      <c:valAx>
        <c:axId val="721101928"/>
        <c:scaling>
          <c:orientation val="minMax"/>
          <c:max val="1"/>
          <c:min val="0"/>
        </c:scaling>
        <c:delete val="1"/>
        <c:axPos val="t"/>
        <c:numFmt formatCode="0%" sourceLinked="1"/>
        <c:majorTickMark val="out"/>
        <c:minorTickMark val="none"/>
        <c:tickLblPos val="nextTo"/>
        <c:crossAx val="721099968"/>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2.5000000000000001E-2"/>
          <c:y val="0"/>
          <c:w val="0.97499999999999998"/>
          <c:h val="1"/>
        </c:manualLayout>
      </c:layout>
      <c:bar3DChart>
        <c:barDir val="bar"/>
        <c:grouping val="stacked"/>
        <c:varyColors val="0"/>
        <c:ser>
          <c:idx val="0"/>
          <c:order val="0"/>
          <c:spPr>
            <a:solidFill>
              <a:srgbClr val="BA3C3C"/>
            </a:solidFill>
            <a:ln>
              <a:solidFill>
                <a:srgbClr val="7F7F7F"/>
              </a:solidFill>
            </a:ln>
            <a:effectLst/>
          </c:spPr>
          <c:invertIfNegative val="0"/>
          <c:dPt>
            <c:idx val="0"/>
            <c:invertIfNegative val="0"/>
            <c:bubble3D val="0"/>
            <c:extLst>
              <c:ext xmlns:c16="http://schemas.microsoft.com/office/drawing/2014/chart" uri="{C3380CC4-5D6E-409C-BE32-E72D297353CC}">
                <c16:uniqueId val="{00000000-19AC-4EF0-B002-C8900C4E5968}"/>
              </c:ext>
            </c:extLst>
          </c:dPt>
          <c:dLbls>
            <c:spPr>
              <a:noFill/>
              <a:ln>
                <a:noFill/>
              </a:ln>
              <a:effectLst/>
            </c:spPr>
            <c:txPr>
              <a:bodyPr/>
              <a:lstStyle/>
              <a:p>
                <a:pPr>
                  <a:defRPr sz="1100" b="1">
                    <a:solidFill>
                      <a:srgbClr val="FFFFF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Feuil1!$B$2:$B$4</c:f>
              <c:numCache>
                <c:formatCode>0%</c:formatCode>
                <c:ptCount val="3"/>
                <c:pt idx="0">
                  <c:v>0.71</c:v>
                </c:pt>
                <c:pt idx="1">
                  <c:v>0.7</c:v>
                </c:pt>
                <c:pt idx="2">
                  <c:v>0.7</c:v>
                </c:pt>
              </c:numCache>
            </c:numRef>
          </c:val>
          <c:extLst>
            <c:ext xmlns:c16="http://schemas.microsoft.com/office/drawing/2014/chart" uri="{C3380CC4-5D6E-409C-BE32-E72D297353CC}">
              <c16:uniqueId val="{00000001-19AC-4EF0-B002-C8900C4E5968}"/>
            </c:ext>
          </c:extLst>
        </c:ser>
        <c:ser>
          <c:idx val="1"/>
          <c:order val="1"/>
          <c:spPr>
            <a:solidFill>
              <a:srgbClr val="F9F5EB"/>
            </a:solidFill>
            <a:ln>
              <a:solidFill>
                <a:srgbClr val="7F7F7F"/>
              </a:solidFill>
            </a:ln>
            <a:effectLst/>
          </c:spPr>
          <c:invertIfNegative val="0"/>
          <c:dLbls>
            <c:spPr>
              <a:solidFill>
                <a:srgbClr val="F9F5EB"/>
              </a:solidFill>
              <a:ln>
                <a:noFill/>
              </a:ln>
              <a:effectLst/>
            </c:spPr>
            <c:txPr>
              <a:bodyPr/>
              <a:lstStyle/>
              <a:p>
                <a:pPr>
                  <a:defRPr sz="11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Feuil1!$C$2:$C$4</c:f>
              <c:numCache>
                <c:formatCode>0%</c:formatCode>
                <c:ptCount val="3"/>
                <c:pt idx="0">
                  <c:v>0.1</c:v>
                </c:pt>
                <c:pt idx="1">
                  <c:v>0.12</c:v>
                </c:pt>
                <c:pt idx="2">
                  <c:v>0.13</c:v>
                </c:pt>
              </c:numCache>
            </c:numRef>
          </c:val>
          <c:extLst>
            <c:ext xmlns:c16="http://schemas.microsoft.com/office/drawing/2014/chart" uri="{C3380CC4-5D6E-409C-BE32-E72D297353CC}">
              <c16:uniqueId val="{00000002-19AC-4EF0-B002-C8900C4E5968}"/>
            </c:ext>
          </c:extLst>
        </c:ser>
        <c:ser>
          <c:idx val="2"/>
          <c:order val="2"/>
          <c:spPr>
            <a:solidFill>
              <a:srgbClr val="293A16"/>
            </a:solidFill>
            <a:ln>
              <a:solidFill>
                <a:srgbClr val="7F7F7F"/>
              </a:solidFill>
            </a:ln>
            <a:effectLst/>
          </c:spPr>
          <c:invertIfNegative val="0"/>
          <c:dPt>
            <c:idx val="0"/>
            <c:invertIfNegative val="0"/>
            <c:bubble3D val="0"/>
            <c:extLst>
              <c:ext xmlns:c16="http://schemas.microsoft.com/office/drawing/2014/chart" uri="{C3380CC4-5D6E-409C-BE32-E72D297353CC}">
                <c16:uniqueId val="{00000003-19AC-4EF0-B002-C8900C4E5968}"/>
              </c:ext>
            </c:extLst>
          </c:dPt>
          <c:dLbls>
            <c:dLbl>
              <c:idx val="1"/>
              <c:layout>
                <c:manualLayout>
                  <c:x val="1.795062064927109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77-4A32-97A5-982326309730}"/>
                </c:ext>
              </c:extLst>
            </c:dLbl>
            <c:spPr>
              <a:solidFill>
                <a:srgbClr val="293A16"/>
              </a:solidFill>
            </c:spPr>
            <c:txPr>
              <a:bodyPr/>
              <a:lstStyle/>
              <a:p>
                <a:pPr>
                  <a:defRPr sz="11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Feuil1!$D$2:$D$4</c:f>
              <c:numCache>
                <c:formatCode>0%</c:formatCode>
                <c:ptCount val="3"/>
                <c:pt idx="0">
                  <c:v>0.19</c:v>
                </c:pt>
                <c:pt idx="1">
                  <c:v>0.18</c:v>
                </c:pt>
                <c:pt idx="2">
                  <c:v>0.17</c:v>
                </c:pt>
              </c:numCache>
            </c:numRef>
          </c:val>
          <c:extLst>
            <c:ext xmlns:c16="http://schemas.microsoft.com/office/drawing/2014/chart" uri="{C3380CC4-5D6E-409C-BE32-E72D297353CC}">
              <c16:uniqueId val="{00000004-19AC-4EF0-B002-C8900C4E5968}"/>
            </c:ext>
          </c:extLst>
        </c:ser>
        <c:dLbls>
          <c:showLegendKey val="0"/>
          <c:showVal val="1"/>
          <c:showCatName val="0"/>
          <c:showSerName val="0"/>
          <c:showPercent val="0"/>
          <c:showBubbleSize val="0"/>
        </c:dLbls>
        <c:gapWidth val="120"/>
        <c:gapDepth val="0"/>
        <c:shape val="box"/>
        <c:axId val="721116432"/>
        <c:axId val="721110944"/>
        <c:axId val="0"/>
      </c:bar3DChart>
      <c:catAx>
        <c:axId val="721116432"/>
        <c:scaling>
          <c:orientation val="maxMin"/>
        </c:scaling>
        <c:delete val="1"/>
        <c:axPos val="l"/>
        <c:majorTickMark val="out"/>
        <c:minorTickMark val="none"/>
        <c:tickLblPos val="nextTo"/>
        <c:crossAx val="721110944"/>
        <c:crosses val="autoZero"/>
        <c:auto val="1"/>
        <c:lblAlgn val="ctr"/>
        <c:lblOffset val="100"/>
        <c:noMultiLvlLbl val="0"/>
      </c:catAx>
      <c:valAx>
        <c:axId val="721110944"/>
        <c:scaling>
          <c:orientation val="minMax"/>
          <c:max val="1"/>
          <c:min val="0"/>
        </c:scaling>
        <c:delete val="1"/>
        <c:axPos val="t"/>
        <c:numFmt formatCode="0%" sourceLinked="1"/>
        <c:majorTickMark val="out"/>
        <c:minorTickMark val="none"/>
        <c:tickLblPos val="nextTo"/>
        <c:crossAx val="721116432"/>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2.5000000000000001E-2"/>
          <c:y val="0"/>
          <c:w val="0.97499999999999998"/>
          <c:h val="1"/>
        </c:manualLayout>
      </c:layout>
      <c:bar3DChart>
        <c:barDir val="bar"/>
        <c:grouping val="stacked"/>
        <c:varyColors val="0"/>
        <c:ser>
          <c:idx val="0"/>
          <c:order val="0"/>
          <c:spPr>
            <a:solidFill>
              <a:srgbClr val="293A16"/>
            </a:solidFill>
            <a:ln>
              <a:solidFill>
                <a:srgbClr val="7F7F7F"/>
              </a:solidFill>
            </a:ln>
            <a:effectLst/>
          </c:spPr>
          <c:invertIfNegative val="0"/>
          <c:dPt>
            <c:idx val="0"/>
            <c:invertIfNegative val="0"/>
            <c:bubble3D val="0"/>
            <c:extLst>
              <c:ext xmlns:c16="http://schemas.microsoft.com/office/drawing/2014/chart" uri="{C3380CC4-5D6E-409C-BE32-E72D297353CC}">
                <c16:uniqueId val="{00000000-19AC-4EF0-B002-C8900C4E5968}"/>
              </c:ext>
            </c:extLst>
          </c:dPt>
          <c:dLbls>
            <c:spPr>
              <a:noFill/>
              <a:ln>
                <a:noFill/>
              </a:ln>
              <a:effectLst/>
            </c:spPr>
            <c:txPr>
              <a:bodyPr/>
              <a:lstStyle/>
              <a:p>
                <a:pPr>
                  <a:defRPr sz="1100" b="1">
                    <a:solidFill>
                      <a:srgbClr val="FFFFF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Feuil1!$B$2:$B$4</c:f>
              <c:numCache>
                <c:formatCode>General</c:formatCode>
                <c:ptCount val="3"/>
                <c:pt idx="0" formatCode="0%">
                  <c:v>0.86</c:v>
                </c:pt>
                <c:pt idx="2" formatCode="0%">
                  <c:v>0.75</c:v>
                </c:pt>
              </c:numCache>
            </c:numRef>
          </c:val>
          <c:extLst>
            <c:ext xmlns:c16="http://schemas.microsoft.com/office/drawing/2014/chart" uri="{C3380CC4-5D6E-409C-BE32-E72D297353CC}">
              <c16:uniqueId val="{00000001-19AC-4EF0-B002-C8900C4E5968}"/>
            </c:ext>
          </c:extLst>
        </c:ser>
        <c:ser>
          <c:idx val="1"/>
          <c:order val="1"/>
          <c:spPr>
            <a:solidFill>
              <a:srgbClr val="F9F5EB"/>
            </a:solidFill>
            <a:ln>
              <a:solidFill>
                <a:srgbClr val="7F7F7F"/>
              </a:solidFill>
            </a:ln>
            <a:effectLst/>
          </c:spPr>
          <c:invertIfNegative val="0"/>
          <c:dLbls>
            <c:spPr>
              <a:solidFill>
                <a:srgbClr val="F9F5EB"/>
              </a:solidFill>
              <a:ln>
                <a:noFill/>
              </a:ln>
              <a:effectLst/>
            </c:spPr>
            <c:txPr>
              <a:bodyPr/>
              <a:lstStyle/>
              <a:p>
                <a:pPr>
                  <a:defRPr sz="11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Feuil1!$C$2:$C$4</c:f>
              <c:numCache>
                <c:formatCode>General</c:formatCode>
                <c:ptCount val="3"/>
                <c:pt idx="0" formatCode="0%">
                  <c:v>0.1</c:v>
                </c:pt>
                <c:pt idx="2" formatCode="0%">
                  <c:v>0.13</c:v>
                </c:pt>
              </c:numCache>
            </c:numRef>
          </c:val>
          <c:extLst>
            <c:ext xmlns:c16="http://schemas.microsoft.com/office/drawing/2014/chart" uri="{C3380CC4-5D6E-409C-BE32-E72D297353CC}">
              <c16:uniqueId val="{00000002-19AC-4EF0-B002-C8900C4E5968}"/>
            </c:ext>
          </c:extLst>
        </c:ser>
        <c:ser>
          <c:idx val="2"/>
          <c:order val="2"/>
          <c:spPr>
            <a:solidFill>
              <a:srgbClr val="BA3C3C"/>
            </a:solidFill>
            <a:ln>
              <a:solidFill>
                <a:srgbClr val="7F7F7F"/>
              </a:solidFill>
            </a:ln>
            <a:effectLst/>
          </c:spPr>
          <c:invertIfNegative val="0"/>
          <c:dPt>
            <c:idx val="0"/>
            <c:invertIfNegative val="0"/>
            <c:bubble3D val="0"/>
            <c:extLst>
              <c:ext xmlns:c16="http://schemas.microsoft.com/office/drawing/2014/chart" uri="{C3380CC4-5D6E-409C-BE32-E72D297353CC}">
                <c16:uniqueId val="{00000003-19AC-4EF0-B002-C8900C4E5968}"/>
              </c:ext>
            </c:extLst>
          </c:dPt>
          <c:dLbls>
            <c:dLbl>
              <c:idx val="1"/>
              <c:layout>
                <c:manualLayout>
                  <c:x val="1.795062064927109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77-4A32-97A5-982326309730}"/>
                </c:ext>
              </c:extLst>
            </c:dLbl>
            <c:spPr>
              <a:solidFill>
                <a:srgbClr val="BA3C3C"/>
              </a:solidFill>
            </c:spPr>
            <c:txPr>
              <a:bodyPr/>
              <a:lstStyle/>
              <a:p>
                <a:pPr>
                  <a:defRPr sz="11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Feuil1!$D$2:$D$4</c:f>
              <c:numCache>
                <c:formatCode>General</c:formatCode>
                <c:ptCount val="3"/>
                <c:pt idx="0" formatCode="0%">
                  <c:v>0.04</c:v>
                </c:pt>
                <c:pt idx="2" formatCode="0%">
                  <c:v>0.12</c:v>
                </c:pt>
              </c:numCache>
            </c:numRef>
          </c:val>
          <c:extLst>
            <c:ext xmlns:c16="http://schemas.microsoft.com/office/drawing/2014/chart" uri="{C3380CC4-5D6E-409C-BE32-E72D297353CC}">
              <c16:uniqueId val="{00000004-19AC-4EF0-B002-C8900C4E5968}"/>
            </c:ext>
          </c:extLst>
        </c:ser>
        <c:dLbls>
          <c:showLegendKey val="0"/>
          <c:showVal val="1"/>
          <c:showCatName val="0"/>
          <c:showSerName val="0"/>
          <c:showPercent val="0"/>
          <c:showBubbleSize val="0"/>
        </c:dLbls>
        <c:gapWidth val="120"/>
        <c:gapDepth val="0"/>
        <c:shape val="box"/>
        <c:axId val="996581608"/>
        <c:axId val="996575728"/>
        <c:axId val="0"/>
      </c:bar3DChart>
      <c:catAx>
        <c:axId val="996581608"/>
        <c:scaling>
          <c:orientation val="maxMin"/>
        </c:scaling>
        <c:delete val="1"/>
        <c:axPos val="l"/>
        <c:majorTickMark val="out"/>
        <c:minorTickMark val="none"/>
        <c:tickLblPos val="nextTo"/>
        <c:crossAx val="996575728"/>
        <c:crosses val="autoZero"/>
        <c:auto val="1"/>
        <c:lblAlgn val="ctr"/>
        <c:lblOffset val="100"/>
        <c:noMultiLvlLbl val="0"/>
      </c:catAx>
      <c:valAx>
        <c:axId val="996575728"/>
        <c:scaling>
          <c:orientation val="minMax"/>
          <c:max val="1"/>
          <c:min val="0"/>
        </c:scaling>
        <c:delete val="1"/>
        <c:axPos val="t"/>
        <c:numFmt formatCode="0%" sourceLinked="1"/>
        <c:majorTickMark val="out"/>
        <c:minorTickMark val="none"/>
        <c:tickLblPos val="nextTo"/>
        <c:crossAx val="996581608"/>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Ventes</c:v>
                </c:pt>
              </c:strCache>
            </c:strRef>
          </c:tx>
          <c:dPt>
            <c:idx val="0"/>
            <c:bubble3D val="0"/>
            <c:spPr>
              <a:solidFill>
                <a:srgbClr val="CC0000"/>
              </a:solidFill>
              <a:ln w="19050">
                <a:solidFill>
                  <a:schemeClr val="lt1"/>
                </a:solidFill>
              </a:ln>
              <a:effectLst/>
            </c:spPr>
            <c:extLst>
              <c:ext xmlns:c16="http://schemas.microsoft.com/office/drawing/2014/chart" uri="{C3380CC4-5D6E-409C-BE32-E72D297353CC}">
                <c16:uniqueId val="{00000001-F9AF-694C-B06E-F202B400D103}"/>
              </c:ext>
            </c:extLst>
          </c:dPt>
          <c:dPt>
            <c:idx val="1"/>
            <c:bubble3D val="0"/>
            <c:spPr>
              <a:solidFill>
                <a:srgbClr val="FF7878"/>
              </a:solidFill>
              <a:ln w="19050">
                <a:solidFill>
                  <a:schemeClr val="lt1"/>
                </a:solidFill>
              </a:ln>
              <a:effectLst/>
            </c:spPr>
            <c:extLst>
              <c:ext xmlns:c16="http://schemas.microsoft.com/office/drawing/2014/chart" uri="{C3380CC4-5D6E-409C-BE32-E72D297353CC}">
                <c16:uniqueId val="{00000003-F9AF-694C-B06E-F202B400D103}"/>
              </c:ext>
            </c:extLst>
          </c:dPt>
          <c:dPt>
            <c:idx val="2"/>
            <c:bubble3D val="0"/>
            <c:spPr>
              <a:solidFill>
                <a:srgbClr val="A50021"/>
              </a:solidFill>
              <a:ln w="19050">
                <a:solidFill>
                  <a:schemeClr val="lt1"/>
                </a:solidFill>
              </a:ln>
              <a:effectLst/>
            </c:spPr>
            <c:extLst>
              <c:ext xmlns:c16="http://schemas.microsoft.com/office/drawing/2014/chart" uri="{C3380CC4-5D6E-409C-BE32-E72D297353CC}">
                <c16:uniqueId val="{00000005-F9AF-694C-B06E-F202B400D10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9AF-694C-B06E-F202B400D103}"/>
              </c:ext>
            </c:extLst>
          </c:dPt>
          <c:cat>
            <c:strRef>
              <c:f>Feuil1!$A$2:$A$5</c:f>
              <c:strCache>
                <c:ptCount val="4"/>
                <c:pt idx="0">
                  <c:v>COTISATIONS</c:v>
                </c:pt>
                <c:pt idx="1">
                  <c:v>SUBVENTIONS ETAT</c:v>
                </c:pt>
                <c:pt idx="2">
                  <c:v>FINANCEMENT ALTERNATIF</c:v>
                </c:pt>
                <c:pt idx="3">
                  <c:v>AUTRES</c:v>
                </c:pt>
              </c:strCache>
            </c:strRef>
          </c:cat>
          <c:val>
            <c:numRef>
              <c:f>Feuil1!$B$2:$B$5</c:f>
              <c:numCache>
                <c:formatCode>General</c:formatCode>
                <c:ptCount val="4"/>
                <c:pt idx="0">
                  <c:v>63</c:v>
                </c:pt>
                <c:pt idx="1">
                  <c:v>22.2</c:v>
                </c:pt>
                <c:pt idx="2">
                  <c:v>15.7</c:v>
                </c:pt>
                <c:pt idx="3">
                  <c:v>1.8</c:v>
                </c:pt>
              </c:numCache>
            </c:numRef>
          </c:val>
          <c:extLst>
            <c:ext xmlns:c16="http://schemas.microsoft.com/office/drawing/2014/chart" uri="{C3380CC4-5D6E-409C-BE32-E72D297353CC}">
              <c16:uniqueId val="{00000000-7F6F-4E43-BF6D-0D77B9FC19E8}"/>
            </c:ext>
          </c:extLst>
        </c:ser>
        <c:ser>
          <c:idx val="1"/>
          <c:order val="1"/>
          <c:tx>
            <c:strRef>
              <c:f>Feuil1!$C$1</c:f>
              <c:strCache>
                <c:ptCount val="1"/>
                <c:pt idx="0">
                  <c:v>Colonne2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9-F9AF-694C-B06E-F202B400D10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B-F9AF-694C-B06E-F202B400D10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D-F9AF-694C-B06E-F202B400D10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F-F9AF-694C-B06E-F202B400D103}"/>
              </c:ext>
            </c:extLst>
          </c:dPt>
          <c:cat>
            <c:strRef>
              <c:f>Feuil1!$A$2:$A$5</c:f>
              <c:strCache>
                <c:ptCount val="4"/>
                <c:pt idx="0">
                  <c:v>COTISATIONS</c:v>
                </c:pt>
                <c:pt idx="1">
                  <c:v>SUBVENTIONS ETAT</c:v>
                </c:pt>
                <c:pt idx="2">
                  <c:v>FINANCEMENT ALTERNATIF</c:v>
                </c:pt>
                <c:pt idx="3">
                  <c:v>AUTRES</c:v>
                </c:pt>
              </c:strCache>
            </c:strRef>
          </c:cat>
          <c:val>
            <c:numRef>
              <c:f>Feuil1!$C$2:$C$5</c:f>
              <c:numCache>
                <c:formatCode>General</c:formatCode>
                <c:ptCount val="4"/>
              </c:numCache>
            </c:numRef>
          </c:val>
          <c:extLst>
            <c:ext xmlns:c16="http://schemas.microsoft.com/office/drawing/2014/chart" uri="{C3380CC4-5D6E-409C-BE32-E72D297353CC}">
              <c16:uniqueId val="{00000001-7F6F-4E43-BF6D-0D77B9FC19E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0331802574181503"/>
          <c:y val="0.116071436950257"/>
          <c:w val="0.27561748175902201"/>
          <c:h val="0.76785714285714302"/>
        </c:manualLayout>
      </c:layout>
      <c:barChart>
        <c:barDir val="bar"/>
        <c:grouping val="clustered"/>
        <c:varyColors val="0"/>
        <c:ser>
          <c:idx val="0"/>
          <c:order val="0"/>
          <c:tx>
            <c:strRef>
              <c:f>Feuil1!$B$1</c:f>
              <c:strCache>
                <c:ptCount val="1"/>
                <c:pt idx="0">
                  <c:v>Série 1</c:v>
                </c:pt>
              </c:strCache>
            </c:strRef>
          </c:tx>
          <c:spPr>
            <a:solidFill>
              <a:srgbClr val="53732D"/>
            </a:solidFill>
            <a:ln w="3175" cmpd="sng">
              <a:solidFill>
                <a:srgbClr val="7F7F7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Beaucoup d’argent de côté</c:v>
                </c:pt>
                <c:pt idx="1">
                  <c:v>Un peu d’argent de côté  </c:v>
                </c:pt>
                <c:pt idx="2">
                  <c:v>Juste  boucler mon budget</c:v>
                </c:pt>
                <c:pt idx="3">
                  <c:v>Pas à boucler sans être à découvert</c:v>
                </c:pt>
                <c:pt idx="4">
                  <c:v>Crains de basculer dans la précarité</c:v>
                </c:pt>
              </c:strCache>
            </c:strRef>
          </c:cat>
          <c:val>
            <c:numRef>
              <c:f>Feuil1!$B$2:$B$6</c:f>
              <c:numCache>
                <c:formatCode>0%</c:formatCode>
                <c:ptCount val="5"/>
                <c:pt idx="0">
                  <c:v>0.91</c:v>
                </c:pt>
                <c:pt idx="1">
                  <c:v>0.82</c:v>
                </c:pt>
                <c:pt idx="2">
                  <c:v>0.89</c:v>
                </c:pt>
                <c:pt idx="3">
                  <c:v>0.91</c:v>
                </c:pt>
                <c:pt idx="4">
                  <c:v>0.89</c:v>
                </c:pt>
              </c:numCache>
            </c:numRef>
          </c:val>
          <c:extLst>
            <c:ext xmlns:c16="http://schemas.microsoft.com/office/drawing/2014/chart" uri="{C3380CC4-5D6E-409C-BE32-E72D297353CC}">
              <c16:uniqueId val="{00000000-40A1-4572-A7CF-A1F5D516E121}"/>
            </c:ext>
          </c:extLst>
        </c:ser>
        <c:dLbls>
          <c:showLegendKey val="0"/>
          <c:showVal val="0"/>
          <c:showCatName val="0"/>
          <c:showSerName val="0"/>
          <c:showPercent val="0"/>
          <c:showBubbleSize val="0"/>
        </c:dLbls>
        <c:gapWidth val="0"/>
        <c:axId val="996580824"/>
        <c:axId val="996575336"/>
      </c:barChart>
      <c:catAx>
        <c:axId val="996580824"/>
        <c:scaling>
          <c:orientation val="maxMin"/>
        </c:scaling>
        <c:delete val="0"/>
        <c:axPos val="l"/>
        <c:numFmt formatCode="General" sourceLinked="0"/>
        <c:majorTickMark val="none"/>
        <c:minorTickMark val="none"/>
        <c:tickLblPos val="nextTo"/>
        <c:txPr>
          <a:bodyPr/>
          <a:lstStyle/>
          <a:p>
            <a:pPr>
              <a:defRPr sz="900"/>
            </a:pPr>
            <a:endParaRPr lang="fr-FR"/>
          </a:p>
        </c:txPr>
        <c:crossAx val="996575336"/>
        <c:crosses val="autoZero"/>
        <c:auto val="1"/>
        <c:lblAlgn val="ctr"/>
        <c:lblOffset val="100"/>
        <c:noMultiLvlLbl val="0"/>
      </c:catAx>
      <c:valAx>
        <c:axId val="996575336"/>
        <c:scaling>
          <c:orientation val="minMax"/>
          <c:max val="1"/>
          <c:min val="0"/>
        </c:scaling>
        <c:delete val="1"/>
        <c:axPos val="t"/>
        <c:numFmt formatCode="0%" sourceLinked="1"/>
        <c:majorTickMark val="out"/>
        <c:minorTickMark val="none"/>
        <c:tickLblPos val="nextTo"/>
        <c:crossAx val="996580824"/>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2.5000000000000001E-2"/>
          <c:y val="0"/>
          <c:w val="0.97499999999999998"/>
          <c:h val="1"/>
        </c:manualLayout>
      </c:layout>
      <c:bar3DChart>
        <c:barDir val="bar"/>
        <c:grouping val="stacked"/>
        <c:varyColors val="0"/>
        <c:ser>
          <c:idx val="0"/>
          <c:order val="0"/>
          <c:spPr>
            <a:solidFill>
              <a:srgbClr val="293A16"/>
            </a:solidFill>
            <a:ln>
              <a:solidFill>
                <a:srgbClr val="7F7F7F"/>
              </a:solidFill>
            </a:ln>
            <a:effectLst/>
          </c:spPr>
          <c:invertIfNegative val="0"/>
          <c:dPt>
            <c:idx val="0"/>
            <c:invertIfNegative val="0"/>
            <c:bubble3D val="0"/>
            <c:extLst>
              <c:ext xmlns:c16="http://schemas.microsoft.com/office/drawing/2014/chart" uri="{C3380CC4-5D6E-409C-BE32-E72D297353CC}">
                <c16:uniqueId val="{00000000-19AC-4EF0-B002-C8900C4E5968}"/>
              </c:ext>
            </c:extLst>
          </c:dPt>
          <c:dLbls>
            <c:spPr>
              <a:solidFill>
                <a:srgbClr val="293A16"/>
              </a:solidFill>
              <a:ln>
                <a:noFill/>
              </a:ln>
              <a:effectLst/>
            </c:spPr>
            <c:txPr>
              <a:bodyPr/>
              <a:lstStyle/>
              <a:p>
                <a:pPr>
                  <a:defRPr sz="1100" b="1">
                    <a:solidFill>
                      <a:srgbClr val="FFFFF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Feuil1!$B$2:$B$2</c:f>
              <c:numCache>
                <c:formatCode>0%</c:formatCode>
                <c:ptCount val="1"/>
                <c:pt idx="0">
                  <c:v>0.81</c:v>
                </c:pt>
              </c:numCache>
            </c:numRef>
          </c:val>
          <c:extLst>
            <c:ext xmlns:c16="http://schemas.microsoft.com/office/drawing/2014/chart" uri="{C3380CC4-5D6E-409C-BE32-E72D297353CC}">
              <c16:uniqueId val="{00000001-19AC-4EF0-B002-C8900C4E5968}"/>
            </c:ext>
          </c:extLst>
        </c:ser>
        <c:ser>
          <c:idx val="1"/>
          <c:order val="1"/>
          <c:spPr>
            <a:solidFill>
              <a:srgbClr val="F9F5EB"/>
            </a:solidFill>
            <a:ln>
              <a:solidFill>
                <a:srgbClr val="7F7F7F"/>
              </a:solidFill>
            </a:ln>
            <a:effectLst/>
          </c:spPr>
          <c:invertIfNegative val="0"/>
          <c:dLbls>
            <c:spPr>
              <a:solidFill>
                <a:srgbClr val="F9F5EB"/>
              </a:solidFill>
              <a:ln>
                <a:noFill/>
              </a:ln>
              <a:effectLst/>
            </c:spPr>
            <c:txPr>
              <a:bodyPr/>
              <a:lstStyle/>
              <a:p>
                <a:pPr>
                  <a:defRPr sz="11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Feuil1!$C$2:$C$2</c:f>
              <c:numCache>
                <c:formatCode>0%</c:formatCode>
                <c:ptCount val="1"/>
                <c:pt idx="0">
                  <c:v>0.1</c:v>
                </c:pt>
              </c:numCache>
            </c:numRef>
          </c:val>
          <c:extLst>
            <c:ext xmlns:c16="http://schemas.microsoft.com/office/drawing/2014/chart" uri="{C3380CC4-5D6E-409C-BE32-E72D297353CC}">
              <c16:uniqueId val="{00000002-19AC-4EF0-B002-C8900C4E5968}"/>
            </c:ext>
          </c:extLst>
        </c:ser>
        <c:ser>
          <c:idx val="2"/>
          <c:order val="2"/>
          <c:spPr>
            <a:solidFill>
              <a:srgbClr val="BA3C3C"/>
            </a:solidFill>
            <a:ln>
              <a:solidFill>
                <a:srgbClr val="7F7F7F"/>
              </a:solidFill>
            </a:ln>
            <a:effectLst/>
          </c:spPr>
          <c:invertIfNegative val="0"/>
          <c:dPt>
            <c:idx val="0"/>
            <c:invertIfNegative val="0"/>
            <c:bubble3D val="0"/>
            <c:extLst>
              <c:ext xmlns:c16="http://schemas.microsoft.com/office/drawing/2014/chart" uri="{C3380CC4-5D6E-409C-BE32-E72D297353CC}">
                <c16:uniqueId val="{00000003-19AC-4EF0-B002-C8900C4E5968}"/>
              </c:ext>
            </c:extLst>
          </c:dPt>
          <c:dLbls>
            <c:dLbl>
              <c:idx val="1"/>
              <c:layout>
                <c:manualLayout>
                  <c:x val="1.795062064927109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77-4A32-97A5-982326309730}"/>
                </c:ext>
              </c:extLst>
            </c:dLbl>
            <c:spPr>
              <a:solidFill>
                <a:srgbClr val="BA3C3C"/>
              </a:solidFill>
            </c:spPr>
            <c:txPr>
              <a:bodyPr/>
              <a:lstStyle/>
              <a:p>
                <a:pPr>
                  <a:defRPr sz="11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Feuil1!$D$2:$D$2</c:f>
              <c:numCache>
                <c:formatCode>0%</c:formatCode>
                <c:ptCount val="1"/>
                <c:pt idx="0">
                  <c:v>0.09</c:v>
                </c:pt>
              </c:numCache>
            </c:numRef>
          </c:val>
          <c:extLst>
            <c:ext xmlns:c16="http://schemas.microsoft.com/office/drawing/2014/chart" uri="{C3380CC4-5D6E-409C-BE32-E72D297353CC}">
              <c16:uniqueId val="{00000004-19AC-4EF0-B002-C8900C4E5968}"/>
            </c:ext>
          </c:extLst>
        </c:ser>
        <c:dLbls>
          <c:showLegendKey val="0"/>
          <c:showVal val="1"/>
          <c:showCatName val="0"/>
          <c:showSerName val="0"/>
          <c:showPercent val="0"/>
          <c:showBubbleSize val="0"/>
        </c:dLbls>
        <c:gapWidth val="120"/>
        <c:gapDepth val="0"/>
        <c:shape val="box"/>
        <c:axId val="1089721816"/>
        <c:axId val="1089725344"/>
        <c:axId val="0"/>
      </c:bar3DChart>
      <c:catAx>
        <c:axId val="1089721816"/>
        <c:scaling>
          <c:orientation val="maxMin"/>
        </c:scaling>
        <c:delete val="1"/>
        <c:axPos val="l"/>
        <c:majorTickMark val="out"/>
        <c:minorTickMark val="none"/>
        <c:tickLblPos val="nextTo"/>
        <c:crossAx val="1089725344"/>
        <c:crosses val="autoZero"/>
        <c:auto val="1"/>
        <c:lblAlgn val="ctr"/>
        <c:lblOffset val="100"/>
        <c:noMultiLvlLbl val="0"/>
      </c:catAx>
      <c:valAx>
        <c:axId val="1089725344"/>
        <c:scaling>
          <c:orientation val="minMax"/>
          <c:max val="1"/>
          <c:min val="0"/>
        </c:scaling>
        <c:delete val="1"/>
        <c:axPos val="t"/>
        <c:numFmt formatCode="0%" sourceLinked="1"/>
        <c:majorTickMark val="out"/>
        <c:minorTickMark val="none"/>
        <c:tickLblPos val="nextTo"/>
        <c:crossAx val="1089721816"/>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2.5000000000000001E-2"/>
          <c:y val="0"/>
          <c:w val="0.97499999999999998"/>
          <c:h val="1"/>
        </c:manualLayout>
      </c:layout>
      <c:bar3DChart>
        <c:barDir val="bar"/>
        <c:grouping val="stacked"/>
        <c:varyColors val="0"/>
        <c:ser>
          <c:idx val="0"/>
          <c:order val="0"/>
          <c:spPr>
            <a:solidFill>
              <a:srgbClr val="293A16"/>
            </a:solidFill>
            <a:ln>
              <a:solidFill>
                <a:srgbClr val="7F7F7F"/>
              </a:solidFill>
            </a:ln>
            <a:effectLst/>
          </c:spPr>
          <c:invertIfNegative val="0"/>
          <c:dPt>
            <c:idx val="0"/>
            <c:invertIfNegative val="0"/>
            <c:bubble3D val="0"/>
            <c:extLst>
              <c:ext xmlns:c16="http://schemas.microsoft.com/office/drawing/2014/chart" uri="{C3380CC4-5D6E-409C-BE32-E72D297353CC}">
                <c16:uniqueId val="{00000000-19AC-4EF0-B002-C8900C4E5968}"/>
              </c:ext>
            </c:extLst>
          </c:dPt>
          <c:dLbls>
            <c:spPr>
              <a:solidFill>
                <a:srgbClr val="293A16"/>
              </a:solidFill>
              <a:ln>
                <a:noFill/>
              </a:ln>
              <a:effectLst/>
            </c:spPr>
            <c:txPr>
              <a:bodyPr/>
              <a:lstStyle/>
              <a:p>
                <a:pPr>
                  <a:defRPr sz="1100" b="1">
                    <a:solidFill>
                      <a:srgbClr val="FFFFF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Feuil1!$B$2:$B$2</c:f>
              <c:numCache>
                <c:formatCode>0%</c:formatCode>
                <c:ptCount val="1"/>
                <c:pt idx="0">
                  <c:v>0.8</c:v>
                </c:pt>
              </c:numCache>
            </c:numRef>
          </c:val>
          <c:extLst>
            <c:ext xmlns:c16="http://schemas.microsoft.com/office/drawing/2014/chart" uri="{C3380CC4-5D6E-409C-BE32-E72D297353CC}">
              <c16:uniqueId val="{00000001-19AC-4EF0-B002-C8900C4E5968}"/>
            </c:ext>
          </c:extLst>
        </c:ser>
        <c:ser>
          <c:idx val="1"/>
          <c:order val="1"/>
          <c:spPr>
            <a:solidFill>
              <a:srgbClr val="F9F5EB"/>
            </a:solidFill>
            <a:ln>
              <a:solidFill>
                <a:srgbClr val="7F7F7F"/>
              </a:solidFill>
            </a:ln>
            <a:effectLst/>
          </c:spPr>
          <c:invertIfNegative val="0"/>
          <c:dLbls>
            <c:spPr>
              <a:solidFill>
                <a:srgbClr val="F9F5EB"/>
              </a:solidFill>
              <a:ln>
                <a:noFill/>
              </a:ln>
              <a:effectLst/>
            </c:spPr>
            <c:txPr>
              <a:bodyPr/>
              <a:lstStyle/>
              <a:p>
                <a:pPr>
                  <a:defRPr sz="11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Feuil1!$C$2:$C$2</c:f>
              <c:numCache>
                <c:formatCode>0%</c:formatCode>
                <c:ptCount val="1"/>
                <c:pt idx="0">
                  <c:v>0.13</c:v>
                </c:pt>
              </c:numCache>
            </c:numRef>
          </c:val>
          <c:extLst>
            <c:ext xmlns:c16="http://schemas.microsoft.com/office/drawing/2014/chart" uri="{C3380CC4-5D6E-409C-BE32-E72D297353CC}">
              <c16:uniqueId val="{00000002-19AC-4EF0-B002-C8900C4E5968}"/>
            </c:ext>
          </c:extLst>
        </c:ser>
        <c:ser>
          <c:idx val="2"/>
          <c:order val="2"/>
          <c:spPr>
            <a:solidFill>
              <a:srgbClr val="BA3C3C"/>
            </a:solidFill>
            <a:ln>
              <a:solidFill>
                <a:srgbClr val="7F7F7F"/>
              </a:solidFill>
            </a:ln>
            <a:effectLst/>
          </c:spPr>
          <c:invertIfNegative val="0"/>
          <c:dPt>
            <c:idx val="0"/>
            <c:invertIfNegative val="0"/>
            <c:bubble3D val="0"/>
            <c:extLst>
              <c:ext xmlns:c16="http://schemas.microsoft.com/office/drawing/2014/chart" uri="{C3380CC4-5D6E-409C-BE32-E72D297353CC}">
                <c16:uniqueId val="{00000003-19AC-4EF0-B002-C8900C4E5968}"/>
              </c:ext>
            </c:extLst>
          </c:dPt>
          <c:dLbls>
            <c:dLbl>
              <c:idx val="1"/>
              <c:layout>
                <c:manualLayout>
                  <c:x val="1.795062064927109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77-4A32-97A5-982326309730}"/>
                </c:ext>
              </c:extLst>
            </c:dLbl>
            <c:spPr>
              <a:solidFill>
                <a:srgbClr val="BA3C3C"/>
              </a:solidFill>
            </c:spPr>
            <c:txPr>
              <a:bodyPr/>
              <a:lstStyle/>
              <a:p>
                <a:pPr>
                  <a:defRPr sz="11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Feuil1!$D$2:$D$2</c:f>
              <c:numCache>
                <c:formatCode>0%</c:formatCode>
                <c:ptCount val="1"/>
                <c:pt idx="0">
                  <c:v>7.0000000000000007E-2</c:v>
                </c:pt>
              </c:numCache>
            </c:numRef>
          </c:val>
          <c:extLst>
            <c:ext xmlns:c16="http://schemas.microsoft.com/office/drawing/2014/chart" uri="{C3380CC4-5D6E-409C-BE32-E72D297353CC}">
              <c16:uniqueId val="{00000004-19AC-4EF0-B002-C8900C4E5968}"/>
            </c:ext>
          </c:extLst>
        </c:ser>
        <c:dLbls>
          <c:showLegendKey val="0"/>
          <c:showVal val="1"/>
          <c:showCatName val="0"/>
          <c:showSerName val="0"/>
          <c:showPercent val="0"/>
          <c:showBubbleSize val="0"/>
        </c:dLbls>
        <c:gapWidth val="120"/>
        <c:gapDepth val="0"/>
        <c:shape val="box"/>
        <c:axId val="1089730440"/>
        <c:axId val="1089730832"/>
        <c:axId val="0"/>
      </c:bar3DChart>
      <c:catAx>
        <c:axId val="1089730440"/>
        <c:scaling>
          <c:orientation val="maxMin"/>
        </c:scaling>
        <c:delete val="1"/>
        <c:axPos val="l"/>
        <c:majorTickMark val="out"/>
        <c:minorTickMark val="none"/>
        <c:tickLblPos val="nextTo"/>
        <c:crossAx val="1089730832"/>
        <c:crosses val="autoZero"/>
        <c:auto val="1"/>
        <c:lblAlgn val="ctr"/>
        <c:lblOffset val="100"/>
        <c:noMultiLvlLbl val="0"/>
      </c:catAx>
      <c:valAx>
        <c:axId val="1089730832"/>
        <c:scaling>
          <c:orientation val="minMax"/>
          <c:max val="1"/>
          <c:min val="0"/>
        </c:scaling>
        <c:delete val="1"/>
        <c:axPos val="t"/>
        <c:numFmt formatCode="0%" sourceLinked="1"/>
        <c:majorTickMark val="out"/>
        <c:minorTickMark val="none"/>
        <c:tickLblPos val="nextTo"/>
        <c:crossAx val="1089730440"/>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Ventes</c:v>
                </c:pt>
              </c:strCache>
            </c:strRef>
          </c:tx>
          <c:dPt>
            <c:idx val="0"/>
            <c:bubble3D val="0"/>
            <c:spPr>
              <a:solidFill>
                <a:srgbClr val="CC0000"/>
              </a:solidFill>
              <a:ln w="38100">
                <a:solidFill>
                  <a:schemeClr val="tx1"/>
                </a:solidFill>
              </a:ln>
              <a:effectLst/>
            </c:spPr>
            <c:extLst>
              <c:ext xmlns:c16="http://schemas.microsoft.com/office/drawing/2014/chart" uri="{C3380CC4-5D6E-409C-BE32-E72D297353CC}">
                <c16:uniqueId val="{00000001-462C-B84B-8B11-05668B34C759}"/>
              </c:ext>
            </c:extLst>
          </c:dPt>
          <c:dPt>
            <c:idx val="1"/>
            <c:bubble3D val="0"/>
            <c:spPr>
              <a:solidFill>
                <a:srgbClr val="FF9999"/>
              </a:solidFill>
              <a:ln w="19050">
                <a:solidFill>
                  <a:schemeClr val="lt1"/>
                </a:solidFill>
              </a:ln>
              <a:effectLst/>
            </c:spPr>
            <c:extLst>
              <c:ext xmlns:c16="http://schemas.microsoft.com/office/drawing/2014/chart" uri="{C3380CC4-5D6E-409C-BE32-E72D297353CC}">
                <c16:uniqueId val="{00000003-462C-B84B-8B11-05668B34C759}"/>
              </c:ext>
            </c:extLst>
          </c:dPt>
          <c:dPt>
            <c:idx val="2"/>
            <c:bubble3D val="0"/>
            <c:spPr>
              <a:solidFill>
                <a:srgbClr val="C00000"/>
              </a:solidFill>
              <a:ln w="19050">
                <a:solidFill>
                  <a:schemeClr val="lt1"/>
                </a:solidFill>
              </a:ln>
              <a:effectLst/>
            </c:spPr>
            <c:extLst>
              <c:ext xmlns:c16="http://schemas.microsoft.com/office/drawing/2014/chart" uri="{C3380CC4-5D6E-409C-BE32-E72D297353CC}">
                <c16:uniqueId val="{00000005-462C-B84B-8B11-05668B34C75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62C-B84B-8B11-05668B34C759}"/>
              </c:ext>
            </c:extLst>
          </c:dPt>
          <c:dPt>
            <c:idx val="4"/>
            <c:bubble3D val="0"/>
            <c:spPr>
              <a:solidFill>
                <a:srgbClr val="FF0000"/>
              </a:solidFill>
              <a:ln w="19050">
                <a:solidFill>
                  <a:schemeClr val="lt1"/>
                </a:solidFill>
              </a:ln>
              <a:effectLst/>
            </c:spPr>
            <c:extLst>
              <c:ext xmlns:c16="http://schemas.microsoft.com/office/drawing/2014/chart" uri="{C3380CC4-5D6E-409C-BE32-E72D297353CC}">
                <c16:uniqueId val="{00000009-462C-B84B-8B11-05668B34C759}"/>
              </c:ext>
            </c:extLst>
          </c:dPt>
          <c:dPt>
            <c:idx val="5"/>
            <c:bubble3D val="0"/>
            <c:spPr>
              <a:solidFill>
                <a:srgbClr val="FF9966"/>
              </a:solidFill>
              <a:ln w="19050">
                <a:solidFill>
                  <a:schemeClr val="lt1"/>
                </a:solidFill>
              </a:ln>
              <a:effectLst/>
            </c:spPr>
            <c:extLst>
              <c:ext xmlns:c16="http://schemas.microsoft.com/office/drawing/2014/chart" uri="{C3380CC4-5D6E-409C-BE32-E72D297353CC}">
                <c16:uniqueId val="{0000000B-462C-B84B-8B11-05668B34C75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62C-B84B-8B11-05668B34C75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462C-B84B-8B11-05668B34C759}"/>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462C-B84B-8B11-05668B34C759}"/>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462C-B84B-8B11-05668B34C759}"/>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462C-B84B-8B11-05668B34C759}"/>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462C-B84B-8B11-05668B34C759}"/>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462C-B84B-8B11-05668B34C759}"/>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462C-B84B-8B11-05668B34C759}"/>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462C-B84B-8B11-05668B34C759}"/>
              </c:ext>
            </c:extLst>
          </c:dPt>
          <c:cat>
            <c:strRef>
              <c:f>Feuil1!$A$2:$A$16</c:f>
              <c:strCache>
                <c:ptCount val="4"/>
                <c:pt idx="0">
                  <c:v>1er trim.</c:v>
                </c:pt>
                <c:pt idx="1">
                  <c:v>2e trim.</c:v>
                </c:pt>
                <c:pt idx="2">
                  <c:v>3e trim.</c:v>
                </c:pt>
                <c:pt idx="3">
                  <c:v>4e trim.</c:v>
                </c:pt>
              </c:strCache>
            </c:strRef>
          </c:cat>
          <c:val>
            <c:numRef>
              <c:f>Feuil1!$B$2:$B$16</c:f>
              <c:numCache>
                <c:formatCode>General</c:formatCode>
                <c:ptCount val="15"/>
                <c:pt idx="0">
                  <c:v>45</c:v>
                </c:pt>
                <c:pt idx="1">
                  <c:v>27</c:v>
                </c:pt>
                <c:pt idx="2">
                  <c:v>13</c:v>
                </c:pt>
                <c:pt idx="3">
                  <c:v>9</c:v>
                </c:pt>
                <c:pt idx="4">
                  <c:v>6</c:v>
                </c:pt>
                <c:pt idx="5">
                  <c:v>1.72</c:v>
                </c:pt>
                <c:pt idx="6">
                  <c:v>0.2</c:v>
                </c:pt>
              </c:numCache>
            </c:numRef>
          </c:val>
          <c:extLst>
            <c:ext xmlns:c16="http://schemas.microsoft.com/office/drawing/2014/chart" uri="{C3380CC4-5D6E-409C-BE32-E72D297353CC}">
              <c16:uniqueId val="{0000001E-462C-B84B-8B11-05668B34C75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stacked"/>
        <c:varyColors val="0"/>
        <c:ser>
          <c:idx val="0"/>
          <c:order val="0"/>
          <c:tx>
            <c:strRef>
              <c:f>Feuil1!$B$1</c:f>
              <c:strCache>
                <c:ptCount val="1"/>
                <c:pt idx="0">
                  <c:v>Série 1</c:v>
                </c:pt>
              </c:strCache>
            </c:strRef>
          </c:tx>
          <c:spPr>
            <a:solidFill>
              <a:srgbClr val="FFCCCC"/>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Feuil1!$B$2:$B$5</c:f>
              <c:numCache>
                <c:formatCode>General</c:formatCode>
                <c:ptCount val="4"/>
                <c:pt idx="0">
                  <c:v>6</c:v>
                </c:pt>
                <c:pt idx="1">
                  <c:v>8</c:v>
                </c:pt>
                <c:pt idx="2">
                  <c:v>8</c:v>
                </c:pt>
                <c:pt idx="3">
                  <c:v>9</c:v>
                </c:pt>
              </c:numCache>
            </c:numRef>
          </c:val>
          <c:extLst>
            <c:ext xmlns:c16="http://schemas.microsoft.com/office/drawing/2014/chart" uri="{C3380CC4-5D6E-409C-BE32-E72D297353CC}">
              <c16:uniqueId val="{00000000-4009-1844-BD2F-7707485EA16A}"/>
            </c:ext>
          </c:extLst>
        </c:ser>
        <c:ser>
          <c:idx val="1"/>
          <c:order val="1"/>
          <c:tx>
            <c:strRef>
              <c:f>Feuil1!$C$1</c:f>
              <c:strCache>
                <c:ptCount val="1"/>
                <c:pt idx="0">
                  <c:v>Série 2</c:v>
                </c:pt>
              </c:strCache>
            </c:strRef>
          </c:tx>
          <c:spPr>
            <a:solidFill>
              <a:srgbClr val="C00000"/>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Feuil1!$C$2:$C$5</c:f>
              <c:numCache>
                <c:formatCode>General</c:formatCode>
                <c:ptCount val="4"/>
                <c:pt idx="0">
                  <c:v>2</c:v>
                </c:pt>
                <c:pt idx="1">
                  <c:v>2</c:v>
                </c:pt>
                <c:pt idx="2">
                  <c:v>8.5</c:v>
                </c:pt>
                <c:pt idx="3">
                  <c:v>2</c:v>
                </c:pt>
              </c:numCache>
            </c:numRef>
          </c:val>
          <c:extLst>
            <c:ext xmlns:c16="http://schemas.microsoft.com/office/drawing/2014/chart" uri="{C3380CC4-5D6E-409C-BE32-E72D297353CC}">
              <c16:uniqueId val="{00000001-4009-1844-BD2F-7707485EA16A}"/>
            </c:ext>
          </c:extLst>
        </c:ser>
        <c:ser>
          <c:idx val="2"/>
          <c:order val="2"/>
          <c:tx>
            <c:strRef>
              <c:f>Feuil1!$D$1</c:f>
              <c:strCache>
                <c:ptCount val="1"/>
                <c:pt idx="0">
                  <c:v>Série 3</c:v>
                </c:pt>
              </c:strCache>
            </c:strRef>
          </c:tx>
          <c:spPr>
            <a:solidFill>
              <a:schemeClr val="accent6">
                <a:shade val="65000"/>
              </a:schemeClr>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Feuil1!$D$2:$D$5</c:f>
              <c:numCache>
                <c:formatCode>General</c:formatCode>
                <c:ptCount val="4"/>
              </c:numCache>
            </c:numRef>
          </c:val>
          <c:extLst>
            <c:ext xmlns:c16="http://schemas.microsoft.com/office/drawing/2014/chart" uri="{C3380CC4-5D6E-409C-BE32-E72D297353CC}">
              <c16:uniqueId val="{00000002-4009-1844-BD2F-7707485EA16A}"/>
            </c:ext>
          </c:extLst>
        </c:ser>
        <c:dLbls>
          <c:showLegendKey val="0"/>
          <c:showVal val="0"/>
          <c:showCatName val="0"/>
          <c:showSerName val="0"/>
          <c:showPercent val="0"/>
          <c:showBubbleSize val="0"/>
        </c:dLbls>
        <c:gapWidth val="150"/>
        <c:overlap val="100"/>
        <c:axId val="225760096"/>
        <c:axId val="225766368"/>
      </c:barChart>
      <c:catAx>
        <c:axId val="225760096"/>
        <c:scaling>
          <c:orientation val="minMax"/>
        </c:scaling>
        <c:delete val="1"/>
        <c:axPos val="b"/>
        <c:numFmt formatCode="General" sourceLinked="1"/>
        <c:majorTickMark val="none"/>
        <c:minorTickMark val="none"/>
        <c:tickLblPos val="nextTo"/>
        <c:crossAx val="225766368"/>
        <c:crosses val="autoZero"/>
        <c:auto val="1"/>
        <c:lblAlgn val="ctr"/>
        <c:lblOffset val="100"/>
        <c:noMultiLvlLbl val="0"/>
      </c:catAx>
      <c:valAx>
        <c:axId val="225766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25760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view3D>
      <c:rotX val="10"/>
      <c:rotY val="15"/>
      <c:depthPercent val="100"/>
      <c:rAngAx val="1"/>
    </c:view3D>
    <c:floor>
      <c:thickness val="0"/>
      <c:spPr>
        <a:noFill/>
        <a:ln>
          <a:noFill/>
        </a:ln>
      </c:spPr>
    </c:floor>
    <c:sideWall>
      <c:thickness val="0"/>
      <c:spPr>
        <a:noFill/>
        <a:ln w="25400">
          <a:noFill/>
        </a:ln>
        <a:scene3d>
          <a:camera prst="orthographicFront"/>
          <a:lightRig rig="threePt" dir="t"/>
        </a:scene3d>
        <a:sp3d/>
      </c:spPr>
    </c:sideWall>
    <c:backWall>
      <c:thickness val="0"/>
    </c:backWall>
    <c:plotArea>
      <c:layout>
        <c:manualLayout>
          <c:layoutTarget val="inner"/>
          <c:xMode val="edge"/>
          <c:yMode val="edge"/>
          <c:x val="1.8207282913165299E-2"/>
          <c:y val="3.7499997160811802E-2"/>
          <c:w val="0.97198879551820705"/>
          <c:h val="0.81292904186273296"/>
        </c:manualLayout>
      </c:layout>
      <c:bar3DChart>
        <c:barDir val="col"/>
        <c:grouping val="clustered"/>
        <c:varyColors val="0"/>
        <c:ser>
          <c:idx val="0"/>
          <c:order val="0"/>
          <c:tx>
            <c:strRef>
              <c:f>Feuil1!$B$1</c:f>
              <c:strCache>
                <c:ptCount val="1"/>
                <c:pt idx="0">
                  <c:v>Ind</c:v>
                </c:pt>
              </c:strCache>
            </c:strRef>
          </c:tx>
          <c:spPr>
            <a:solidFill>
              <a:srgbClr val="993232">
                <a:lumMod val="50000"/>
              </a:srgbClr>
            </a:solidFill>
            <a:effectLst>
              <a:outerShdw blurRad="28575" dist="495300" dir="1680000" sx="109000" sy="109000" algn="tl" rotWithShape="0">
                <a:srgbClr val="000000">
                  <a:alpha val="23000"/>
                </a:srgbClr>
              </a:outerShdw>
            </a:effectLst>
          </c:spPr>
          <c:invertIfNegative val="0"/>
          <c:dPt>
            <c:idx val="0"/>
            <c:invertIfNegative val="0"/>
            <c:bubble3D val="0"/>
            <c:spPr>
              <a:solidFill>
                <a:srgbClr val="3E5622"/>
              </a:solidFill>
              <a:effectLst>
                <a:outerShdw blurRad="28575" dist="495300" dir="1680000" sx="109000" sy="109000" algn="tl" rotWithShape="0">
                  <a:srgbClr val="000000">
                    <a:alpha val="23000"/>
                  </a:srgbClr>
                </a:outerShdw>
              </a:effectLst>
            </c:spPr>
            <c:extLst>
              <c:ext xmlns:c16="http://schemas.microsoft.com/office/drawing/2014/chart" uri="{C3380CC4-5D6E-409C-BE32-E72D297353CC}">
                <c16:uniqueId val="{00000001-762F-4FFC-8FC7-B69C9143A18C}"/>
              </c:ext>
            </c:extLst>
          </c:dPt>
          <c:dPt>
            <c:idx val="1"/>
            <c:invertIfNegative val="0"/>
            <c:bubble3D val="0"/>
            <c:spPr>
              <a:solidFill>
                <a:srgbClr val="628935"/>
              </a:solidFill>
              <a:effectLst>
                <a:outerShdw blurRad="28575" dist="495300" dir="1680000" sx="109000" sy="109000" algn="tl" rotWithShape="0">
                  <a:srgbClr val="000000">
                    <a:alpha val="23000"/>
                  </a:srgbClr>
                </a:outerShdw>
              </a:effectLst>
            </c:spPr>
            <c:extLst>
              <c:ext xmlns:c16="http://schemas.microsoft.com/office/drawing/2014/chart" uri="{C3380CC4-5D6E-409C-BE32-E72D297353CC}">
                <c16:uniqueId val="{00000003-762F-4FFC-8FC7-B69C9143A18C}"/>
              </c:ext>
            </c:extLst>
          </c:dPt>
          <c:dPt>
            <c:idx val="2"/>
            <c:invertIfNegative val="0"/>
            <c:bubble3D val="0"/>
            <c:spPr>
              <a:solidFill>
                <a:srgbClr val="DDEBCD"/>
              </a:solidFill>
              <a:effectLst>
                <a:outerShdw blurRad="28575" dist="495300" dir="1680000" sx="109000" sy="109000" algn="tl" rotWithShape="0">
                  <a:srgbClr val="000000">
                    <a:alpha val="23000"/>
                  </a:srgbClr>
                </a:outerShdw>
              </a:effectLst>
            </c:spPr>
            <c:extLst>
              <c:ext xmlns:c16="http://schemas.microsoft.com/office/drawing/2014/chart" uri="{C3380CC4-5D6E-409C-BE32-E72D297353CC}">
                <c16:uniqueId val="{00000005-762F-4FFC-8FC7-B69C9143A18C}"/>
              </c:ext>
            </c:extLst>
          </c:dPt>
          <c:dPt>
            <c:idx val="3"/>
            <c:invertIfNegative val="0"/>
            <c:bubble3D val="0"/>
            <c:spPr>
              <a:solidFill>
                <a:srgbClr val="D07272"/>
              </a:solidFill>
              <a:effectLst>
                <a:outerShdw blurRad="28575" dist="495300" dir="1680000" sx="109000" sy="109000" algn="tl" rotWithShape="0">
                  <a:srgbClr val="000000">
                    <a:alpha val="23000"/>
                  </a:srgbClr>
                </a:outerShdw>
              </a:effectLst>
            </c:spPr>
            <c:extLst>
              <c:ext xmlns:c16="http://schemas.microsoft.com/office/drawing/2014/chart" uri="{C3380CC4-5D6E-409C-BE32-E72D297353CC}">
                <c16:uniqueId val="{00000006-762F-4FFC-8FC7-B69C9143A18C}"/>
              </c:ext>
            </c:extLst>
          </c:dPt>
          <c:dPt>
            <c:idx val="4"/>
            <c:invertIfNegative val="0"/>
            <c:bubble3D val="0"/>
            <c:spPr>
              <a:solidFill>
                <a:srgbClr val="BA3C3C"/>
              </a:solidFill>
              <a:effectLst>
                <a:outerShdw blurRad="28575" dist="495300" dir="1680000" sx="109000" sy="109000" algn="tl" rotWithShape="0">
                  <a:srgbClr val="000000">
                    <a:alpha val="23000"/>
                  </a:srgbClr>
                </a:outerShdw>
              </a:effectLst>
            </c:spPr>
            <c:extLst>
              <c:ext xmlns:c16="http://schemas.microsoft.com/office/drawing/2014/chart" uri="{C3380CC4-5D6E-409C-BE32-E72D297353CC}">
                <c16:uniqueId val="{00000007-762F-4FFC-8FC7-B69C9143A18C}"/>
              </c:ext>
            </c:extLst>
          </c:dPt>
          <c:dPt>
            <c:idx val="5"/>
            <c:invertIfNegative val="0"/>
            <c:bubble3D val="0"/>
            <c:spPr>
              <a:solidFill>
                <a:sysClr val="window" lastClr="FFFFFF">
                  <a:lumMod val="65000"/>
                </a:sysClr>
              </a:solidFill>
              <a:effectLst>
                <a:outerShdw blurRad="28575" dist="495300" dir="1680000" sx="109000" sy="109000" algn="tl" rotWithShape="0">
                  <a:srgbClr val="000000">
                    <a:alpha val="23000"/>
                  </a:srgbClr>
                </a:outerShdw>
              </a:effectLst>
            </c:spPr>
            <c:extLst>
              <c:ext xmlns:c16="http://schemas.microsoft.com/office/drawing/2014/chart" uri="{C3380CC4-5D6E-409C-BE32-E72D297353CC}">
                <c16:uniqueId val="{00000009-762F-4FFC-8FC7-B69C9143A18C}"/>
              </c:ext>
            </c:extLst>
          </c:dPt>
          <c:dLbls>
            <c:dLbl>
              <c:idx val="0"/>
              <c:layout>
                <c:manualLayout>
                  <c:x val="1.16510996217386E-2"/>
                  <c:y val="-1.13677536433228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62F-4FFC-8FC7-B69C9143A18C}"/>
                </c:ext>
              </c:extLst>
            </c:dLbl>
            <c:dLbl>
              <c:idx val="1"/>
              <c:layout>
                <c:manualLayout>
                  <c:x val="1.12559430956605E-2"/>
                  <c:y val="-1.5229691262827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62F-4FFC-8FC7-B69C9143A18C}"/>
                </c:ext>
              </c:extLst>
            </c:dLbl>
            <c:dLbl>
              <c:idx val="2"/>
              <c:layout>
                <c:manualLayout>
                  <c:x val="1.39113544566412E-2"/>
                  <c:y val="-1.73693834192308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62F-4FFC-8FC7-B69C9143A18C}"/>
                </c:ext>
              </c:extLst>
            </c:dLbl>
            <c:dLbl>
              <c:idx val="3"/>
              <c:layout>
                <c:manualLayout>
                  <c:x val="9.6493331719561901E-3"/>
                  <c:y val="-1.45463945987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62F-4FFC-8FC7-B69C9143A18C}"/>
                </c:ext>
              </c:extLst>
            </c:dLbl>
            <c:dLbl>
              <c:idx val="4"/>
              <c:layout>
                <c:manualLayout>
                  <c:x val="9.8317823280332298E-3"/>
                  <c:y val="-1.442302776442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62F-4FFC-8FC7-B69C9143A18C}"/>
                </c:ext>
              </c:extLst>
            </c:dLbl>
            <c:dLbl>
              <c:idx val="5"/>
              <c:layout>
                <c:manualLayout>
                  <c:x val="8.5712858773552593E-3"/>
                  <c:y val="-1.12919552820788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62F-4FFC-8FC7-B69C9143A18C}"/>
                </c:ext>
              </c:extLst>
            </c:dLbl>
            <c:spPr>
              <a:noFill/>
              <a:ln>
                <a:noFill/>
              </a:ln>
              <a:effectLst/>
            </c:spPr>
            <c:txPr>
              <a:bodyPr/>
              <a:lstStyle/>
              <a:p>
                <a:pPr>
                  <a:defRPr sz="11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tout a fait amélioré</c:v>
                </c:pt>
                <c:pt idx="1">
                  <c:v>Plutót amélioré</c:v>
                </c:pt>
                <c:pt idx="2">
                  <c:v>Plutot resté stable</c:v>
                </c:pt>
                <c:pt idx="3">
                  <c:v>Plutot deterioré</c:v>
                </c:pt>
                <c:pt idx="4">
                  <c:v>Tout a fait deterioré</c:v>
                </c:pt>
                <c:pt idx="5">
                  <c:v>Je ne me prononce pas</c:v>
                </c:pt>
              </c:strCache>
            </c:strRef>
          </c:cat>
          <c:val>
            <c:numRef>
              <c:f>Feuil1!$B$2:$B$7</c:f>
              <c:numCache>
                <c:formatCode>0%</c:formatCode>
                <c:ptCount val="6"/>
                <c:pt idx="0">
                  <c:v>0.01</c:v>
                </c:pt>
                <c:pt idx="1">
                  <c:v>0.06</c:v>
                </c:pt>
                <c:pt idx="2">
                  <c:v>0.51</c:v>
                </c:pt>
                <c:pt idx="3">
                  <c:v>0.3</c:v>
                </c:pt>
                <c:pt idx="4">
                  <c:v>0.06</c:v>
                </c:pt>
                <c:pt idx="5">
                  <c:v>0.06</c:v>
                </c:pt>
              </c:numCache>
            </c:numRef>
          </c:val>
          <c:extLst>
            <c:ext xmlns:c16="http://schemas.microsoft.com/office/drawing/2014/chart" uri="{C3380CC4-5D6E-409C-BE32-E72D297353CC}">
              <c16:uniqueId val="{00000008-762F-4FFC-8FC7-B69C9143A18C}"/>
            </c:ext>
          </c:extLst>
        </c:ser>
        <c:dLbls>
          <c:showLegendKey val="0"/>
          <c:showVal val="0"/>
          <c:showCatName val="0"/>
          <c:showSerName val="0"/>
          <c:showPercent val="0"/>
          <c:showBubbleSize val="0"/>
        </c:dLbls>
        <c:gapWidth val="295"/>
        <c:gapDepth val="20"/>
        <c:shape val="cylinder"/>
        <c:axId val="996733752"/>
        <c:axId val="996734536"/>
        <c:axId val="0"/>
      </c:bar3DChart>
      <c:catAx>
        <c:axId val="996733752"/>
        <c:scaling>
          <c:orientation val="minMax"/>
        </c:scaling>
        <c:delete val="1"/>
        <c:axPos val="b"/>
        <c:numFmt formatCode="General" sourceLinked="0"/>
        <c:majorTickMark val="none"/>
        <c:minorTickMark val="none"/>
        <c:tickLblPos val="nextTo"/>
        <c:crossAx val="996734536"/>
        <c:crosses val="autoZero"/>
        <c:auto val="1"/>
        <c:lblAlgn val="ctr"/>
        <c:lblOffset val="100"/>
        <c:noMultiLvlLbl val="0"/>
      </c:catAx>
      <c:valAx>
        <c:axId val="996734536"/>
        <c:scaling>
          <c:orientation val="minMax"/>
          <c:max val="1"/>
          <c:min val="0"/>
        </c:scaling>
        <c:delete val="1"/>
        <c:axPos val="l"/>
        <c:numFmt formatCode="0%" sourceLinked="1"/>
        <c:majorTickMark val="out"/>
        <c:minorTickMark val="none"/>
        <c:tickLblPos val="nextTo"/>
        <c:crossAx val="996733752"/>
        <c:crosses val="autoZero"/>
        <c:crossBetween val="between"/>
      </c:valAx>
      <c:spPr>
        <a:noFill/>
        <a:ln w="25400">
          <a:noFill/>
        </a:ln>
      </c:spPr>
    </c:plotArea>
    <c:plotVisOnly val="1"/>
    <c:dispBlanksAs val="gap"/>
    <c:showDLblsOverMax val="0"/>
  </c:chart>
  <c:txPr>
    <a:bodyPr/>
    <a:lstStyle/>
    <a:p>
      <a:pPr>
        <a:defRPr sz="1800"/>
      </a:pPr>
      <a:endParaRPr lang="fr-FR"/>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0331802574181503"/>
          <c:y val="0.116071436950257"/>
          <c:w val="0.27561748175902201"/>
          <c:h val="0.76785714285714302"/>
        </c:manualLayout>
      </c:layout>
      <c:barChart>
        <c:barDir val="bar"/>
        <c:grouping val="clustered"/>
        <c:varyColors val="0"/>
        <c:ser>
          <c:idx val="0"/>
          <c:order val="0"/>
          <c:tx>
            <c:strRef>
              <c:f>Feuil1!$B$1</c:f>
              <c:strCache>
                <c:ptCount val="1"/>
                <c:pt idx="0">
                  <c:v>Série 1</c:v>
                </c:pt>
              </c:strCache>
            </c:strRef>
          </c:tx>
          <c:spPr>
            <a:solidFill>
              <a:srgbClr val="732626"/>
            </a:solidFill>
            <a:ln w="3175" cmpd="sng">
              <a:solidFill>
                <a:srgbClr val="7F7F7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Beaucoup d’argent de côté</c:v>
                </c:pt>
                <c:pt idx="1">
                  <c:v>Un peu d’argent de côté  </c:v>
                </c:pt>
                <c:pt idx="2">
                  <c:v>Juste  boucler mon budget</c:v>
                </c:pt>
                <c:pt idx="3">
                  <c:v>Pas à boucler sans être à découvert</c:v>
                </c:pt>
                <c:pt idx="4">
                  <c:v>Crains de basculer dans la précarité</c:v>
                </c:pt>
              </c:strCache>
            </c:strRef>
          </c:cat>
          <c:val>
            <c:numRef>
              <c:f>Feuil1!$B$2:$B$6</c:f>
              <c:numCache>
                <c:formatCode>0%</c:formatCode>
                <c:ptCount val="5"/>
                <c:pt idx="0">
                  <c:v>0.1</c:v>
                </c:pt>
                <c:pt idx="1">
                  <c:v>0.24</c:v>
                </c:pt>
                <c:pt idx="2">
                  <c:v>0.31</c:v>
                </c:pt>
                <c:pt idx="3">
                  <c:v>0.42</c:v>
                </c:pt>
                <c:pt idx="4">
                  <c:v>0.5</c:v>
                </c:pt>
              </c:numCache>
            </c:numRef>
          </c:val>
          <c:extLst>
            <c:ext xmlns:c16="http://schemas.microsoft.com/office/drawing/2014/chart" uri="{C3380CC4-5D6E-409C-BE32-E72D297353CC}">
              <c16:uniqueId val="{00000000-40A1-4572-A7CF-A1F5D516E121}"/>
            </c:ext>
          </c:extLst>
        </c:ser>
        <c:dLbls>
          <c:showLegendKey val="0"/>
          <c:showVal val="0"/>
          <c:showCatName val="0"/>
          <c:showSerName val="0"/>
          <c:showPercent val="0"/>
          <c:showBubbleSize val="0"/>
        </c:dLbls>
        <c:gapWidth val="0"/>
        <c:axId val="996735712"/>
        <c:axId val="996736104"/>
      </c:barChart>
      <c:catAx>
        <c:axId val="996735712"/>
        <c:scaling>
          <c:orientation val="maxMin"/>
        </c:scaling>
        <c:delete val="0"/>
        <c:axPos val="l"/>
        <c:numFmt formatCode="General" sourceLinked="0"/>
        <c:majorTickMark val="none"/>
        <c:minorTickMark val="none"/>
        <c:tickLblPos val="nextTo"/>
        <c:txPr>
          <a:bodyPr/>
          <a:lstStyle/>
          <a:p>
            <a:pPr>
              <a:defRPr sz="900"/>
            </a:pPr>
            <a:endParaRPr lang="fr-FR"/>
          </a:p>
        </c:txPr>
        <c:crossAx val="996736104"/>
        <c:crosses val="autoZero"/>
        <c:auto val="1"/>
        <c:lblAlgn val="ctr"/>
        <c:lblOffset val="100"/>
        <c:noMultiLvlLbl val="0"/>
      </c:catAx>
      <c:valAx>
        <c:axId val="996736104"/>
        <c:scaling>
          <c:orientation val="minMax"/>
          <c:max val="1"/>
          <c:min val="0"/>
        </c:scaling>
        <c:delete val="1"/>
        <c:axPos val="t"/>
        <c:numFmt formatCode="0%" sourceLinked="1"/>
        <c:majorTickMark val="out"/>
        <c:minorTickMark val="none"/>
        <c:tickLblPos val="nextTo"/>
        <c:crossAx val="996735712"/>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2.5000000000000001E-2"/>
          <c:y val="0"/>
          <c:w val="0.97499999999999998"/>
          <c:h val="1"/>
        </c:manualLayout>
      </c:layout>
      <c:bar3DChart>
        <c:barDir val="bar"/>
        <c:grouping val="stacked"/>
        <c:varyColors val="0"/>
        <c:ser>
          <c:idx val="0"/>
          <c:order val="0"/>
          <c:spPr>
            <a:solidFill>
              <a:srgbClr val="53732D">
                <a:lumMod val="50000"/>
              </a:srgbClr>
            </a:solidFill>
            <a:ln>
              <a:solidFill>
                <a:srgbClr val="7F7F7F"/>
              </a:solidFill>
            </a:ln>
            <a:effectLst/>
          </c:spPr>
          <c:invertIfNegative val="0"/>
          <c:dPt>
            <c:idx val="0"/>
            <c:invertIfNegative val="0"/>
            <c:bubble3D val="0"/>
            <c:extLst>
              <c:ext xmlns:c16="http://schemas.microsoft.com/office/drawing/2014/chart" uri="{C3380CC4-5D6E-409C-BE32-E72D297353CC}">
                <c16:uniqueId val="{00000000-19AC-4EF0-B002-C8900C4E5968}"/>
              </c:ext>
            </c:extLst>
          </c:dPt>
          <c:dLbls>
            <c:spPr>
              <a:noFill/>
              <a:ln>
                <a:noFill/>
              </a:ln>
              <a:effectLst/>
            </c:spPr>
            <c:txPr>
              <a:bodyPr/>
              <a:lstStyle/>
              <a:p>
                <a:pPr>
                  <a:defRPr sz="1100" b="1">
                    <a:solidFill>
                      <a:srgbClr val="FFFFF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Feuil1!$B$2:$B$4</c:f>
              <c:numCache>
                <c:formatCode>General</c:formatCode>
                <c:ptCount val="3"/>
                <c:pt idx="0" formatCode="0%">
                  <c:v>0.76</c:v>
                </c:pt>
                <c:pt idx="2" formatCode="0%">
                  <c:v>0.79</c:v>
                </c:pt>
              </c:numCache>
            </c:numRef>
          </c:val>
          <c:extLst>
            <c:ext xmlns:c16="http://schemas.microsoft.com/office/drawing/2014/chart" uri="{C3380CC4-5D6E-409C-BE32-E72D297353CC}">
              <c16:uniqueId val="{00000001-19AC-4EF0-B002-C8900C4E5968}"/>
            </c:ext>
          </c:extLst>
        </c:ser>
        <c:ser>
          <c:idx val="1"/>
          <c:order val="1"/>
          <c:spPr>
            <a:solidFill>
              <a:srgbClr val="F7F4EB"/>
            </a:solidFill>
            <a:ln>
              <a:solidFill>
                <a:srgbClr val="7F7F7F"/>
              </a:solidFill>
            </a:ln>
            <a:effectLst/>
          </c:spPr>
          <c:invertIfNegative val="0"/>
          <c:dLbls>
            <c:spPr>
              <a:noFill/>
              <a:ln>
                <a:noFill/>
              </a:ln>
              <a:effectLst/>
            </c:spPr>
            <c:txPr>
              <a:bodyPr/>
              <a:lstStyle/>
              <a:p>
                <a:pPr>
                  <a:defRPr sz="11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Feuil1!$C$2:$C$4</c:f>
              <c:numCache>
                <c:formatCode>General</c:formatCode>
                <c:ptCount val="3"/>
                <c:pt idx="0" formatCode="0%">
                  <c:v>0.13</c:v>
                </c:pt>
                <c:pt idx="2" formatCode="0%">
                  <c:v>0.11</c:v>
                </c:pt>
              </c:numCache>
            </c:numRef>
          </c:val>
          <c:extLst>
            <c:ext xmlns:c16="http://schemas.microsoft.com/office/drawing/2014/chart" uri="{C3380CC4-5D6E-409C-BE32-E72D297353CC}">
              <c16:uniqueId val="{00000002-19AC-4EF0-B002-C8900C4E5968}"/>
            </c:ext>
          </c:extLst>
        </c:ser>
        <c:ser>
          <c:idx val="2"/>
          <c:order val="2"/>
          <c:spPr>
            <a:solidFill>
              <a:srgbClr val="BA3C3C"/>
            </a:solidFill>
            <a:ln>
              <a:solidFill>
                <a:srgbClr val="7F7F7F"/>
              </a:solidFill>
            </a:ln>
            <a:effectLst/>
          </c:spPr>
          <c:invertIfNegative val="0"/>
          <c:dPt>
            <c:idx val="0"/>
            <c:invertIfNegative val="0"/>
            <c:bubble3D val="0"/>
            <c:extLst>
              <c:ext xmlns:c16="http://schemas.microsoft.com/office/drawing/2014/chart" uri="{C3380CC4-5D6E-409C-BE32-E72D297353CC}">
                <c16:uniqueId val="{00000003-19AC-4EF0-B002-C8900C4E5968}"/>
              </c:ext>
            </c:extLst>
          </c:dPt>
          <c:dLbls>
            <c:spPr>
              <a:solidFill>
                <a:srgbClr val="BA3C3C"/>
              </a:solidFill>
            </c:spPr>
            <c:txPr>
              <a:bodyPr/>
              <a:lstStyle/>
              <a:p>
                <a:pPr>
                  <a:defRPr sz="11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Feuil1!$D$2:$D$4</c:f>
              <c:numCache>
                <c:formatCode>General</c:formatCode>
                <c:ptCount val="3"/>
                <c:pt idx="0" formatCode="0%">
                  <c:v>0.11</c:v>
                </c:pt>
                <c:pt idx="2" formatCode="0%">
                  <c:v>0.1</c:v>
                </c:pt>
              </c:numCache>
            </c:numRef>
          </c:val>
          <c:extLst>
            <c:ext xmlns:c16="http://schemas.microsoft.com/office/drawing/2014/chart" uri="{C3380CC4-5D6E-409C-BE32-E72D297353CC}">
              <c16:uniqueId val="{00000004-19AC-4EF0-B002-C8900C4E5968}"/>
            </c:ext>
          </c:extLst>
        </c:ser>
        <c:dLbls>
          <c:showLegendKey val="0"/>
          <c:showVal val="1"/>
          <c:showCatName val="0"/>
          <c:showSerName val="0"/>
          <c:showPercent val="0"/>
          <c:showBubbleSize val="0"/>
        </c:dLbls>
        <c:gapWidth val="100"/>
        <c:gapDepth val="0"/>
        <c:shape val="box"/>
        <c:axId val="996718464"/>
        <c:axId val="996719248"/>
        <c:axId val="0"/>
      </c:bar3DChart>
      <c:catAx>
        <c:axId val="996718464"/>
        <c:scaling>
          <c:orientation val="maxMin"/>
        </c:scaling>
        <c:delete val="1"/>
        <c:axPos val="l"/>
        <c:majorTickMark val="out"/>
        <c:minorTickMark val="none"/>
        <c:tickLblPos val="nextTo"/>
        <c:crossAx val="996719248"/>
        <c:crosses val="autoZero"/>
        <c:auto val="1"/>
        <c:lblAlgn val="ctr"/>
        <c:lblOffset val="100"/>
        <c:noMultiLvlLbl val="0"/>
      </c:catAx>
      <c:valAx>
        <c:axId val="996719248"/>
        <c:scaling>
          <c:orientation val="minMax"/>
          <c:max val="1"/>
          <c:min val="0"/>
        </c:scaling>
        <c:delete val="1"/>
        <c:axPos val="t"/>
        <c:numFmt formatCode="0%" sourceLinked="1"/>
        <c:majorTickMark val="out"/>
        <c:minorTickMark val="none"/>
        <c:tickLblPos val="nextTo"/>
        <c:crossAx val="996718464"/>
        <c:crosses val="autoZero"/>
        <c:crossBetween val="between"/>
      </c:valAx>
      <c:spPr>
        <a:noFill/>
        <a:ln w="25400">
          <a:noFill/>
        </a:ln>
      </c:spPr>
    </c:plotArea>
    <c:plotVisOnly val="1"/>
    <c:dispBlanksAs val="gap"/>
    <c:showDLblsOverMax val="0"/>
  </c:chart>
  <c:txPr>
    <a:bodyPr/>
    <a:lstStyle/>
    <a:p>
      <a:pPr>
        <a:defRPr sz="1800"/>
      </a:pPr>
      <a:endParaRPr lang="fr-FR"/>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9828722120666"/>
          <c:y val="0.11607136878896"/>
          <c:w val="0.39471427204072301"/>
          <c:h val="0.76785714285714302"/>
        </c:manualLayout>
      </c:layout>
      <c:barChart>
        <c:barDir val="bar"/>
        <c:grouping val="clustered"/>
        <c:varyColors val="0"/>
        <c:ser>
          <c:idx val="0"/>
          <c:order val="0"/>
          <c:tx>
            <c:strRef>
              <c:f>Feuil1!$B$1</c:f>
              <c:strCache>
                <c:ptCount val="1"/>
                <c:pt idx="0">
                  <c:v>Série 1</c:v>
                </c:pt>
              </c:strCache>
            </c:strRef>
          </c:tx>
          <c:spPr>
            <a:solidFill>
              <a:srgbClr val="53732D"/>
            </a:solidFill>
            <a:ln w="3175" cmpd="sng">
              <a:solidFill>
                <a:srgbClr val="7F7F7F"/>
              </a:solidFill>
            </a:ln>
            <a:effectLst/>
          </c:spPr>
          <c:invertIfNegative val="0"/>
          <c:dLbls>
            <c:spPr>
              <a:noFill/>
              <a:ln>
                <a:noFill/>
              </a:ln>
              <a:effectLst/>
            </c:spPr>
            <c:txPr>
              <a:bodyPr/>
              <a:lstStyle/>
              <a:p>
                <a:pPr>
                  <a:defRPr sz="900">
                    <a:solidFill>
                      <a:srgbClr val="6600F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Oui vraiment</c:v>
                </c:pt>
                <c:pt idx="1">
                  <c:v>Plutôt oui</c:v>
                </c:pt>
                <c:pt idx="2">
                  <c:v>Plutôt non</c:v>
                </c:pt>
                <c:pt idx="3">
                  <c:v>Vraiment pas</c:v>
                </c:pt>
              </c:strCache>
            </c:strRef>
          </c:cat>
          <c:val>
            <c:numRef>
              <c:f>Feuil1!$B$2:$B$5</c:f>
              <c:numCache>
                <c:formatCode>0%</c:formatCode>
                <c:ptCount val="4"/>
                <c:pt idx="0">
                  <c:v>0.82</c:v>
                </c:pt>
                <c:pt idx="1">
                  <c:v>0.75</c:v>
                </c:pt>
                <c:pt idx="2">
                  <c:v>0.7</c:v>
                </c:pt>
                <c:pt idx="3">
                  <c:v>0.6</c:v>
                </c:pt>
              </c:numCache>
            </c:numRef>
          </c:val>
          <c:extLst>
            <c:ext xmlns:c16="http://schemas.microsoft.com/office/drawing/2014/chart" uri="{C3380CC4-5D6E-409C-BE32-E72D297353CC}">
              <c16:uniqueId val="{00000000-213A-411D-A90D-EE5AD6761B5C}"/>
            </c:ext>
          </c:extLst>
        </c:ser>
        <c:dLbls>
          <c:showLegendKey val="0"/>
          <c:showVal val="0"/>
          <c:showCatName val="0"/>
          <c:showSerName val="0"/>
          <c:showPercent val="0"/>
          <c:showBubbleSize val="0"/>
        </c:dLbls>
        <c:gapWidth val="0"/>
        <c:axId val="996712192"/>
        <c:axId val="996712976"/>
      </c:barChart>
      <c:catAx>
        <c:axId val="996712192"/>
        <c:scaling>
          <c:orientation val="maxMin"/>
        </c:scaling>
        <c:delete val="0"/>
        <c:axPos val="l"/>
        <c:numFmt formatCode="General" sourceLinked="0"/>
        <c:majorTickMark val="none"/>
        <c:minorTickMark val="none"/>
        <c:tickLblPos val="nextTo"/>
        <c:txPr>
          <a:bodyPr/>
          <a:lstStyle/>
          <a:p>
            <a:pPr>
              <a:defRPr sz="900">
                <a:solidFill>
                  <a:srgbClr val="6600FF"/>
                </a:solidFill>
              </a:defRPr>
            </a:pPr>
            <a:endParaRPr lang="fr-FR"/>
          </a:p>
        </c:txPr>
        <c:crossAx val="996712976"/>
        <c:crosses val="autoZero"/>
        <c:auto val="1"/>
        <c:lblAlgn val="ctr"/>
        <c:lblOffset val="100"/>
        <c:noMultiLvlLbl val="0"/>
      </c:catAx>
      <c:valAx>
        <c:axId val="996712976"/>
        <c:scaling>
          <c:orientation val="minMax"/>
          <c:max val="1"/>
          <c:min val="0"/>
        </c:scaling>
        <c:delete val="1"/>
        <c:axPos val="t"/>
        <c:numFmt formatCode="0%" sourceLinked="1"/>
        <c:majorTickMark val="out"/>
        <c:minorTickMark val="none"/>
        <c:tickLblPos val="nextTo"/>
        <c:crossAx val="996712192"/>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9828722120666"/>
          <c:y val="0.11607136878896"/>
          <c:w val="0.39471427204072301"/>
          <c:h val="0.76785714285714302"/>
        </c:manualLayout>
      </c:layout>
      <c:barChart>
        <c:barDir val="bar"/>
        <c:grouping val="clustered"/>
        <c:varyColors val="0"/>
        <c:ser>
          <c:idx val="0"/>
          <c:order val="0"/>
          <c:tx>
            <c:strRef>
              <c:f>Feuil1!$B$1</c:f>
              <c:strCache>
                <c:ptCount val="1"/>
                <c:pt idx="0">
                  <c:v>Série 1</c:v>
                </c:pt>
              </c:strCache>
            </c:strRef>
          </c:tx>
          <c:spPr>
            <a:solidFill>
              <a:srgbClr val="53732D"/>
            </a:solidFill>
            <a:ln w="3175" cmpd="sng">
              <a:solidFill>
                <a:srgbClr val="7F7F7F"/>
              </a:solidFill>
            </a:ln>
            <a:effectLst/>
          </c:spPr>
          <c:invertIfNegative val="0"/>
          <c:dLbls>
            <c:spPr>
              <a:noFill/>
              <a:ln>
                <a:noFill/>
              </a:ln>
              <a:effectLst/>
            </c:spPr>
            <c:txPr>
              <a:bodyPr/>
              <a:lstStyle/>
              <a:p>
                <a:pPr>
                  <a:defRPr sz="900">
                    <a:solidFill>
                      <a:schemeClr val="tx1"/>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beaucoup de côté</c:v>
                </c:pt>
                <c:pt idx="1">
                  <c:v>un peu de côté</c:v>
                </c:pt>
                <c:pt idx="2">
                  <c:v>juste</c:v>
                </c:pt>
                <c:pt idx="3">
                  <c:v>a découvert</c:v>
                </c:pt>
                <c:pt idx="4">
                  <c:v>difficilement</c:v>
                </c:pt>
              </c:strCache>
            </c:strRef>
          </c:cat>
          <c:val>
            <c:numRef>
              <c:f>Feuil1!$B$2:$B$6</c:f>
              <c:numCache>
                <c:formatCode>0%</c:formatCode>
                <c:ptCount val="5"/>
                <c:pt idx="0">
                  <c:v>0.57999999999999996</c:v>
                </c:pt>
                <c:pt idx="1">
                  <c:v>0.77</c:v>
                </c:pt>
                <c:pt idx="2">
                  <c:v>0.81</c:v>
                </c:pt>
                <c:pt idx="3">
                  <c:v>0.82</c:v>
                </c:pt>
                <c:pt idx="4">
                  <c:v>0.88</c:v>
                </c:pt>
              </c:numCache>
            </c:numRef>
          </c:val>
          <c:extLst>
            <c:ext xmlns:c16="http://schemas.microsoft.com/office/drawing/2014/chart" uri="{C3380CC4-5D6E-409C-BE32-E72D297353CC}">
              <c16:uniqueId val="{00000000-191B-488A-8761-6A6B7F19B125}"/>
            </c:ext>
          </c:extLst>
        </c:ser>
        <c:dLbls>
          <c:showLegendKey val="0"/>
          <c:showVal val="0"/>
          <c:showCatName val="0"/>
          <c:showSerName val="0"/>
          <c:showPercent val="0"/>
          <c:showBubbleSize val="0"/>
        </c:dLbls>
        <c:gapWidth val="0"/>
        <c:axId val="996719640"/>
        <c:axId val="996712584"/>
      </c:barChart>
      <c:catAx>
        <c:axId val="996719640"/>
        <c:scaling>
          <c:orientation val="maxMin"/>
        </c:scaling>
        <c:delete val="1"/>
        <c:axPos val="l"/>
        <c:numFmt formatCode="General" sourceLinked="0"/>
        <c:majorTickMark val="none"/>
        <c:minorTickMark val="none"/>
        <c:tickLblPos val="nextTo"/>
        <c:crossAx val="996712584"/>
        <c:crosses val="autoZero"/>
        <c:auto val="1"/>
        <c:lblAlgn val="ctr"/>
        <c:lblOffset val="100"/>
        <c:noMultiLvlLbl val="0"/>
      </c:catAx>
      <c:valAx>
        <c:axId val="996712584"/>
        <c:scaling>
          <c:orientation val="minMax"/>
          <c:max val="1"/>
          <c:min val="0"/>
        </c:scaling>
        <c:delete val="1"/>
        <c:axPos val="t"/>
        <c:numFmt formatCode="0%" sourceLinked="1"/>
        <c:majorTickMark val="out"/>
        <c:minorTickMark val="none"/>
        <c:tickLblPos val="nextTo"/>
        <c:crossAx val="996719640"/>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594190-4EBF-4045-B927-FC8AFAB501B7}" type="doc">
      <dgm:prSet loTypeId="urn:microsoft.com/office/officeart/2005/8/layout/chevron1" loCatId="" qsTypeId="urn:microsoft.com/office/officeart/2005/8/quickstyle/simple4" qsCatId="simple" csTypeId="urn:microsoft.com/office/officeart/2005/8/colors/accent1_2" csCatId="accent1" phldr="1"/>
      <dgm:spPr/>
      <dgm:t>
        <a:bodyPr/>
        <a:lstStyle/>
        <a:p>
          <a:endParaRPr lang="fr-FR"/>
        </a:p>
      </dgm:t>
    </dgm:pt>
    <dgm:pt modelId="{1D42BBD4-C799-7042-8F1A-DF711439C197}">
      <dgm:prSet phldrT="[Texte]"/>
      <dgm:spPr>
        <a:solidFill>
          <a:srgbClr val="FF7878">
            <a:alpha val="50000"/>
          </a:srgbClr>
        </a:solidFill>
      </dgm:spPr>
      <dgm:t>
        <a:bodyPr/>
        <a:lstStyle/>
        <a:p>
          <a:r>
            <a:rPr lang="fr-FR" dirty="0">
              <a:solidFill>
                <a:schemeClr val="bg1"/>
              </a:solidFill>
            </a:rPr>
            <a:t>1945-1980</a:t>
          </a:r>
        </a:p>
        <a:p>
          <a:r>
            <a:rPr lang="fr-FR" dirty="0">
              <a:solidFill>
                <a:schemeClr val="bg1"/>
              </a:solidFill>
            </a:rPr>
            <a:t>PACTE SOCIAL</a:t>
          </a:r>
        </a:p>
      </dgm:t>
    </dgm:pt>
    <dgm:pt modelId="{BA486666-432F-2B48-818A-4580EB8E9FA9}" type="parTrans" cxnId="{598233C3-D607-D24C-A8C8-0976A99C53D3}">
      <dgm:prSet/>
      <dgm:spPr/>
      <dgm:t>
        <a:bodyPr/>
        <a:lstStyle/>
        <a:p>
          <a:endParaRPr lang="fr-FR"/>
        </a:p>
      </dgm:t>
    </dgm:pt>
    <dgm:pt modelId="{68C30E23-5C5E-9D4A-BD43-BA402E802E48}" type="sibTrans" cxnId="{598233C3-D607-D24C-A8C8-0976A99C53D3}">
      <dgm:prSet/>
      <dgm:spPr/>
      <dgm:t>
        <a:bodyPr/>
        <a:lstStyle/>
        <a:p>
          <a:endParaRPr lang="fr-FR"/>
        </a:p>
      </dgm:t>
    </dgm:pt>
    <dgm:pt modelId="{0FD8464C-ABB0-A04D-B097-C74B9A2E6020}">
      <dgm:prSet/>
      <dgm:spPr>
        <a:solidFill>
          <a:srgbClr val="CC0000">
            <a:alpha val="55000"/>
          </a:srgbClr>
        </a:solidFill>
        <a:ln>
          <a:noFill/>
        </a:ln>
      </dgm:spPr>
      <dgm:t>
        <a:bodyPr/>
        <a:lstStyle/>
        <a:p>
          <a:r>
            <a:rPr lang="fr-FR" dirty="0">
              <a:solidFill>
                <a:schemeClr val="bg1"/>
              </a:solidFill>
            </a:rPr>
            <a:t>1980-2015</a:t>
          </a:r>
        </a:p>
        <a:p>
          <a:r>
            <a:rPr lang="fr-FR" dirty="0">
              <a:solidFill>
                <a:schemeClr val="bg1"/>
              </a:solidFill>
            </a:rPr>
            <a:t>CONTRE-RÉVOLUTION NÉOLIBÉRALE</a:t>
          </a:r>
        </a:p>
      </dgm:t>
    </dgm:pt>
    <dgm:pt modelId="{EAC5CD22-44EA-EB40-AD01-208C4FE6E851}" type="parTrans" cxnId="{37E443C3-02AE-6644-ADCE-24536D05B7D5}">
      <dgm:prSet/>
      <dgm:spPr/>
      <dgm:t>
        <a:bodyPr/>
        <a:lstStyle/>
        <a:p>
          <a:endParaRPr lang="fr-FR"/>
        </a:p>
      </dgm:t>
    </dgm:pt>
    <dgm:pt modelId="{C2E50AE1-7B2D-9542-9300-01759E7FC041}" type="sibTrans" cxnId="{37E443C3-02AE-6644-ADCE-24536D05B7D5}">
      <dgm:prSet/>
      <dgm:spPr/>
      <dgm:t>
        <a:bodyPr/>
        <a:lstStyle/>
        <a:p>
          <a:endParaRPr lang="fr-FR"/>
        </a:p>
      </dgm:t>
    </dgm:pt>
    <dgm:pt modelId="{1C2B25D6-A195-A14C-916F-D5FC8C475B72}" type="pres">
      <dgm:prSet presAssocID="{56594190-4EBF-4045-B927-FC8AFAB501B7}" presName="Name0" presStyleCnt="0">
        <dgm:presLayoutVars>
          <dgm:dir/>
          <dgm:animLvl val="lvl"/>
          <dgm:resizeHandles val="exact"/>
        </dgm:presLayoutVars>
      </dgm:prSet>
      <dgm:spPr/>
    </dgm:pt>
    <dgm:pt modelId="{3A66FEA3-F04F-0B4F-9EDF-B7058BBD7127}" type="pres">
      <dgm:prSet presAssocID="{1D42BBD4-C799-7042-8F1A-DF711439C197}" presName="parTxOnly" presStyleLbl="node1" presStyleIdx="0" presStyleCnt="2" custScaleX="72003">
        <dgm:presLayoutVars>
          <dgm:chMax val="0"/>
          <dgm:chPref val="0"/>
          <dgm:bulletEnabled val="1"/>
        </dgm:presLayoutVars>
      </dgm:prSet>
      <dgm:spPr/>
    </dgm:pt>
    <dgm:pt modelId="{A48F9006-2D34-8641-8B81-0C8B850C3824}" type="pres">
      <dgm:prSet presAssocID="{68C30E23-5C5E-9D4A-BD43-BA402E802E48}" presName="parTxOnlySpace" presStyleCnt="0"/>
      <dgm:spPr/>
    </dgm:pt>
    <dgm:pt modelId="{3BFDA523-B045-A94E-A2E0-D293F31B08F8}" type="pres">
      <dgm:prSet presAssocID="{0FD8464C-ABB0-A04D-B097-C74B9A2E6020}" presName="parTxOnly" presStyleLbl="node1" presStyleIdx="1" presStyleCnt="2" custScaleX="63916" custLinFactNeighborX="-642">
        <dgm:presLayoutVars>
          <dgm:chMax val="0"/>
          <dgm:chPref val="0"/>
          <dgm:bulletEnabled val="1"/>
        </dgm:presLayoutVars>
      </dgm:prSet>
      <dgm:spPr/>
    </dgm:pt>
  </dgm:ptLst>
  <dgm:cxnLst>
    <dgm:cxn modelId="{A1AEDC0E-D842-4442-B11C-1BEF1BE38FCA}" type="presOf" srcId="{0FD8464C-ABB0-A04D-B097-C74B9A2E6020}" destId="{3BFDA523-B045-A94E-A2E0-D293F31B08F8}" srcOrd="0" destOrd="0" presId="urn:microsoft.com/office/officeart/2005/8/layout/chevron1"/>
    <dgm:cxn modelId="{C69F6A37-D207-A345-89BB-7262BA5FB094}" type="presOf" srcId="{56594190-4EBF-4045-B927-FC8AFAB501B7}" destId="{1C2B25D6-A195-A14C-916F-D5FC8C475B72}" srcOrd="0" destOrd="0" presId="urn:microsoft.com/office/officeart/2005/8/layout/chevron1"/>
    <dgm:cxn modelId="{1D6A8DA4-373A-544D-9EE1-D2ECB80CE8B2}" type="presOf" srcId="{1D42BBD4-C799-7042-8F1A-DF711439C197}" destId="{3A66FEA3-F04F-0B4F-9EDF-B7058BBD7127}" srcOrd="0" destOrd="0" presId="urn:microsoft.com/office/officeart/2005/8/layout/chevron1"/>
    <dgm:cxn modelId="{598233C3-D607-D24C-A8C8-0976A99C53D3}" srcId="{56594190-4EBF-4045-B927-FC8AFAB501B7}" destId="{1D42BBD4-C799-7042-8F1A-DF711439C197}" srcOrd="0" destOrd="0" parTransId="{BA486666-432F-2B48-818A-4580EB8E9FA9}" sibTransId="{68C30E23-5C5E-9D4A-BD43-BA402E802E48}"/>
    <dgm:cxn modelId="{37E443C3-02AE-6644-ADCE-24536D05B7D5}" srcId="{56594190-4EBF-4045-B927-FC8AFAB501B7}" destId="{0FD8464C-ABB0-A04D-B097-C74B9A2E6020}" srcOrd="1" destOrd="0" parTransId="{EAC5CD22-44EA-EB40-AD01-208C4FE6E851}" sibTransId="{C2E50AE1-7B2D-9542-9300-01759E7FC041}"/>
    <dgm:cxn modelId="{8FB54B5A-F636-CB4E-A6C8-FE3264E6C67F}" type="presParOf" srcId="{1C2B25D6-A195-A14C-916F-D5FC8C475B72}" destId="{3A66FEA3-F04F-0B4F-9EDF-B7058BBD7127}" srcOrd="0" destOrd="0" presId="urn:microsoft.com/office/officeart/2005/8/layout/chevron1"/>
    <dgm:cxn modelId="{F8D415E7-49F2-D14A-97D2-90C84DC7BF4E}" type="presParOf" srcId="{1C2B25D6-A195-A14C-916F-D5FC8C475B72}" destId="{A48F9006-2D34-8641-8B81-0C8B850C3824}" srcOrd="1" destOrd="0" presId="urn:microsoft.com/office/officeart/2005/8/layout/chevron1"/>
    <dgm:cxn modelId="{2AEFE9F6-510F-EA42-9700-2D25462F9C46}" type="presParOf" srcId="{1C2B25D6-A195-A14C-916F-D5FC8C475B72}" destId="{3BFDA523-B045-A94E-A2E0-D293F31B08F8}" srcOrd="2" destOrd="0" presId="urn:microsoft.com/office/officeart/2005/8/layout/chevron1"/>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594190-4EBF-4045-B927-FC8AFAB501B7}" type="doc">
      <dgm:prSet loTypeId="urn:microsoft.com/office/officeart/2005/8/layout/chevron1" loCatId="" qsTypeId="urn:microsoft.com/office/officeart/2005/8/quickstyle/simple4" qsCatId="simple" csTypeId="urn:microsoft.com/office/officeart/2005/8/colors/accent1_2" csCatId="accent1" phldr="1"/>
      <dgm:spPr/>
    </dgm:pt>
    <dgm:pt modelId="{1D42BBD4-C799-7042-8F1A-DF711439C197}">
      <dgm:prSet phldrT="[Texte]"/>
      <dgm:spPr>
        <a:solidFill>
          <a:srgbClr val="CC0000"/>
        </a:solidFill>
      </dgm:spPr>
      <dgm:t>
        <a:bodyPr/>
        <a:lstStyle/>
        <a:p>
          <a:r>
            <a:rPr lang="fr-FR" b="1" dirty="0">
              <a:solidFill>
                <a:schemeClr val="bg1"/>
              </a:solidFill>
            </a:rPr>
            <a:t>1980-2015</a:t>
          </a:r>
        </a:p>
        <a:p>
          <a:r>
            <a:rPr lang="fr-FR" b="1" dirty="0">
              <a:solidFill>
                <a:schemeClr val="bg1"/>
              </a:solidFill>
            </a:rPr>
            <a:t>Contre-révolution néolibérale</a:t>
          </a:r>
        </a:p>
      </dgm:t>
    </dgm:pt>
    <dgm:pt modelId="{BA486666-432F-2B48-818A-4580EB8E9FA9}" type="parTrans" cxnId="{598233C3-D607-D24C-A8C8-0976A99C53D3}">
      <dgm:prSet/>
      <dgm:spPr/>
      <dgm:t>
        <a:bodyPr/>
        <a:lstStyle/>
        <a:p>
          <a:endParaRPr lang="fr-FR"/>
        </a:p>
      </dgm:t>
    </dgm:pt>
    <dgm:pt modelId="{68C30E23-5C5E-9D4A-BD43-BA402E802E48}" type="sibTrans" cxnId="{598233C3-D607-D24C-A8C8-0976A99C53D3}">
      <dgm:prSet/>
      <dgm:spPr/>
      <dgm:t>
        <a:bodyPr/>
        <a:lstStyle/>
        <a:p>
          <a:endParaRPr lang="fr-FR"/>
        </a:p>
      </dgm:t>
    </dgm:pt>
    <dgm:pt modelId="{1C2B25D6-A195-A14C-916F-D5FC8C475B72}" type="pres">
      <dgm:prSet presAssocID="{56594190-4EBF-4045-B927-FC8AFAB501B7}" presName="Name0" presStyleCnt="0">
        <dgm:presLayoutVars>
          <dgm:dir/>
          <dgm:animLvl val="lvl"/>
          <dgm:resizeHandles val="exact"/>
        </dgm:presLayoutVars>
      </dgm:prSet>
      <dgm:spPr/>
    </dgm:pt>
    <dgm:pt modelId="{3A66FEA3-F04F-0B4F-9EDF-B7058BBD7127}" type="pres">
      <dgm:prSet presAssocID="{1D42BBD4-C799-7042-8F1A-DF711439C197}" presName="parTxOnly" presStyleLbl="node1" presStyleIdx="0" presStyleCnt="1">
        <dgm:presLayoutVars>
          <dgm:chMax val="0"/>
          <dgm:chPref val="0"/>
          <dgm:bulletEnabled val="1"/>
        </dgm:presLayoutVars>
      </dgm:prSet>
      <dgm:spPr/>
    </dgm:pt>
  </dgm:ptLst>
  <dgm:cxnLst>
    <dgm:cxn modelId="{88101168-E832-F34E-9543-049FBE610BDC}" type="presOf" srcId="{56594190-4EBF-4045-B927-FC8AFAB501B7}" destId="{1C2B25D6-A195-A14C-916F-D5FC8C475B72}" srcOrd="0" destOrd="0" presId="urn:microsoft.com/office/officeart/2005/8/layout/chevron1"/>
    <dgm:cxn modelId="{D463C8B7-4AD9-BF4B-8C83-4DF4D1112F3B}" type="presOf" srcId="{1D42BBD4-C799-7042-8F1A-DF711439C197}" destId="{3A66FEA3-F04F-0B4F-9EDF-B7058BBD7127}" srcOrd="0" destOrd="0" presId="urn:microsoft.com/office/officeart/2005/8/layout/chevron1"/>
    <dgm:cxn modelId="{598233C3-D607-D24C-A8C8-0976A99C53D3}" srcId="{56594190-4EBF-4045-B927-FC8AFAB501B7}" destId="{1D42BBD4-C799-7042-8F1A-DF711439C197}" srcOrd="0" destOrd="0" parTransId="{BA486666-432F-2B48-818A-4580EB8E9FA9}" sibTransId="{68C30E23-5C5E-9D4A-BD43-BA402E802E48}"/>
    <dgm:cxn modelId="{23775686-6013-7346-91E8-1937DB0D5656}" type="presParOf" srcId="{1C2B25D6-A195-A14C-916F-D5FC8C475B72}" destId="{3A66FEA3-F04F-0B4F-9EDF-B7058BBD7127}" srcOrd="0"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66FEA3-F04F-0B4F-9EDF-B7058BBD7127}">
      <dsp:nvSpPr>
        <dsp:cNvPr id="0" name=""/>
        <dsp:cNvSpPr/>
      </dsp:nvSpPr>
      <dsp:spPr>
        <a:xfrm>
          <a:off x="1416" y="0"/>
          <a:ext cx="5956126" cy="962247"/>
        </a:xfrm>
        <a:prstGeom prst="chevron">
          <a:avLst/>
        </a:prstGeom>
        <a:solidFill>
          <a:srgbClr val="FF7878">
            <a:alpha val="50000"/>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fr-FR" sz="2200" kern="1200" dirty="0">
              <a:solidFill>
                <a:schemeClr val="bg1"/>
              </a:solidFill>
            </a:rPr>
            <a:t>1945-1980</a:t>
          </a:r>
        </a:p>
        <a:p>
          <a:pPr marL="0" lvl="0" indent="0" algn="ctr" defTabSz="977900">
            <a:lnSpc>
              <a:spcPct val="90000"/>
            </a:lnSpc>
            <a:spcBef>
              <a:spcPct val="0"/>
            </a:spcBef>
            <a:spcAft>
              <a:spcPct val="35000"/>
            </a:spcAft>
            <a:buNone/>
          </a:pPr>
          <a:r>
            <a:rPr lang="fr-FR" sz="2200" kern="1200" dirty="0">
              <a:solidFill>
                <a:schemeClr val="bg1"/>
              </a:solidFill>
            </a:rPr>
            <a:t>PACTE SOCIAL</a:t>
          </a:r>
        </a:p>
      </dsp:txBody>
      <dsp:txXfrm>
        <a:off x="482540" y="0"/>
        <a:ext cx="4993879" cy="962247"/>
      </dsp:txXfrm>
    </dsp:sp>
    <dsp:sp modelId="{3BFDA523-B045-A94E-A2E0-D293F31B08F8}">
      <dsp:nvSpPr>
        <dsp:cNvPr id="0" name=""/>
        <dsp:cNvSpPr/>
      </dsp:nvSpPr>
      <dsp:spPr>
        <a:xfrm>
          <a:off x="5125027" y="0"/>
          <a:ext cx="5287165" cy="962247"/>
        </a:xfrm>
        <a:prstGeom prst="chevron">
          <a:avLst/>
        </a:prstGeom>
        <a:solidFill>
          <a:srgbClr val="CC0000">
            <a:alpha val="55000"/>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fr-FR" sz="2200" kern="1200" dirty="0">
              <a:solidFill>
                <a:schemeClr val="bg1"/>
              </a:solidFill>
            </a:rPr>
            <a:t>1980-2015</a:t>
          </a:r>
        </a:p>
        <a:p>
          <a:pPr marL="0" lvl="0" indent="0" algn="ctr" defTabSz="977900">
            <a:lnSpc>
              <a:spcPct val="90000"/>
            </a:lnSpc>
            <a:spcBef>
              <a:spcPct val="0"/>
            </a:spcBef>
            <a:spcAft>
              <a:spcPct val="35000"/>
            </a:spcAft>
            <a:buNone/>
          </a:pPr>
          <a:r>
            <a:rPr lang="fr-FR" sz="2200" kern="1200" dirty="0">
              <a:solidFill>
                <a:schemeClr val="bg1"/>
              </a:solidFill>
            </a:rPr>
            <a:t>CONTRE-RÉVOLUTION NÉOLIBÉRALE</a:t>
          </a:r>
        </a:p>
      </dsp:txBody>
      <dsp:txXfrm>
        <a:off x="5606151" y="0"/>
        <a:ext cx="4324918" cy="9622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66FEA3-F04F-0B4F-9EDF-B7058BBD7127}">
      <dsp:nvSpPr>
        <dsp:cNvPr id="0" name=""/>
        <dsp:cNvSpPr/>
      </dsp:nvSpPr>
      <dsp:spPr>
        <a:xfrm>
          <a:off x="1829" y="0"/>
          <a:ext cx="3743995" cy="858982"/>
        </a:xfrm>
        <a:prstGeom prst="chevron">
          <a:avLst/>
        </a:prstGeom>
        <a:solidFill>
          <a:srgbClr val="CC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FR" sz="1700" b="1" kern="1200" dirty="0">
              <a:solidFill>
                <a:schemeClr val="bg1"/>
              </a:solidFill>
            </a:rPr>
            <a:t>1980-2015</a:t>
          </a:r>
        </a:p>
        <a:p>
          <a:pPr marL="0" lvl="0" indent="0" algn="ctr" defTabSz="755650">
            <a:lnSpc>
              <a:spcPct val="90000"/>
            </a:lnSpc>
            <a:spcBef>
              <a:spcPct val="0"/>
            </a:spcBef>
            <a:spcAft>
              <a:spcPct val="35000"/>
            </a:spcAft>
            <a:buNone/>
          </a:pPr>
          <a:r>
            <a:rPr lang="fr-FR" sz="1700" b="1" kern="1200" dirty="0">
              <a:solidFill>
                <a:schemeClr val="bg1"/>
              </a:solidFill>
            </a:rPr>
            <a:t>Contre-révolution néolibérale</a:t>
          </a:r>
        </a:p>
      </dsp:txBody>
      <dsp:txXfrm>
        <a:off x="431320" y="0"/>
        <a:ext cx="2885013" cy="85898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0.53589</cdr:x>
      <cdr:y>0.31297</cdr:y>
    </cdr:from>
    <cdr:to>
      <cdr:x>0.69545</cdr:x>
      <cdr:y>0.43162</cdr:y>
    </cdr:to>
    <cdr:sp macro="" textlink="">
      <cdr:nvSpPr>
        <cdr:cNvPr id="2" name="ZoneTexte 1"/>
        <cdr:cNvSpPr txBox="1"/>
      </cdr:nvSpPr>
      <cdr:spPr>
        <a:xfrm xmlns:a="http://schemas.openxmlformats.org/drawingml/2006/main">
          <a:off x="6533560" y="2029296"/>
          <a:ext cx="1945423" cy="7693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2000" b="1" dirty="0">
              <a:solidFill>
                <a:schemeClr val="bg1"/>
              </a:solidFill>
              <a:latin typeface="+mj-lt"/>
            </a:rPr>
            <a:t>45%</a:t>
          </a:r>
        </a:p>
        <a:p xmlns:a="http://schemas.openxmlformats.org/drawingml/2006/main">
          <a:pPr algn="ctr"/>
          <a:r>
            <a:rPr lang="fr-FR" sz="2000" dirty="0">
              <a:solidFill>
                <a:schemeClr val="bg1"/>
              </a:solidFill>
              <a:latin typeface="+mj-lt"/>
            </a:rPr>
            <a:t>Sécurité sociale</a:t>
          </a:r>
        </a:p>
        <a:p xmlns:a="http://schemas.openxmlformats.org/drawingml/2006/main">
          <a:pPr algn="ctr"/>
          <a:r>
            <a:rPr lang="fr-FR" sz="2000" dirty="0">
              <a:solidFill>
                <a:schemeClr val="bg1"/>
              </a:solidFill>
              <a:latin typeface="+mj-lt"/>
            </a:rPr>
            <a:t>117 milliards €</a:t>
          </a:r>
        </a:p>
      </cdr:txBody>
    </cdr:sp>
  </cdr:relSizeAnchor>
  <cdr:relSizeAnchor xmlns:cdr="http://schemas.openxmlformats.org/drawingml/2006/chartDrawing">
    <cdr:from>
      <cdr:x>0.53892</cdr:x>
      <cdr:y>0.38135</cdr:y>
    </cdr:from>
    <cdr:to>
      <cdr:x>0.69848</cdr:x>
      <cdr:y>0.5</cdr:y>
    </cdr:to>
    <cdr:sp macro="" textlink="">
      <cdr:nvSpPr>
        <cdr:cNvPr id="3" name="ZoneTexte 2"/>
        <cdr:cNvSpPr txBox="1"/>
      </cdr:nvSpPr>
      <cdr:spPr>
        <a:xfrm xmlns:a="http://schemas.openxmlformats.org/drawingml/2006/main">
          <a:off x="6570505" y="2472641"/>
          <a:ext cx="1945423" cy="7693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fr-FR" sz="2000" dirty="0">
            <a:latin typeface="+mj-lt"/>
          </a:endParaRPr>
        </a:p>
      </cdr:txBody>
    </cdr:sp>
  </cdr:relSizeAnchor>
  <cdr:relSizeAnchor xmlns:cdr="http://schemas.openxmlformats.org/drawingml/2006/chartDrawing">
    <cdr:from>
      <cdr:x>0.32518</cdr:x>
      <cdr:y>0.59774</cdr:y>
    </cdr:from>
    <cdr:to>
      <cdr:x>0.48475</cdr:x>
      <cdr:y>0.71639</cdr:y>
    </cdr:to>
    <cdr:sp macro="" textlink="">
      <cdr:nvSpPr>
        <cdr:cNvPr id="5" name="ZoneTexte 4"/>
        <cdr:cNvSpPr txBox="1"/>
      </cdr:nvSpPr>
      <cdr:spPr>
        <a:xfrm xmlns:a="http://schemas.openxmlformats.org/drawingml/2006/main">
          <a:off x="3964571" y="3469924"/>
          <a:ext cx="1945477" cy="6887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2000" b="1" dirty="0">
              <a:solidFill>
                <a:schemeClr val="bg1"/>
              </a:solidFill>
              <a:latin typeface="+mj-lt"/>
            </a:rPr>
            <a:t>27 %</a:t>
          </a:r>
        </a:p>
        <a:p xmlns:a="http://schemas.openxmlformats.org/drawingml/2006/main">
          <a:pPr algn="ctr"/>
          <a:r>
            <a:rPr lang="fr-FR" sz="2000" dirty="0">
              <a:solidFill>
                <a:schemeClr val="bg1"/>
              </a:solidFill>
              <a:latin typeface="+mj-lt"/>
            </a:rPr>
            <a:t>Services publics</a:t>
          </a:r>
        </a:p>
      </cdr:txBody>
    </cdr:sp>
  </cdr:relSizeAnchor>
  <cdr:relSizeAnchor xmlns:cdr="http://schemas.openxmlformats.org/drawingml/2006/chartDrawing">
    <cdr:from>
      <cdr:x>0.27112</cdr:x>
      <cdr:y>0.35271</cdr:y>
    </cdr:from>
    <cdr:to>
      <cdr:x>0.43068</cdr:x>
      <cdr:y>0.47136</cdr:y>
    </cdr:to>
    <cdr:sp macro="" textlink="">
      <cdr:nvSpPr>
        <cdr:cNvPr id="6" name="ZoneTexte 5"/>
        <cdr:cNvSpPr txBox="1"/>
      </cdr:nvSpPr>
      <cdr:spPr>
        <a:xfrm xmlns:a="http://schemas.openxmlformats.org/drawingml/2006/main">
          <a:off x="3305450" y="2047500"/>
          <a:ext cx="1945423" cy="68877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2000" b="1" dirty="0">
              <a:solidFill>
                <a:schemeClr val="bg1"/>
              </a:solidFill>
              <a:latin typeface="+mj-lt"/>
            </a:rPr>
            <a:t>13 % </a:t>
          </a:r>
        </a:p>
        <a:p xmlns:a="http://schemas.openxmlformats.org/drawingml/2006/main">
          <a:pPr algn="ctr"/>
          <a:r>
            <a:rPr lang="fr-FR" sz="2000" dirty="0">
              <a:solidFill>
                <a:schemeClr val="bg1"/>
              </a:solidFill>
              <a:latin typeface="+mj-lt"/>
            </a:rPr>
            <a:t>Infrastructures, agriculture</a:t>
          </a:r>
        </a:p>
      </cdr:txBody>
    </cdr:sp>
  </cdr:relSizeAnchor>
  <cdr:relSizeAnchor xmlns:cdr="http://schemas.openxmlformats.org/drawingml/2006/chartDrawing">
    <cdr:from>
      <cdr:x>0.30513</cdr:x>
      <cdr:y>0.12931</cdr:y>
    </cdr:from>
    <cdr:to>
      <cdr:x>0.44803</cdr:x>
      <cdr:y>0.30405</cdr:y>
    </cdr:to>
    <cdr:sp macro="" textlink="">
      <cdr:nvSpPr>
        <cdr:cNvPr id="7" name="ZoneTexte 6"/>
        <cdr:cNvSpPr txBox="1"/>
      </cdr:nvSpPr>
      <cdr:spPr>
        <a:xfrm xmlns:a="http://schemas.openxmlformats.org/drawingml/2006/main">
          <a:off x="3720145" y="750652"/>
          <a:ext cx="1742237" cy="10143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2000" b="1" dirty="0">
              <a:solidFill>
                <a:schemeClr val="bg1"/>
              </a:solidFill>
              <a:latin typeface="+mj-lt"/>
            </a:rPr>
            <a:t>9 % </a:t>
          </a:r>
          <a:r>
            <a:rPr lang="fr-FR" sz="2000" dirty="0">
              <a:solidFill>
                <a:schemeClr val="bg1"/>
              </a:solidFill>
              <a:latin typeface="+mj-lt"/>
            </a:rPr>
            <a:t>Subventions entreprises</a:t>
          </a:r>
        </a:p>
      </cdr:txBody>
    </cdr:sp>
  </cdr:relSizeAnchor>
  <cdr:relSizeAnchor xmlns:cdr="http://schemas.openxmlformats.org/drawingml/2006/chartDrawing">
    <cdr:from>
      <cdr:x>0.41203</cdr:x>
      <cdr:y>0.02684</cdr:y>
    </cdr:from>
    <cdr:to>
      <cdr:x>0.50317</cdr:x>
      <cdr:y>0.22954</cdr:y>
    </cdr:to>
    <cdr:sp macro="" textlink="">
      <cdr:nvSpPr>
        <cdr:cNvPr id="8" name="ZoneTexte 7"/>
        <cdr:cNvSpPr txBox="1"/>
      </cdr:nvSpPr>
      <cdr:spPr>
        <a:xfrm xmlns:a="http://schemas.openxmlformats.org/drawingml/2006/main" rot="20386416">
          <a:off x="5023422" y="155818"/>
          <a:ext cx="1111257" cy="117666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fr-FR" sz="2000" b="1" dirty="0">
              <a:solidFill>
                <a:schemeClr val="bg1"/>
              </a:solidFill>
              <a:latin typeface="+mj-lt"/>
            </a:rPr>
            <a:t>6 % </a:t>
          </a:r>
          <a:r>
            <a:rPr lang="fr-FR" sz="2000" dirty="0">
              <a:solidFill>
                <a:schemeClr val="bg1"/>
              </a:solidFill>
              <a:latin typeface="+mj-lt"/>
            </a:rPr>
            <a:t>charge de la dette</a:t>
          </a:r>
        </a:p>
      </cdr:txBody>
    </cdr:sp>
  </cdr:relSizeAnchor>
  <cdr:relSizeAnchor xmlns:cdr="http://schemas.openxmlformats.org/drawingml/2006/chartDrawing">
    <cdr:from>
      <cdr:x>0.36685</cdr:x>
      <cdr:y>0.74975</cdr:y>
    </cdr:from>
    <cdr:to>
      <cdr:x>0.56273</cdr:x>
      <cdr:y>0.82453</cdr:y>
    </cdr:to>
    <cdr:sp macro="" textlink="">
      <cdr:nvSpPr>
        <cdr:cNvPr id="9" name="ZoneTexte 8">
          <a:extLst xmlns:a="http://schemas.openxmlformats.org/drawingml/2006/main">
            <a:ext uri="{FF2B5EF4-FFF2-40B4-BE49-F238E27FC236}">
              <a16:creationId xmlns:a16="http://schemas.microsoft.com/office/drawing/2014/main" id="{268516F5-D9F5-164D-A134-88E4AAF9781B}"/>
            </a:ext>
          </a:extLst>
        </cdr:cNvPr>
        <cdr:cNvSpPr txBox="1"/>
      </cdr:nvSpPr>
      <cdr:spPr>
        <a:xfrm xmlns:a="http://schemas.openxmlformats.org/drawingml/2006/main">
          <a:off x="4472614" y="4352360"/>
          <a:ext cx="2388151" cy="4340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2000" dirty="0">
              <a:solidFill>
                <a:schemeClr val="bg1"/>
              </a:solidFill>
              <a:latin typeface="+mj-lt"/>
            </a:rPr>
            <a:t>Enseignement </a:t>
          </a:r>
          <a:r>
            <a:rPr lang="fr-FR" sz="2000" b="1" dirty="0">
              <a:solidFill>
                <a:schemeClr val="bg1"/>
              </a:solidFill>
              <a:latin typeface="+mj-lt"/>
            </a:rPr>
            <a:t>12%</a:t>
          </a:r>
        </a:p>
      </cdr:txBody>
    </cdr:sp>
  </cdr:relSizeAnchor>
  <cdr:relSizeAnchor xmlns:cdr="http://schemas.openxmlformats.org/drawingml/2006/chartDrawing">
    <cdr:from>
      <cdr:x>0.36501</cdr:x>
      <cdr:y>0.73974</cdr:y>
    </cdr:from>
    <cdr:to>
      <cdr:x>0.37572</cdr:x>
      <cdr:y>0.78746</cdr:y>
    </cdr:to>
    <cdr:sp macro="" textlink="">
      <cdr:nvSpPr>
        <cdr:cNvPr id="4" name="Virage 3">
          <a:extLst xmlns:a="http://schemas.openxmlformats.org/drawingml/2006/main">
            <a:ext uri="{FF2B5EF4-FFF2-40B4-BE49-F238E27FC236}">
              <a16:creationId xmlns:a16="http://schemas.microsoft.com/office/drawing/2014/main" id="{127431C6-1074-9846-BA94-145E4601B88C}"/>
            </a:ext>
          </a:extLst>
        </cdr:cNvPr>
        <cdr:cNvSpPr/>
      </cdr:nvSpPr>
      <cdr:spPr>
        <a:xfrm xmlns:a="http://schemas.openxmlformats.org/drawingml/2006/main" rot="10800000" flipH="1">
          <a:off x="4450199" y="4294243"/>
          <a:ext cx="130628" cy="276999"/>
        </a:xfrm>
        <a:prstGeom xmlns:a="http://schemas.openxmlformats.org/drawingml/2006/main" prst="bentArrow">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DADD95-E688-4822-92F8-5918E52C4F3C}" type="datetimeFigureOut">
              <a:rPr lang="fr-FR" smtClean="0"/>
              <a:t>04/02/2021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CD173E-EBA1-451B-9F8A-285955E2C39F}" type="slidenum">
              <a:rPr lang="fr-FR" smtClean="0"/>
              <a:t>‹N°›</a:t>
            </a:fld>
            <a:endParaRPr lang="fr-FR"/>
          </a:p>
        </p:txBody>
      </p:sp>
    </p:spTree>
    <p:extLst>
      <p:ext uri="{BB962C8B-B14F-4D97-AF65-F5344CB8AC3E}">
        <p14:creationId xmlns:p14="http://schemas.microsoft.com/office/powerpoint/2010/main" val="3562675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5CD173E-EBA1-451B-9F8A-285955E2C39F}" type="slidenum">
              <a:rPr lang="fr-FR" smtClean="0"/>
              <a:t>2</a:t>
            </a:fld>
            <a:endParaRPr lang="fr-FR"/>
          </a:p>
        </p:txBody>
      </p:sp>
    </p:spTree>
    <p:extLst>
      <p:ext uri="{BB962C8B-B14F-4D97-AF65-F5344CB8AC3E}">
        <p14:creationId xmlns:p14="http://schemas.microsoft.com/office/powerpoint/2010/main" val="1420950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5CD173E-EBA1-451B-9F8A-285955E2C39F}" type="slidenum">
              <a:rPr lang="fr-FR" smtClean="0"/>
              <a:t>12</a:t>
            </a:fld>
            <a:endParaRPr lang="fr-FR"/>
          </a:p>
        </p:txBody>
      </p:sp>
    </p:spTree>
    <p:extLst>
      <p:ext uri="{BB962C8B-B14F-4D97-AF65-F5344CB8AC3E}">
        <p14:creationId xmlns:p14="http://schemas.microsoft.com/office/powerpoint/2010/main" val="1534469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5CD173E-EBA1-451B-9F8A-285955E2C39F}" type="slidenum">
              <a:rPr lang="fr-FR" smtClean="0"/>
              <a:t>13</a:t>
            </a:fld>
            <a:endParaRPr lang="fr-FR"/>
          </a:p>
        </p:txBody>
      </p:sp>
    </p:spTree>
    <p:extLst>
      <p:ext uri="{BB962C8B-B14F-4D97-AF65-F5344CB8AC3E}">
        <p14:creationId xmlns:p14="http://schemas.microsoft.com/office/powerpoint/2010/main" val="3793783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5CD173E-EBA1-451B-9F8A-285955E2C39F}" type="slidenum">
              <a:rPr lang="fr-FR" smtClean="0"/>
              <a:t>14</a:t>
            </a:fld>
            <a:endParaRPr lang="fr-FR"/>
          </a:p>
        </p:txBody>
      </p:sp>
    </p:spTree>
    <p:extLst>
      <p:ext uri="{BB962C8B-B14F-4D97-AF65-F5344CB8AC3E}">
        <p14:creationId xmlns:p14="http://schemas.microsoft.com/office/powerpoint/2010/main" val="213426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pPr>
            <a:fld id="{FF5C9956-8E62-7149-94E0-40943F4F7C6A}" type="slidenum">
              <a:rPr lang="fr-FR" altLang="fr-FR"/>
              <a:pPr>
                <a:spcBef>
                  <a:spcPct val="0"/>
                </a:spcBef>
              </a:pPr>
              <a:t>15</a:t>
            </a:fld>
            <a:endParaRPr lang="fr-FR" altLang="fr-FR"/>
          </a:p>
        </p:txBody>
      </p:sp>
      <p:sp>
        <p:nvSpPr>
          <p:cNvPr id="22530"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extLst>
            <a:ext uri="{FAA26D3D-D897-4be2-8F04-BA451C77F1D7}">
              <ma14:placeholderFlag xmlns="" xmlns:ma14="http://schemas.microsoft.com/office/mac/drawingml/2011/main" val="1"/>
            </a:ext>
            <a:ext uri="{AF507438-7753-43e0-B8FC-AC1667EBCBE1}"/>
          </a:extLst>
        </p:spPr>
        <p:txBody>
          <a:bodyPr/>
          <a:lstStyle/>
          <a:p>
            <a:pPr eaLnBrk="1" hangingPunct="1">
              <a:defRPr/>
            </a:pPr>
            <a:endParaRPr lang="en-US">
              <a:cs typeface="+mn-cs"/>
            </a:endParaRPr>
          </a:p>
        </p:txBody>
      </p:sp>
    </p:spTree>
    <p:extLst>
      <p:ext uri="{BB962C8B-B14F-4D97-AF65-F5344CB8AC3E}">
        <p14:creationId xmlns:p14="http://schemas.microsoft.com/office/powerpoint/2010/main" val="1019548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5CD173E-EBA1-451B-9F8A-285955E2C39F}" type="slidenum">
              <a:rPr lang="fr-FR" smtClean="0"/>
              <a:t>16</a:t>
            </a:fld>
            <a:endParaRPr lang="fr-FR"/>
          </a:p>
        </p:txBody>
      </p:sp>
    </p:spTree>
    <p:extLst>
      <p:ext uri="{BB962C8B-B14F-4D97-AF65-F5344CB8AC3E}">
        <p14:creationId xmlns:p14="http://schemas.microsoft.com/office/powerpoint/2010/main" val="4216100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5CD173E-EBA1-451B-9F8A-285955E2C39F}" type="slidenum">
              <a:rPr lang="fr-FR" smtClean="0"/>
              <a:t>17</a:t>
            </a:fld>
            <a:endParaRPr lang="fr-FR"/>
          </a:p>
        </p:txBody>
      </p:sp>
    </p:spTree>
    <p:extLst>
      <p:ext uri="{BB962C8B-B14F-4D97-AF65-F5344CB8AC3E}">
        <p14:creationId xmlns:p14="http://schemas.microsoft.com/office/powerpoint/2010/main" val="2471962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5CD173E-EBA1-451B-9F8A-285955E2C39F}" type="slidenum">
              <a:rPr lang="fr-FR" smtClean="0"/>
              <a:t>18</a:t>
            </a:fld>
            <a:endParaRPr lang="fr-FR"/>
          </a:p>
        </p:txBody>
      </p:sp>
    </p:spTree>
    <p:extLst>
      <p:ext uri="{BB962C8B-B14F-4D97-AF65-F5344CB8AC3E}">
        <p14:creationId xmlns:p14="http://schemas.microsoft.com/office/powerpoint/2010/main" val="494352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nl-BE" baseline="0" dirty="0"/>
          </a:p>
          <a:p>
            <a:endParaRPr lang="fr-BE" dirty="0"/>
          </a:p>
        </p:txBody>
      </p:sp>
      <p:sp>
        <p:nvSpPr>
          <p:cNvPr id="4" name="Espace réservé du numéro de diapositive 3"/>
          <p:cNvSpPr>
            <a:spLocks noGrp="1"/>
          </p:cNvSpPr>
          <p:nvPr>
            <p:ph type="sldNum" sz="quarter" idx="10"/>
          </p:nvPr>
        </p:nvSpPr>
        <p:spPr/>
        <p:txBody>
          <a:bodyPr/>
          <a:lstStyle/>
          <a:p>
            <a:fld id="{844AEDFA-8C89-4DCA-97BF-58CDF76B4474}" type="slidenum">
              <a:rPr lang="fr-BE" smtClean="0"/>
              <a:t>19</a:t>
            </a:fld>
            <a:endParaRPr lang="fr-BE"/>
          </a:p>
        </p:txBody>
      </p:sp>
    </p:spTree>
    <p:extLst>
      <p:ext uri="{BB962C8B-B14F-4D97-AF65-F5344CB8AC3E}">
        <p14:creationId xmlns:p14="http://schemas.microsoft.com/office/powerpoint/2010/main" val="2996376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5CD173E-EBA1-451B-9F8A-285955E2C39F}" type="slidenum">
              <a:rPr lang="fr-FR" smtClean="0"/>
              <a:t>20</a:t>
            </a:fld>
            <a:endParaRPr lang="fr-FR"/>
          </a:p>
        </p:txBody>
      </p:sp>
    </p:spTree>
    <p:extLst>
      <p:ext uri="{BB962C8B-B14F-4D97-AF65-F5344CB8AC3E}">
        <p14:creationId xmlns:p14="http://schemas.microsoft.com/office/powerpoint/2010/main" val="1166340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5CD173E-EBA1-451B-9F8A-285955E2C39F}" type="slidenum">
              <a:rPr lang="fr-FR" smtClean="0"/>
              <a:t>21</a:t>
            </a:fld>
            <a:endParaRPr lang="fr-FR"/>
          </a:p>
        </p:txBody>
      </p:sp>
    </p:spTree>
    <p:extLst>
      <p:ext uri="{BB962C8B-B14F-4D97-AF65-F5344CB8AC3E}">
        <p14:creationId xmlns:p14="http://schemas.microsoft.com/office/powerpoint/2010/main" val="4279537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5CD173E-EBA1-451B-9F8A-285955E2C39F}" type="slidenum">
              <a:rPr lang="fr-FR" smtClean="0"/>
              <a:t>3</a:t>
            </a:fld>
            <a:endParaRPr lang="fr-FR"/>
          </a:p>
        </p:txBody>
      </p:sp>
    </p:spTree>
    <p:extLst>
      <p:ext uri="{BB962C8B-B14F-4D97-AF65-F5344CB8AC3E}">
        <p14:creationId xmlns:p14="http://schemas.microsoft.com/office/powerpoint/2010/main" val="1143179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5B0A3F75-C104-411D-B9C9-E2BD017A83C4}" type="slidenum">
              <a:rPr lang="fr-BE" smtClean="0"/>
              <a:t>22</a:t>
            </a:fld>
            <a:endParaRPr lang="fr-BE"/>
          </a:p>
        </p:txBody>
      </p:sp>
    </p:spTree>
    <p:extLst>
      <p:ext uri="{BB962C8B-B14F-4D97-AF65-F5344CB8AC3E}">
        <p14:creationId xmlns:p14="http://schemas.microsoft.com/office/powerpoint/2010/main" val="1597452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5CD173E-EBA1-451B-9F8A-285955E2C39F}" type="slidenum">
              <a:rPr lang="fr-FR" smtClean="0"/>
              <a:t>33</a:t>
            </a:fld>
            <a:endParaRPr lang="fr-FR"/>
          </a:p>
        </p:txBody>
      </p:sp>
    </p:spTree>
    <p:extLst>
      <p:ext uri="{BB962C8B-B14F-4D97-AF65-F5344CB8AC3E}">
        <p14:creationId xmlns:p14="http://schemas.microsoft.com/office/powerpoint/2010/main" val="1692680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5CD173E-EBA1-451B-9F8A-285955E2C39F}" type="slidenum">
              <a:rPr lang="fr-FR" smtClean="0"/>
              <a:t>34</a:t>
            </a:fld>
            <a:endParaRPr lang="fr-FR"/>
          </a:p>
        </p:txBody>
      </p:sp>
    </p:spTree>
    <p:extLst>
      <p:ext uri="{BB962C8B-B14F-4D97-AF65-F5344CB8AC3E}">
        <p14:creationId xmlns:p14="http://schemas.microsoft.com/office/powerpoint/2010/main" val="3593959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5CD173E-EBA1-451B-9F8A-285955E2C39F}" type="slidenum">
              <a:rPr lang="fr-FR" smtClean="0"/>
              <a:t>4</a:t>
            </a:fld>
            <a:endParaRPr lang="fr-FR"/>
          </a:p>
        </p:txBody>
      </p:sp>
    </p:spTree>
    <p:extLst>
      <p:ext uri="{BB962C8B-B14F-4D97-AF65-F5344CB8AC3E}">
        <p14:creationId xmlns:p14="http://schemas.microsoft.com/office/powerpoint/2010/main" val="2925321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nl-BE" dirty="0"/>
              <a:t>Je </a:t>
            </a:r>
            <a:r>
              <a:rPr lang="nl-BE" dirty="0" err="1"/>
              <a:t>termine</a:t>
            </a:r>
            <a:r>
              <a:rPr lang="nl-BE" dirty="0"/>
              <a:t> par </a:t>
            </a:r>
            <a:r>
              <a:rPr lang="nl-BE" dirty="0" err="1"/>
              <a:t>quelque</a:t>
            </a:r>
            <a:r>
              <a:rPr lang="nl-BE" dirty="0"/>
              <a:t> </a:t>
            </a:r>
            <a:r>
              <a:rPr lang="nl-BE" dirty="0" err="1"/>
              <a:t>chiffres</a:t>
            </a:r>
            <a:r>
              <a:rPr lang="nl-BE" dirty="0"/>
              <a:t> </a:t>
            </a:r>
            <a:r>
              <a:rPr lang="nl-BE" dirty="0" err="1"/>
              <a:t>sur</a:t>
            </a:r>
            <a:r>
              <a:rPr lang="nl-BE" dirty="0"/>
              <a:t> </a:t>
            </a:r>
            <a:r>
              <a:rPr lang="nl-BE" dirty="0" err="1"/>
              <a:t>le</a:t>
            </a:r>
            <a:r>
              <a:rPr lang="nl-BE" dirty="0"/>
              <a:t> budget 2020 de </a:t>
            </a:r>
            <a:r>
              <a:rPr lang="nl-BE" dirty="0" err="1"/>
              <a:t>l’assurance</a:t>
            </a:r>
            <a:r>
              <a:rPr lang="nl-BE" dirty="0"/>
              <a:t> </a:t>
            </a:r>
            <a:r>
              <a:rPr lang="nl-BE" dirty="0" err="1"/>
              <a:t>maladie</a:t>
            </a:r>
            <a:r>
              <a:rPr lang="nl-BE" dirty="0"/>
              <a:t>.</a:t>
            </a:r>
          </a:p>
          <a:p>
            <a:endParaRPr lang="nl-BE" dirty="0"/>
          </a:p>
          <a:p>
            <a:r>
              <a:rPr lang="nl-BE" dirty="0" err="1"/>
              <a:t>Globalement</a:t>
            </a:r>
            <a:r>
              <a:rPr lang="nl-BE" dirty="0"/>
              <a:t>, </a:t>
            </a:r>
            <a:r>
              <a:rPr lang="nl-BE" dirty="0" err="1"/>
              <a:t>le</a:t>
            </a:r>
            <a:r>
              <a:rPr lang="nl-BE" dirty="0"/>
              <a:t> budget </a:t>
            </a:r>
            <a:r>
              <a:rPr lang="nl-BE" dirty="0" err="1"/>
              <a:t>consacré</a:t>
            </a:r>
            <a:r>
              <a:rPr lang="nl-BE" baseline="0" dirty="0"/>
              <a:t> </a:t>
            </a:r>
            <a:r>
              <a:rPr lang="nl-BE" baseline="0" dirty="0" err="1"/>
              <a:t>aux</a:t>
            </a:r>
            <a:r>
              <a:rPr lang="nl-BE" baseline="0" dirty="0"/>
              <a:t> </a:t>
            </a:r>
            <a:r>
              <a:rPr lang="nl-BE" baseline="0" dirty="0" err="1"/>
              <a:t>remboursements</a:t>
            </a:r>
            <a:r>
              <a:rPr lang="nl-BE" baseline="0" dirty="0"/>
              <a:t> des </a:t>
            </a:r>
            <a:r>
              <a:rPr lang="nl-BE" baseline="0" dirty="0" err="1"/>
              <a:t>soins</a:t>
            </a:r>
            <a:r>
              <a:rPr lang="nl-BE" baseline="0" dirty="0"/>
              <a:t> de santé </a:t>
            </a:r>
            <a:r>
              <a:rPr lang="nl-BE" baseline="0" dirty="0" err="1"/>
              <a:t>représente</a:t>
            </a:r>
            <a:r>
              <a:rPr lang="nl-BE" baseline="0" dirty="0"/>
              <a:t> 27,6 </a:t>
            </a:r>
            <a:r>
              <a:rPr lang="nl-BE" baseline="0" dirty="0" err="1"/>
              <a:t>milliards</a:t>
            </a:r>
            <a:r>
              <a:rPr lang="nl-BE" baseline="0" dirty="0"/>
              <a:t> €, soit 28% des </a:t>
            </a:r>
            <a:r>
              <a:rPr lang="nl-BE" baseline="0" dirty="0" err="1"/>
              <a:t>dépenses</a:t>
            </a:r>
            <a:r>
              <a:rPr lang="nl-BE" baseline="0" dirty="0"/>
              <a:t> pour prestations </a:t>
            </a:r>
            <a:r>
              <a:rPr lang="nl-BE" baseline="0" dirty="0" err="1"/>
              <a:t>sociales</a:t>
            </a:r>
            <a:r>
              <a:rPr lang="nl-BE" baseline="0" dirty="0"/>
              <a:t> de la </a:t>
            </a:r>
            <a:r>
              <a:rPr lang="nl-BE" baseline="0" dirty="0" err="1"/>
              <a:t>sécurité</a:t>
            </a:r>
            <a:r>
              <a:rPr lang="nl-BE" baseline="0" dirty="0"/>
              <a:t> sociale fédérale. </a:t>
            </a:r>
            <a:r>
              <a:rPr lang="nl-BE" baseline="0" dirty="0" err="1"/>
              <a:t>C’est</a:t>
            </a:r>
            <a:r>
              <a:rPr lang="nl-BE" baseline="0" dirty="0"/>
              <a:t> </a:t>
            </a:r>
            <a:r>
              <a:rPr lang="nl-BE" baseline="0" dirty="0" err="1"/>
              <a:t>le</a:t>
            </a:r>
            <a:r>
              <a:rPr lang="nl-BE" baseline="0" dirty="0"/>
              <a:t> </a:t>
            </a:r>
            <a:r>
              <a:rPr lang="nl-BE" baseline="0" dirty="0" err="1"/>
              <a:t>deuxième</a:t>
            </a:r>
            <a:r>
              <a:rPr lang="nl-BE" baseline="0" dirty="0"/>
              <a:t> </a:t>
            </a:r>
            <a:r>
              <a:rPr lang="nl-BE" baseline="0" dirty="0" err="1"/>
              <a:t>poste</a:t>
            </a:r>
            <a:r>
              <a:rPr lang="nl-BE" baseline="0" dirty="0"/>
              <a:t> </a:t>
            </a:r>
            <a:r>
              <a:rPr lang="nl-BE" baseline="0" dirty="0" err="1"/>
              <a:t>après</a:t>
            </a:r>
            <a:r>
              <a:rPr lang="nl-BE" baseline="0" dirty="0"/>
              <a:t> les pensions (51%).</a:t>
            </a:r>
          </a:p>
          <a:p>
            <a:endParaRPr lang="nl-BE" baseline="0" dirty="0"/>
          </a:p>
          <a:p>
            <a:r>
              <a:rPr lang="nl-BE" baseline="0" dirty="0"/>
              <a:t>Le tableau </a:t>
            </a:r>
            <a:r>
              <a:rPr lang="nl-BE" baseline="0" dirty="0" err="1"/>
              <a:t>reprend</a:t>
            </a:r>
            <a:r>
              <a:rPr lang="nl-BE" baseline="0" dirty="0"/>
              <a:t> la </a:t>
            </a:r>
            <a:r>
              <a:rPr lang="nl-BE" baseline="0" dirty="0" err="1"/>
              <a:t>répartition</a:t>
            </a:r>
            <a:r>
              <a:rPr lang="nl-BE" baseline="0" dirty="0"/>
              <a:t> du budget </a:t>
            </a:r>
            <a:r>
              <a:rPr lang="nl-BE" baseline="0" dirty="0" err="1"/>
              <a:t>entre</a:t>
            </a:r>
            <a:r>
              <a:rPr lang="nl-BE" baseline="0" dirty="0"/>
              <a:t> les différents </a:t>
            </a:r>
            <a:r>
              <a:rPr lang="nl-BE" baseline="0" dirty="0" err="1"/>
              <a:t>secteurs</a:t>
            </a:r>
            <a:r>
              <a:rPr lang="nl-BE" baseline="0" dirty="0"/>
              <a:t> des </a:t>
            </a:r>
            <a:r>
              <a:rPr lang="nl-BE" baseline="0" dirty="0" err="1"/>
              <a:t>soins</a:t>
            </a:r>
            <a:r>
              <a:rPr lang="nl-BE" baseline="0" dirty="0"/>
              <a:t> de santé. </a:t>
            </a:r>
          </a:p>
          <a:p>
            <a:endParaRPr lang="nl-BE" baseline="0" dirty="0"/>
          </a:p>
          <a:p>
            <a:r>
              <a:rPr lang="nl-BE" baseline="0" dirty="0" err="1"/>
              <a:t>Vous</a:t>
            </a:r>
            <a:r>
              <a:rPr lang="nl-BE" baseline="0" dirty="0"/>
              <a:t> </a:t>
            </a:r>
            <a:r>
              <a:rPr lang="nl-BE" baseline="0" dirty="0" err="1"/>
              <a:t>constatez</a:t>
            </a:r>
            <a:r>
              <a:rPr lang="nl-BE" baseline="0" dirty="0"/>
              <a:t> que </a:t>
            </a:r>
            <a:r>
              <a:rPr lang="nl-BE" baseline="0" dirty="0" err="1"/>
              <a:t>le</a:t>
            </a:r>
            <a:r>
              <a:rPr lang="nl-BE" baseline="0" dirty="0"/>
              <a:t> premier </a:t>
            </a:r>
            <a:r>
              <a:rPr lang="nl-BE" baseline="0" dirty="0" err="1"/>
              <a:t>poste</a:t>
            </a:r>
            <a:r>
              <a:rPr lang="nl-BE" baseline="0" dirty="0"/>
              <a:t> </a:t>
            </a:r>
            <a:r>
              <a:rPr lang="nl-BE" baseline="0" dirty="0" err="1"/>
              <a:t>est</a:t>
            </a:r>
            <a:r>
              <a:rPr lang="nl-BE" baseline="0" dirty="0"/>
              <a:t> </a:t>
            </a:r>
            <a:r>
              <a:rPr lang="nl-BE" baseline="0" dirty="0" err="1"/>
              <a:t>constitué</a:t>
            </a:r>
            <a:r>
              <a:rPr lang="nl-BE" baseline="0" dirty="0"/>
              <a:t> des </a:t>
            </a:r>
            <a:r>
              <a:rPr lang="nl-BE" baseline="0" dirty="0" err="1"/>
              <a:t>honoraires</a:t>
            </a:r>
            <a:r>
              <a:rPr lang="nl-BE" baseline="0" dirty="0"/>
              <a:t> des </a:t>
            </a:r>
            <a:r>
              <a:rPr lang="nl-BE" baseline="0" dirty="0" err="1"/>
              <a:t>médecins</a:t>
            </a:r>
            <a:r>
              <a:rPr lang="nl-BE" baseline="0" dirty="0"/>
              <a:t> </a:t>
            </a:r>
            <a:r>
              <a:rPr lang="nl-BE" baseline="0" dirty="0" err="1"/>
              <a:t>avec</a:t>
            </a:r>
            <a:r>
              <a:rPr lang="nl-BE" baseline="0" dirty="0"/>
              <a:t> 8,9 </a:t>
            </a:r>
            <a:r>
              <a:rPr lang="nl-BE" baseline="0" dirty="0" err="1"/>
              <a:t>milliards</a:t>
            </a:r>
            <a:r>
              <a:rPr lang="nl-BE" baseline="0" dirty="0"/>
              <a:t> €, soit </a:t>
            </a:r>
            <a:r>
              <a:rPr lang="nl-BE" baseline="0" dirty="0" err="1"/>
              <a:t>un</a:t>
            </a:r>
            <a:r>
              <a:rPr lang="nl-BE" baseline="0" dirty="0"/>
              <a:t> </a:t>
            </a:r>
            <a:r>
              <a:rPr lang="nl-BE" baseline="0" dirty="0" err="1"/>
              <a:t>tiers</a:t>
            </a:r>
            <a:r>
              <a:rPr lang="nl-BE" baseline="0" dirty="0"/>
              <a:t> du budget; </a:t>
            </a:r>
            <a:r>
              <a:rPr lang="nl-BE" baseline="0" dirty="0" err="1"/>
              <a:t>suivi</a:t>
            </a:r>
            <a:r>
              <a:rPr lang="nl-BE" baseline="0" dirty="0"/>
              <a:t> du budget des </a:t>
            </a:r>
            <a:r>
              <a:rPr lang="nl-BE" baseline="0" dirty="0" err="1"/>
              <a:t>moyens</a:t>
            </a:r>
            <a:r>
              <a:rPr lang="nl-BE" baseline="0" dirty="0"/>
              <a:t> financiers des </a:t>
            </a:r>
            <a:r>
              <a:rPr lang="nl-BE" baseline="0" dirty="0" err="1"/>
              <a:t>hôpitaux</a:t>
            </a:r>
            <a:r>
              <a:rPr lang="nl-BE" baseline="0" dirty="0"/>
              <a:t> </a:t>
            </a:r>
            <a:r>
              <a:rPr lang="nl-BE" baseline="0" dirty="0" err="1"/>
              <a:t>généraux</a:t>
            </a:r>
            <a:r>
              <a:rPr lang="nl-BE" baseline="0" dirty="0"/>
              <a:t> et des </a:t>
            </a:r>
            <a:r>
              <a:rPr lang="nl-BE" baseline="0" dirty="0" err="1"/>
              <a:t>hôpitaux</a:t>
            </a:r>
            <a:r>
              <a:rPr lang="nl-BE" baseline="0" dirty="0"/>
              <a:t> </a:t>
            </a:r>
            <a:r>
              <a:rPr lang="nl-BE" baseline="0" dirty="0" err="1"/>
              <a:t>psy</a:t>
            </a:r>
            <a:r>
              <a:rPr lang="nl-BE" baseline="0" dirty="0"/>
              <a:t>, 6,6 </a:t>
            </a:r>
            <a:r>
              <a:rPr lang="nl-BE" baseline="0" dirty="0" err="1"/>
              <a:t>milliards</a:t>
            </a:r>
            <a:r>
              <a:rPr lang="nl-BE" baseline="0" dirty="0"/>
              <a:t> €, soit 23,8% du budget et </a:t>
            </a:r>
            <a:r>
              <a:rPr lang="nl-BE" baseline="0" dirty="0" err="1"/>
              <a:t>le</a:t>
            </a:r>
            <a:r>
              <a:rPr lang="nl-BE" baseline="0" dirty="0"/>
              <a:t> </a:t>
            </a:r>
            <a:r>
              <a:rPr lang="nl-BE" baseline="0" dirty="0" err="1"/>
              <a:t>troisième</a:t>
            </a:r>
            <a:r>
              <a:rPr lang="nl-BE" baseline="0" dirty="0"/>
              <a:t> </a:t>
            </a:r>
            <a:r>
              <a:rPr lang="nl-BE" baseline="0" dirty="0" err="1"/>
              <a:t>poste</a:t>
            </a:r>
            <a:r>
              <a:rPr lang="nl-BE" baseline="0" dirty="0"/>
              <a:t> </a:t>
            </a:r>
            <a:r>
              <a:rPr lang="nl-BE" baseline="0" dirty="0" err="1"/>
              <a:t>est</a:t>
            </a:r>
            <a:r>
              <a:rPr lang="nl-BE" baseline="0" dirty="0"/>
              <a:t> </a:t>
            </a:r>
            <a:r>
              <a:rPr lang="nl-BE" baseline="0" dirty="0" err="1"/>
              <a:t>celui</a:t>
            </a:r>
            <a:r>
              <a:rPr lang="nl-BE" baseline="0" dirty="0"/>
              <a:t> des </a:t>
            </a:r>
            <a:r>
              <a:rPr lang="nl-BE" baseline="0" dirty="0" err="1"/>
              <a:t>fournitures</a:t>
            </a:r>
            <a:r>
              <a:rPr lang="nl-BE" baseline="0" dirty="0"/>
              <a:t> </a:t>
            </a:r>
            <a:r>
              <a:rPr lang="nl-BE" baseline="0" dirty="0" err="1"/>
              <a:t>pharmaceutiques</a:t>
            </a:r>
            <a:r>
              <a:rPr lang="nl-BE" baseline="0" dirty="0"/>
              <a:t> (hors </a:t>
            </a:r>
            <a:r>
              <a:rPr lang="nl-BE" baseline="0" dirty="0" err="1"/>
              <a:t>honoraires</a:t>
            </a:r>
            <a:r>
              <a:rPr lang="nl-BE" baseline="0" dirty="0"/>
              <a:t> et marge de </a:t>
            </a:r>
            <a:r>
              <a:rPr lang="nl-BE" baseline="0" dirty="0" err="1"/>
              <a:t>délivrance</a:t>
            </a:r>
            <a:r>
              <a:rPr lang="nl-BE" baseline="0" dirty="0"/>
              <a:t> du </a:t>
            </a:r>
            <a:r>
              <a:rPr lang="nl-BE" baseline="0" dirty="0" err="1"/>
              <a:t>pharmacien</a:t>
            </a:r>
            <a:r>
              <a:rPr lang="nl-BE" baseline="0" dirty="0"/>
              <a:t> !) </a:t>
            </a:r>
            <a:r>
              <a:rPr lang="nl-BE" baseline="0" dirty="0" err="1"/>
              <a:t>avec</a:t>
            </a:r>
            <a:r>
              <a:rPr lang="nl-BE" baseline="0" dirty="0"/>
              <a:t> 5,1 </a:t>
            </a:r>
            <a:r>
              <a:rPr lang="nl-BE" baseline="0" dirty="0" err="1"/>
              <a:t>milliards</a:t>
            </a:r>
            <a:r>
              <a:rPr lang="nl-BE" baseline="0" dirty="0"/>
              <a:t> € soit 18,5% du budget.</a:t>
            </a:r>
          </a:p>
          <a:p>
            <a:endParaRPr lang="nl-BE" baseline="0" dirty="0"/>
          </a:p>
          <a:p>
            <a:endParaRPr lang="fr-BE" dirty="0"/>
          </a:p>
        </p:txBody>
      </p:sp>
      <p:sp>
        <p:nvSpPr>
          <p:cNvPr id="4" name="Espace réservé du numéro de diapositive 3"/>
          <p:cNvSpPr>
            <a:spLocks noGrp="1"/>
          </p:cNvSpPr>
          <p:nvPr>
            <p:ph type="sldNum" sz="quarter" idx="10"/>
          </p:nvPr>
        </p:nvSpPr>
        <p:spPr/>
        <p:txBody>
          <a:bodyPr/>
          <a:lstStyle/>
          <a:p>
            <a:fld id="{844AEDFA-8C89-4DCA-97BF-58CDF76B4474}" type="slidenum">
              <a:rPr lang="fr-BE" smtClean="0"/>
              <a:t>5</a:t>
            </a:fld>
            <a:endParaRPr lang="fr-BE"/>
          </a:p>
        </p:txBody>
      </p:sp>
    </p:spTree>
    <p:extLst>
      <p:ext uri="{BB962C8B-B14F-4D97-AF65-F5344CB8AC3E}">
        <p14:creationId xmlns:p14="http://schemas.microsoft.com/office/powerpoint/2010/main" val="1597739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5CD173E-EBA1-451B-9F8A-285955E2C39F}" type="slidenum">
              <a:rPr lang="fr-FR" smtClean="0"/>
              <a:t>6</a:t>
            </a:fld>
            <a:endParaRPr lang="fr-FR"/>
          </a:p>
        </p:txBody>
      </p:sp>
    </p:spTree>
    <p:extLst>
      <p:ext uri="{BB962C8B-B14F-4D97-AF65-F5344CB8AC3E}">
        <p14:creationId xmlns:p14="http://schemas.microsoft.com/office/powerpoint/2010/main" val="688222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5CD173E-EBA1-451B-9F8A-285955E2C39F}" type="slidenum">
              <a:rPr lang="fr-FR" smtClean="0"/>
              <a:t>7</a:t>
            </a:fld>
            <a:endParaRPr lang="fr-FR"/>
          </a:p>
        </p:txBody>
      </p:sp>
    </p:spTree>
    <p:extLst>
      <p:ext uri="{BB962C8B-B14F-4D97-AF65-F5344CB8AC3E}">
        <p14:creationId xmlns:p14="http://schemas.microsoft.com/office/powerpoint/2010/main" val="1584238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eaLnBrk="1" hangingPunct="1">
              <a:buFont typeface="Arial" panose="020B0604020202020204" pitchFamily="34" charset="0"/>
              <a:buChar char="•"/>
            </a:pPr>
            <a:r>
              <a:rPr lang="fr-BE" altLang="fr-FR" sz="1200" b="1" i="0" dirty="0"/>
              <a:t>Trois sources de financement</a:t>
            </a:r>
            <a:r>
              <a:rPr lang="fr-BE" altLang="fr-FR" sz="1200" b="1" i="0" baseline="0" dirty="0"/>
              <a:t> </a:t>
            </a:r>
            <a:r>
              <a:rPr lang="fr-BE" altLang="fr-FR" sz="1200" i="0" baseline="0" dirty="0"/>
              <a:t>: cotisations des salariés, cotisations des employeurs et financement par l’Etat.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fr-BE" altLang="fr-FR" sz="1200" b="1" i="0" baseline="0" dirty="0"/>
              <a:t>Ces recettes sont centralisées par l’ONSS gestion globale qui les répartit </a:t>
            </a:r>
            <a:r>
              <a:rPr lang="fr-BE" sz="1200" kern="1200" dirty="0">
                <a:solidFill>
                  <a:schemeClr val="tx1"/>
                </a:solidFill>
                <a:effectLst/>
                <a:latin typeface="Times New Roman" pitchFamily="18" charset="0"/>
                <a:ea typeface="+mn-ea"/>
                <a:cs typeface="+mn-cs"/>
              </a:rPr>
              <a:t>entre les IPSS chargées de </a:t>
            </a:r>
            <a:r>
              <a:rPr lang="fr-BE" sz="1200" b="1" kern="1200" dirty="0">
                <a:solidFill>
                  <a:schemeClr val="tx1"/>
                </a:solidFill>
                <a:effectLst/>
                <a:latin typeface="Times New Roman" pitchFamily="18" charset="0"/>
                <a:ea typeface="+mn-ea"/>
                <a:cs typeface="+mn-cs"/>
              </a:rPr>
              <a:t>gérer les différentes branches</a:t>
            </a:r>
            <a:r>
              <a:rPr lang="fr-BE" sz="1200" kern="1200" baseline="0" dirty="0">
                <a:solidFill>
                  <a:schemeClr val="tx1"/>
                </a:solidFill>
                <a:effectLst/>
                <a:latin typeface="Times New Roman" pitchFamily="18" charset="0"/>
                <a:ea typeface="+mn-ea"/>
                <a:cs typeface="+mn-cs"/>
              </a:rPr>
              <a:t> </a:t>
            </a:r>
            <a:r>
              <a:rPr lang="fr-BE" altLang="fr-FR" sz="1200" i="0" baseline="0" dirty="0"/>
              <a:t>(principe de la gestion globale). A noter que la gestion du remboursements des soins de santé et du paiement des indemnités d’incapacité de travail est confiée aux Mutualités. Le paiement des allocations de chômage est confié aux syndicats.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fr-BE" sz="1200" b="0" kern="1200" dirty="0">
                <a:solidFill>
                  <a:schemeClr val="tx1"/>
                </a:solidFill>
                <a:effectLst/>
                <a:latin typeface="Times New Roman" pitchFamily="18" charset="0"/>
                <a:ea typeface="+mn-ea"/>
                <a:cs typeface="+mn-cs"/>
              </a:rPr>
              <a:t>Le régime</a:t>
            </a:r>
            <a:r>
              <a:rPr lang="fr-BE" sz="1200" b="0" kern="1200" baseline="0" dirty="0">
                <a:solidFill>
                  <a:schemeClr val="tx1"/>
                </a:solidFill>
                <a:effectLst/>
                <a:latin typeface="Times New Roman" pitchFamily="18" charset="0"/>
                <a:ea typeface="+mn-ea"/>
                <a:cs typeface="+mn-cs"/>
              </a:rPr>
              <a:t> des travailleurs salariés comprends </a:t>
            </a:r>
            <a:r>
              <a:rPr lang="fr-BE" sz="1200" b="1" kern="1200" baseline="0" dirty="0">
                <a:solidFill>
                  <a:schemeClr val="tx1"/>
                </a:solidFill>
                <a:effectLst/>
                <a:latin typeface="Times New Roman" pitchFamily="18" charset="0"/>
                <a:ea typeface="+mn-ea"/>
                <a:cs typeface="+mn-cs"/>
              </a:rPr>
              <a:t>sept branches </a:t>
            </a:r>
            <a:r>
              <a:rPr lang="fr-BE" sz="1200" b="1" kern="1200" dirty="0">
                <a:solidFill>
                  <a:schemeClr val="tx1"/>
                </a:solidFill>
                <a:effectLst/>
                <a:latin typeface="Times New Roman" pitchFamily="18" charset="0"/>
                <a:ea typeface="+mn-ea"/>
                <a:cs typeface="+mn-cs"/>
              </a:rPr>
              <a:t>déterminées par la nature du « risque» - besoin ou éventualité - couvert</a:t>
            </a:r>
            <a:r>
              <a:rPr lang="fr-BE" sz="1200" kern="1200" dirty="0">
                <a:solidFill>
                  <a:schemeClr val="tx1"/>
                </a:solidFill>
                <a:effectLst/>
                <a:latin typeface="Times New Roman" pitchFamily="18" charset="0"/>
                <a:ea typeface="+mn-ea"/>
                <a:cs typeface="+mn-cs"/>
              </a:rPr>
              <a:t> : </a:t>
            </a:r>
            <a:r>
              <a:rPr lang="fr-BE" sz="1200" b="1" kern="1200" dirty="0">
                <a:solidFill>
                  <a:schemeClr val="tx1"/>
                </a:solidFill>
                <a:effectLst/>
                <a:latin typeface="Times New Roman" pitchFamily="18" charset="0"/>
                <a:ea typeface="+mn-ea"/>
                <a:cs typeface="+mn-cs"/>
              </a:rPr>
              <a:t>pension de retraite/survie</a:t>
            </a:r>
            <a:r>
              <a:rPr lang="fr-BE" sz="1200" kern="1200" dirty="0">
                <a:solidFill>
                  <a:schemeClr val="tx1"/>
                </a:solidFill>
                <a:effectLst/>
                <a:latin typeface="Times New Roman" pitchFamily="18" charset="0"/>
                <a:ea typeface="+mn-ea"/>
                <a:cs typeface="+mn-cs"/>
              </a:rPr>
              <a:t>, </a:t>
            </a:r>
            <a:r>
              <a:rPr lang="fr-BE" sz="1200" b="1" kern="1200" dirty="0">
                <a:solidFill>
                  <a:schemeClr val="tx1"/>
                </a:solidFill>
                <a:effectLst/>
                <a:latin typeface="Times New Roman" pitchFamily="18" charset="0"/>
                <a:ea typeface="+mn-ea"/>
                <a:cs typeface="+mn-cs"/>
              </a:rPr>
              <a:t>chômage</a:t>
            </a:r>
            <a:r>
              <a:rPr lang="fr-BE" sz="1200" kern="1200" dirty="0">
                <a:solidFill>
                  <a:schemeClr val="tx1"/>
                </a:solidFill>
                <a:effectLst/>
                <a:latin typeface="Times New Roman" pitchFamily="18" charset="0"/>
                <a:ea typeface="+mn-ea"/>
                <a:cs typeface="+mn-cs"/>
              </a:rPr>
              <a:t>, </a:t>
            </a:r>
            <a:r>
              <a:rPr lang="fr-BE" sz="1200" b="1" kern="1200" dirty="0">
                <a:solidFill>
                  <a:schemeClr val="tx1"/>
                </a:solidFill>
                <a:effectLst/>
                <a:latin typeface="Times New Roman" pitchFamily="18" charset="0"/>
                <a:ea typeface="+mn-ea"/>
                <a:cs typeface="+mn-cs"/>
              </a:rPr>
              <a:t>accident de travail</a:t>
            </a:r>
            <a:r>
              <a:rPr lang="fr-BE" sz="1200" kern="1200" dirty="0">
                <a:solidFill>
                  <a:schemeClr val="tx1"/>
                </a:solidFill>
                <a:effectLst/>
                <a:latin typeface="Times New Roman" pitchFamily="18" charset="0"/>
                <a:ea typeface="+mn-ea"/>
                <a:cs typeface="+mn-cs"/>
              </a:rPr>
              <a:t>, </a:t>
            </a:r>
            <a:r>
              <a:rPr lang="fr-BE" sz="1200" b="1" kern="1200" dirty="0">
                <a:solidFill>
                  <a:schemeClr val="tx1"/>
                </a:solidFill>
                <a:effectLst/>
                <a:latin typeface="Times New Roman" pitchFamily="18" charset="0"/>
                <a:ea typeface="+mn-ea"/>
                <a:cs typeface="+mn-cs"/>
              </a:rPr>
              <a:t>maladie professionnelle</a:t>
            </a:r>
            <a:r>
              <a:rPr lang="fr-BE" sz="1200" kern="1200" dirty="0">
                <a:solidFill>
                  <a:schemeClr val="tx1"/>
                </a:solidFill>
                <a:effectLst/>
                <a:latin typeface="Times New Roman" pitchFamily="18" charset="0"/>
                <a:ea typeface="+mn-ea"/>
                <a:cs typeface="+mn-cs"/>
              </a:rPr>
              <a:t>, </a:t>
            </a:r>
            <a:r>
              <a:rPr lang="fr-BE" sz="1200" b="1" kern="1200" dirty="0">
                <a:solidFill>
                  <a:schemeClr val="tx1"/>
                </a:solidFill>
                <a:effectLst/>
                <a:latin typeface="Times New Roman" pitchFamily="18" charset="0"/>
                <a:ea typeface="+mn-ea"/>
                <a:cs typeface="+mn-cs"/>
              </a:rPr>
              <a:t>allocations familiales</a:t>
            </a:r>
            <a:r>
              <a:rPr lang="fr-BE" sz="1200" kern="1200" dirty="0">
                <a:solidFill>
                  <a:schemeClr val="tx1"/>
                </a:solidFill>
                <a:effectLst/>
                <a:latin typeface="Times New Roman" pitchFamily="18" charset="0"/>
                <a:ea typeface="+mn-ea"/>
                <a:cs typeface="+mn-cs"/>
              </a:rPr>
              <a:t>, </a:t>
            </a:r>
            <a:r>
              <a:rPr lang="fr-BE" sz="1200" b="1" kern="1200" dirty="0">
                <a:solidFill>
                  <a:schemeClr val="tx1"/>
                </a:solidFill>
                <a:effectLst/>
                <a:latin typeface="Times New Roman" pitchFamily="18" charset="0"/>
                <a:ea typeface="+mn-ea"/>
                <a:cs typeface="+mn-cs"/>
              </a:rPr>
              <a:t>maladie/invalidité</a:t>
            </a:r>
            <a:r>
              <a:rPr lang="fr-BE" sz="1200" kern="1200" dirty="0">
                <a:solidFill>
                  <a:schemeClr val="tx1"/>
                </a:solidFill>
                <a:effectLst/>
                <a:latin typeface="Times New Roman" pitchFamily="18" charset="0"/>
                <a:ea typeface="+mn-ea"/>
                <a:cs typeface="+mn-cs"/>
              </a:rPr>
              <a:t> et </a:t>
            </a:r>
            <a:r>
              <a:rPr lang="fr-BE" sz="1200" b="1" kern="1200" dirty="0">
                <a:solidFill>
                  <a:schemeClr val="tx1"/>
                </a:solidFill>
                <a:effectLst/>
                <a:latin typeface="Times New Roman" pitchFamily="18" charset="0"/>
                <a:ea typeface="+mn-ea"/>
                <a:cs typeface="+mn-cs"/>
              </a:rPr>
              <a:t>vacances annuelles </a:t>
            </a:r>
            <a:r>
              <a:rPr lang="fr-BE" sz="1200" kern="1200" dirty="0">
                <a:solidFill>
                  <a:schemeClr val="tx1"/>
                </a:solidFill>
                <a:effectLst/>
                <a:latin typeface="Times New Roman" pitchFamily="18" charset="0"/>
                <a:ea typeface="+mn-ea"/>
                <a:cs typeface="+mn-cs"/>
              </a:rPr>
              <a:t>;</a:t>
            </a:r>
          </a:p>
          <a:p>
            <a:pPr eaLnBrk="1" hangingPunct="1">
              <a:buFontTx/>
              <a:buNone/>
            </a:pPr>
            <a:endParaRPr lang="fr-BE" altLang="fr-FR" sz="1200" i="1" dirty="0"/>
          </a:p>
          <a:p>
            <a:pPr eaLnBrk="1" hangingPunct="1">
              <a:buFontTx/>
              <a:buNone/>
            </a:pPr>
            <a:r>
              <a:rPr lang="fr-BE" altLang="fr-FR" sz="1200" i="0" dirty="0"/>
              <a:t>A noté que la sécurité sociale comprends </a:t>
            </a:r>
            <a:r>
              <a:rPr lang="fr-BE" altLang="fr-FR" sz="1200" b="1" i="0" u="sng" dirty="0"/>
              <a:t>deux régimes </a:t>
            </a:r>
            <a:r>
              <a:rPr lang="fr-BE" altLang="fr-FR" sz="1200" i="0" dirty="0"/>
              <a:t>:</a:t>
            </a:r>
          </a:p>
          <a:p>
            <a:endParaRPr lang="fr-BE" sz="1200" kern="1200" dirty="0">
              <a:solidFill>
                <a:schemeClr val="tx1"/>
              </a:solidFill>
              <a:effectLst/>
              <a:latin typeface="Times New Roman" pitchFamily="18" charset="0"/>
              <a:ea typeface="+mn-ea"/>
              <a:cs typeface="+mn-cs"/>
            </a:endParaRPr>
          </a:p>
          <a:p>
            <a:r>
              <a:rPr lang="fr-BE" sz="1200" kern="1200" dirty="0">
                <a:solidFill>
                  <a:schemeClr val="tx1"/>
                </a:solidFill>
                <a:effectLst/>
                <a:latin typeface="Times New Roman" pitchFamily="18" charset="0"/>
                <a:ea typeface="+mn-ea"/>
                <a:cs typeface="+mn-cs"/>
              </a:rPr>
              <a:t>Le </a:t>
            </a:r>
            <a:r>
              <a:rPr lang="fr-BE" sz="1200" b="1" u="sng" kern="1200" dirty="0">
                <a:solidFill>
                  <a:schemeClr val="tx1"/>
                </a:solidFill>
                <a:effectLst/>
                <a:latin typeface="Times New Roman" pitchFamily="18" charset="0"/>
                <a:ea typeface="+mn-ea"/>
                <a:cs typeface="+mn-cs"/>
              </a:rPr>
              <a:t>régime des travailleurs salariés </a:t>
            </a:r>
            <a:r>
              <a:rPr lang="fr-BE" sz="1200" kern="1200" dirty="0">
                <a:solidFill>
                  <a:schemeClr val="tx1"/>
                </a:solidFill>
                <a:effectLst/>
                <a:latin typeface="Times New Roman" pitchFamily="18" charset="0"/>
                <a:ea typeface="+mn-ea"/>
                <a:cs typeface="+mn-cs"/>
              </a:rPr>
              <a:t>qui s’applique aux personnes liées par un contrat de travail à un employeur du secteur public ou privé et, pour les soins de santé, aux fonctionnaires. Il comprend les branches suivantes :</a:t>
            </a:r>
          </a:p>
          <a:p>
            <a:pPr marL="228600" lvl="0" indent="-228600" fontAlgn="base">
              <a:buFont typeface="+mj-lt"/>
              <a:buAutoNum type="arabicPeriod"/>
            </a:pPr>
            <a:r>
              <a:rPr lang="fr-BE" sz="1200" u="none" strike="noStrike" kern="1200" dirty="0">
                <a:solidFill>
                  <a:schemeClr val="tx1"/>
                </a:solidFill>
                <a:effectLst/>
                <a:latin typeface="Times New Roman" pitchFamily="18" charset="0"/>
                <a:ea typeface="+mn-ea"/>
                <a:cs typeface="+mn-cs"/>
              </a:rPr>
              <a:t>l’assurance soins de santé et indemnités en cas d’incapacité de travail et de congé de maternité ;</a:t>
            </a:r>
          </a:p>
          <a:p>
            <a:pPr marL="228600" lvl="0" indent="-228600" fontAlgn="base">
              <a:buFont typeface="+mj-lt"/>
              <a:buAutoNum type="arabicPeriod"/>
            </a:pPr>
            <a:r>
              <a:rPr lang="fr-BE" sz="1200" u="none" strike="noStrike" kern="1200" dirty="0">
                <a:solidFill>
                  <a:schemeClr val="tx1"/>
                </a:solidFill>
                <a:effectLst/>
                <a:latin typeface="Times New Roman" pitchFamily="18" charset="0"/>
                <a:ea typeface="+mn-ea"/>
                <a:cs typeface="+mn-cs"/>
              </a:rPr>
              <a:t>les allocations de chômage, de chômage avec complément d’entreprise et les allocations d’interruption de carrière et de crédit-temps ;</a:t>
            </a:r>
          </a:p>
          <a:p>
            <a:pPr marL="228600" lvl="0" indent="-228600" fontAlgn="base">
              <a:buFont typeface="+mj-lt"/>
              <a:buAutoNum type="arabicPeriod"/>
            </a:pPr>
            <a:r>
              <a:rPr lang="fr-BE" sz="1200" u="none" strike="noStrike" kern="1200" dirty="0">
                <a:solidFill>
                  <a:schemeClr val="tx1"/>
                </a:solidFill>
                <a:effectLst/>
                <a:latin typeface="Times New Roman" pitchFamily="18" charset="0"/>
                <a:ea typeface="+mn-ea"/>
                <a:cs typeface="+mn-cs"/>
              </a:rPr>
              <a:t>les pensions de retraite et de survie ;</a:t>
            </a:r>
          </a:p>
          <a:p>
            <a:pPr marL="228600" lvl="0" indent="-228600" fontAlgn="base">
              <a:buFont typeface="+mj-lt"/>
              <a:buAutoNum type="arabicPeriod"/>
            </a:pPr>
            <a:r>
              <a:rPr lang="fr-BE" sz="1200" u="none" strike="noStrike" kern="1200" dirty="0">
                <a:solidFill>
                  <a:schemeClr val="tx1"/>
                </a:solidFill>
                <a:effectLst/>
                <a:latin typeface="Times New Roman" pitchFamily="18" charset="0"/>
                <a:ea typeface="+mn-ea"/>
                <a:cs typeface="+mn-cs"/>
              </a:rPr>
              <a:t>les indemnités en cas d’accident du travail ;</a:t>
            </a:r>
          </a:p>
          <a:p>
            <a:pPr marL="228600" lvl="0" indent="-228600" fontAlgn="base">
              <a:buFont typeface="+mj-lt"/>
              <a:buAutoNum type="arabicPeriod"/>
            </a:pPr>
            <a:r>
              <a:rPr lang="fr-BE" sz="1200" u="none" strike="noStrike" kern="1200" dirty="0">
                <a:solidFill>
                  <a:schemeClr val="tx1"/>
                </a:solidFill>
                <a:effectLst/>
                <a:latin typeface="Times New Roman" pitchFamily="18" charset="0"/>
                <a:ea typeface="+mn-ea"/>
                <a:cs typeface="+mn-cs"/>
              </a:rPr>
              <a:t>les indemnités en cas de maladie professionnelle ;</a:t>
            </a:r>
          </a:p>
          <a:p>
            <a:pPr marL="228600" lvl="0" indent="-228600" fontAlgn="base">
              <a:buFont typeface="+mj-lt"/>
              <a:buAutoNum type="arabicPeriod"/>
            </a:pPr>
            <a:r>
              <a:rPr lang="fr-BE" sz="1200" u="none" strike="noStrike" kern="1200" dirty="0">
                <a:solidFill>
                  <a:schemeClr val="tx1"/>
                </a:solidFill>
                <a:effectLst/>
                <a:latin typeface="Times New Roman" pitchFamily="18" charset="0"/>
                <a:ea typeface="+mn-ea"/>
                <a:cs typeface="+mn-cs"/>
              </a:rPr>
              <a:t>les allocations familiales ;</a:t>
            </a:r>
          </a:p>
          <a:p>
            <a:pPr marL="228600" lvl="0" indent="-228600" fontAlgn="base">
              <a:buFont typeface="+mj-lt"/>
              <a:buAutoNum type="arabicPeriod"/>
            </a:pPr>
            <a:r>
              <a:rPr lang="fr-BE" sz="1200" u="none" strike="noStrike" kern="1200" dirty="0">
                <a:solidFill>
                  <a:schemeClr val="tx1"/>
                </a:solidFill>
                <a:effectLst/>
                <a:latin typeface="Times New Roman" pitchFamily="18" charset="0"/>
                <a:ea typeface="+mn-ea"/>
                <a:cs typeface="+mn-cs"/>
              </a:rPr>
              <a:t>les indemnités de vacances annuelles pour ouvriers.</a:t>
            </a:r>
          </a:p>
          <a:p>
            <a:endParaRPr lang="fr-BE" sz="1200" kern="1200" dirty="0">
              <a:solidFill>
                <a:schemeClr val="tx1"/>
              </a:solidFill>
              <a:effectLst/>
              <a:latin typeface="Times New Roman" pitchFamily="18" charset="0"/>
              <a:ea typeface="+mn-ea"/>
              <a:cs typeface="+mn-cs"/>
            </a:endParaRPr>
          </a:p>
          <a:p>
            <a:r>
              <a:rPr lang="fr-BE" sz="1200" kern="1200" dirty="0">
                <a:solidFill>
                  <a:schemeClr val="tx1"/>
                </a:solidFill>
                <a:effectLst/>
                <a:latin typeface="Times New Roman" pitchFamily="18" charset="0"/>
                <a:ea typeface="+mn-ea"/>
                <a:cs typeface="+mn-cs"/>
              </a:rPr>
              <a:t>Le régime </a:t>
            </a:r>
            <a:r>
              <a:rPr lang="fr-BE" sz="1200" b="1" u="sng" kern="1200" dirty="0">
                <a:solidFill>
                  <a:schemeClr val="tx1"/>
                </a:solidFill>
                <a:effectLst/>
                <a:latin typeface="Times New Roman" pitchFamily="18" charset="0"/>
                <a:ea typeface="+mn-ea"/>
                <a:cs typeface="+mn-cs"/>
              </a:rPr>
              <a:t>des travailleurs indépendants </a:t>
            </a:r>
            <a:r>
              <a:rPr lang="fr-BE" sz="1200" kern="1200" dirty="0">
                <a:solidFill>
                  <a:schemeClr val="tx1"/>
                </a:solidFill>
                <a:effectLst/>
                <a:latin typeface="Times New Roman" pitchFamily="18" charset="0"/>
                <a:ea typeface="+mn-ea"/>
                <a:cs typeface="+mn-cs"/>
              </a:rPr>
              <a:t>se compose des branches suivantes :</a:t>
            </a:r>
          </a:p>
          <a:p>
            <a:pPr marL="228600" lvl="0" indent="-228600" fontAlgn="base">
              <a:buFont typeface="+mj-lt"/>
              <a:buAutoNum type="arabicPeriod"/>
            </a:pPr>
            <a:r>
              <a:rPr lang="fr-BE" sz="1200" u="none" strike="noStrike" kern="1200" dirty="0">
                <a:solidFill>
                  <a:schemeClr val="tx1"/>
                </a:solidFill>
                <a:effectLst/>
                <a:latin typeface="Times New Roman" pitchFamily="18" charset="0"/>
                <a:ea typeface="+mn-ea"/>
                <a:cs typeface="+mn-cs"/>
              </a:rPr>
              <a:t>l’assurance soins de santé et indemnités en cas d’incapacité de travail et de congé de maternité ; </a:t>
            </a:r>
          </a:p>
          <a:p>
            <a:pPr marL="228600" lvl="0" indent="-228600" fontAlgn="base">
              <a:buFont typeface="+mj-lt"/>
              <a:buAutoNum type="arabicPeriod"/>
            </a:pPr>
            <a:r>
              <a:rPr lang="fr-BE" sz="1200" u="none" strike="noStrike" kern="1200" dirty="0">
                <a:solidFill>
                  <a:schemeClr val="tx1"/>
                </a:solidFill>
                <a:effectLst/>
                <a:latin typeface="Times New Roman" pitchFamily="18" charset="0"/>
                <a:ea typeface="+mn-ea"/>
                <a:cs typeface="+mn-cs"/>
              </a:rPr>
              <a:t>les pensions de retraite et de survie ;</a:t>
            </a:r>
          </a:p>
          <a:p>
            <a:pPr marL="228600" lvl="0" indent="-228600" fontAlgn="base">
              <a:buFont typeface="+mj-lt"/>
              <a:buAutoNum type="arabicPeriod"/>
            </a:pPr>
            <a:r>
              <a:rPr lang="fr-BE" sz="1200" u="none" strike="noStrike" kern="1200" dirty="0">
                <a:solidFill>
                  <a:schemeClr val="tx1"/>
                </a:solidFill>
                <a:effectLst/>
                <a:latin typeface="Times New Roman" pitchFamily="18" charset="0"/>
                <a:ea typeface="+mn-ea"/>
                <a:cs typeface="+mn-cs"/>
              </a:rPr>
              <a:t>les allocations familiales ;</a:t>
            </a:r>
          </a:p>
          <a:p>
            <a:pPr marL="228600" lvl="0" indent="-228600" fontAlgn="base">
              <a:buFont typeface="+mj-lt"/>
              <a:buAutoNum type="arabicPeriod"/>
            </a:pPr>
            <a:r>
              <a:rPr lang="fr-BE" sz="1200" u="none" strike="noStrike" kern="1200" dirty="0">
                <a:solidFill>
                  <a:schemeClr val="tx1"/>
                </a:solidFill>
                <a:effectLst/>
                <a:latin typeface="Times New Roman" pitchFamily="18" charset="0"/>
                <a:ea typeface="+mn-ea"/>
                <a:cs typeface="+mn-cs"/>
              </a:rPr>
              <a:t>l’assurance sociale faillite.</a:t>
            </a:r>
          </a:p>
          <a:p>
            <a:endParaRPr lang="fr-BE" sz="1200" kern="1200" dirty="0">
              <a:solidFill>
                <a:schemeClr val="tx1"/>
              </a:solidFill>
              <a:effectLst/>
              <a:latin typeface="Times New Roman" pitchFamily="18" charset="0"/>
              <a:ea typeface="+mn-ea"/>
              <a:cs typeface="+mn-cs"/>
            </a:endParaRPr>
          </a:p>
          <a:p>
            <a:r>
              <a:rPr lang="fr-BE" sz="1200" i="1" kern="1200" dirty="0">
                <a:solidFill>
                  <a:schemeClr val="tx1"/>
                </a:solidFill>
                <a:effectLst/>
                <a:latin typeface="Times New Roman" pitchFamily="18" charset="0"/>
                <a:ea typeface="+mn-ea"/>
                <a:cs typeface="+mn-cs"/>
              </a:rPr>
              <a:t>Nb : </a:t>
            </a:r>
          </a:p>
          <a:p>
            <a:pPr marL="171450" indent="-171450">
              <a:buFont typeface="Arial" panose="020B0604020202020204" pitchFamily="34" charset="0"/>
              <a:buChar char="•"/>
            </a:pPr>
            <a:r>
              <a:rPr lang="fr-BE" sz="1200" b="1" i="1" kern="1200" dirty="0" err="1">
                <a:solidFill>
                  <a:schemeClr val="tx1"/>
                </a:solidFill>
                <a:effectLst/>
                <a:latin typeface="Times New Roman" pitchFamily="18" charset="0"/>
                <a:ea typeface="+mn-ea"/>
                <a:cs typeface="+mn-cs"/>
              </a:rPr>
              <a:t>Famifed</a:t>
            </a:r>
            <a:r>
              <a:rPr lang="fr-BE" sz="1200" b="1" i="1" kern="1200" dirty="0">
                <a:solidFill>
                  <a:schemeClr val="tx1"/>
                </a:solidFill>
                <a:effectLst/>
                <a:latin typeface="Times New Roman" pitchFamily="18" charset="0"/>
                <a:ea typeface="+mn-ea"/>
                <a:cs typeface="+mn-cs"/>
              </a:rPr>
              <a:t> gère les dépenses relatives aux allocations familiales des travailleurs salariés et des fonctionnaires pour le compte des communautés et des régions </a:t>
            </a:r>
            <a:r>
              <a:rPr lang="fr-BE" sz="1200" i="1" kern="1200" dirty="0">
                <a:solidFill>
                  <a:schemeClr val="tx1"/>
                </a:solidFill>
                <a:effectLst/>
                <a:latin typeface="Times New Roman" pitchFamily="18" charset="0"/>
                <a:ea typeface="+mn-ea"/>
                <a:cs typeface="+mn-cs"/>
              </a:rPr>
              <a:t>(voir aussi le chapitre 4 de la partie I). </a:t>
            </a:r>
          </a:p>
          <a:p>
            <a:pPr marL="171450" indent="-171450">
              <a:buFont typeface="Arial" panose="020B0604020202020204" pitchFamily="34" charset="0"/>
              <a:buChar char="•"/>
            </a:pPr>
            <a:r>
              <a:rPr lang="fr-BE" sz="1200" i="1" kern="1200" dirty="0">
                <a:solidFill>
                  <a:schemeClr val="tx1"/>
                </a:solidFill>
                <a:effectLst/>
                <a:latin typeface="Times New Roman" pitchFamily="18" charset="0"/>
                <a:ea typeface="+mn-ea"/>
                <a:cs typeface="+mn-cs"/>
              </a:rPr>
              <a:t>Le </a:t>
            </a:r>
            <a:r>
              <a:rPr lang="fr-BE" sz="1200" b="1" i="1" kern="1200" dirty="0">
                <a:solidFill>
                  <a:schemeClr val="tx1"/>
                </a:solidFill>
                <a:effectLst/>
                <a:latin typeface="Times New Roman" pitchFamily="18" charset="0"/>
                <a:ea typeface="+mn-ea"/>
                <a:cs typeface="+mn-cs"/>
              </a:rPr>
              <a:t>régime des vacances annuelles pour travailleurs salariés ne constitue pas un régime de sécurité sociale à proprement parler. Il ne fait pas partie de la Gestion globale </a:t>
            </a:r>
            <a:r>
              <a:rPr lang="fr-BE" sz="1200" i="1" kern="1200" dirty="0">
                <a:solidFill>
                  <a:schemeClr val="tx1"/>
                </a:solidFill>
                <a:effectLst/>
                <a:latin typeface="Times New Roman" pitchFamily="18" charset="0"/>
                <a:ea typeface="+mn-ea"/>
                <a:cs typeface="+mn-cs"/>
              </a:rPr>
              <a:t>et est géré par l’</a:t>
            </a:r>
            <a:r>
              <a:rPr lang="fr-BE" sz="1200" i="1" kern="1200" dirty="0" err="1">
                <a:solidFill>
                  <a:schemeClr val="tx1"/>
                </a:solidFill>
                <a:effectLst/>
                <a:latin typeface="Times New Roman" pitchFamily="18" charset="0"/>
                <a:ea typeface="+mn-ea"/>
                <a:cs typeface="+mn-cs"/>
              </a:rPr>
              <a:t>Onva</a:t>
            </a:r>
            <a:r>
              <a:rPr lang="fr-BE" sz="1200" i="1" kern="1200" dirty="0">
                <a:solidFill>
                  <a:schemeClr val="tx1"/>
                </a:solidFill>
                <a:effectLst/>
                <a:latin typeface="Times New Roman" pitchFamily="18" charset="0"/>
                <a:ea typeface="+mn-ea"/>
                <a:cs typeface="+mn-cs"/>
              </a:rPr>
              <a:t>.</a:t>
            </a:r>
          </a:p>
          <a:p>
            <a:pPr marL="171450" indent="-171450">
              <a:buFont typeface="Arial" panose="020B0604020202020204" pitchFamily="34" charset="0"/>
              <a:buChar char="•"/>
            </a:pPr>
            <a:r>
              <a:rPr lang="fr-BE" sz="1200" i="1" kern="1200" dirty="0">
                <a:solidFill>
                  <a:schemeClr val="tx1"/>
                </a:solidFill>
                <a:effectLst/>
                <a:latin typeface="Times New Roman" pitchFamily="18" charset="0"/>
                <a:ea typeface="+mn-ea"/>
                <a:cs typeface="+mn-cs"/>
              </a:rPr>
              <a:t>Comme </a:t>
            </a:r>
            <a:r>
              <a:rPr lang="fr-BE" sz="1200" b="1" i="1" kern="1200" dirty="0">
                <a:solidFill>
                  <a:schemeClr val="tx1"/>
                </a:solidFill>
                <a:effectLst/>
                <a:latin typeface="Times New Roman" pitchFamily="18" charset="0"/>
                <a:ea typeface="+mn-ea"/>
                <a:cs typeface="+mn-cs"/>
              </a:rPr>
              <a:t>l’assurance soins de santé ne distingue plus les dépenses de l’ONSS-Gestion globale de celles de l’</a:t>
            </a:r>
            <a:r>
              <a:rPr lang="fr-BE" sz="1200" b="1" i="1" kern="1200" dirty="0" err="1">
                <a:solidFill>
                  <a:schemeClr val="tx1"/>
                </a:solidFill>
                <a:effectLst/>
                <a:latin typeface="Times New Roman" pitchFamily="18" charset="0"/>
                <a:ea typeface="+mn-ea"/>
                <a:cs typeface="+mn-cs"/>
              </a:rPr>
              <a:t>Inasti</a:t>
            </a:r>
            <a:r>
              <a:rPr lang="fr-BE" sz="1200" b="1" i="1" kern="1200" dirty="0">
                <a:solidFill>
                  <a:schemeClr val="tx1"/>
                </a:solidFill>
                <a:effectLst/>
                <a:latin typeface="Times New Roman" pitchFamily="18" charset="0"/>
                <a:ea typeface="+mn-ea"/>
                <a:cs typeface="+mn-cs"/>
              </a:rPr>
              <a:t>-Gestion globale depuis 2008</a:t>
            </a:r>
            <a:r>
              <a:rPr lang="fr-BE" sz="1200" i="1" kern="1200" dirty="0">
                <a:solidFill>
                  <a:schemeClr val="tx1"/>
                </a:solidFill>
                <a:effectLst/>
                <a:latin typeface="Times New Roman" pitchFamily="18" charset="0"/>
                <a:ea typeface="+mn-ea"/>
                <a:cs typeface="+mn-cs"/>
              </a:rPr>
              <a:t>, les rapports budgétaires et les rapports d’exécution (sur lesquels la Cour des comptes s’appuie pour ce Cahier) présentent l’</a:t>
            </a:r>
            <a:r>
              <a:rPr lang="fr-BE" sz="1200" i="1" kern="1200" dirty="0" err="1">
                <a:solidFill>
                  <a:schemeClr val="tx1"/>
                </a:solidFill>
                <a:effectLst/>
                <a:latin typeface="Times New Roman" pitchFamily="18" charset="0"/>
                <a:ea typeface="+mn-ea"/>
                <a:cs typeface="+mn-cs"/>
              </a:rPr>
              <a:t>Inami</a:t>
            </a:r>
            <a:r>
              <a:rPr lang="fr-BE" sz="1200" i="1" kern="1200" dirty="0">
                <a:solidFill>
                  <a:schemeClr val="tx1"/>
                </a:solidFill>
                <a:effectLst/>
                <a:latin typeface="Times New Roman" pitchFamily="18" charset="0"/>
                <a:ea typeface="+mn-ea"/>
                <a:cs typeface="+mn-cs"/>
              </a:rPr>
              <a:t>-Soins de santé séparément et à côté des deux Gestions globales</a:t>
            </a:r>
            <a:r>
              <a:rPr lang="fr-BE" i="1" dirty="0">
                <a:effectLst/>
              </a:rPr>
              <a:t> </a:t>
            </a:r>
            <a:r>
              <a:rPr lang="fr-BE" sz="1200" i="1" kern="1200" dirty="0">
                <a:solidFill>
                  <a:schemeClr val="tx1"/>
                </a:solidFill>
                <a:effectLst/>
                <a:latin typeface="Times New Roman" pitchFamily="18" charset="0"/>
                <a:ea typeface="+mn-ea"/>
                <a:cs typeface="+mn-cs"/>
              </a:rPr>
              <a:t>Dans le cadre de la gestion financière globale, l’ONSS et l’</a:t>
            </a:r>
            <a:r>
              <a:rPr lang="fr-BE" sz="1200" i="1" kern="1200" dirty="0" err="1">
                <a:solidFill>
                  <a:schemeClr val="tx1"/>
                </a:solidFill>
                <a:effectLst/>
                <a:latin typeface="Times New Roman" pitchFamily="18" charset="0"/>
                <a:ea typeface="+mn-ea"/>
                <a:cs typeface="+mn-cs"/>
              </a:rPr>
              <a:t>Inasti</a:t>
            </a:r>
            <a:r>
              <a:rPr lang="fr-BE" sz="1200" i="1" kern="1200" dirty="0">
                <a:solidFill>
                  <a:schemeClr val="tx1"/>
                </a:solidFill>
                <a:effectLst/>
                <a:latin typeface="Times New Roman" pitchFamily="18" charset="0"/>
                <a:ea typeface="+mn-ea"/>
                <a:cs typeface="+mn-cs"/>
              </a:rPr>
              <a:t> sont dénommés « ONSS-Gestion globale » et « </a:t>
            </a:r>
            <a:r>
              <a:rPr lang="fr-BE" sz="1200" i="1" kern="1200" dirty="0" err="1">
                <a:solidFill>
                  <a:schemeClr val="tx1"/>
                </a:solidFill>
                <a:effectLst/>
                <a:latin typeface="Times New Roman" pitchFamily="18" charset="0"/>
                <a:ea typeface="+mn-ea"/>
                <a:cs typeface="+mn-cs"/>
              </a:rPr>
              <a:t>Inasti</a:t>
            </a:r>
            <a:r>
              <a:rPr lang="fr-BE" sz="1200" i="1" kern="1200" dirty="0">
                <a:solidFill>
                  <a:schemeClr val="tx1"/>
                </a:solidFill>
                <a:effectLst/>
                <a:latin typeface="Times New Roman" pitchFamily="18" charset="0"/>
                <a:ea typeface="+mn-ea"/>
                <a:cs typeface="+mn-cs"/>
              </a:rPr>
              <a:t>-Gestion globale ».</a:t>
            </a:r>
          </a:p>
          <a:p>
            <a:pPr marL="171450" indent="-171450">
              <a:buFont typeface="Arial" panose="020B0604020202020204" pitchFamily="34" charset="0"/>
              <a:buChar char="•"/>
            </a:pPr>
            <a:r>
              <a:rPr lang="fr-BE" sz="1200" b="0" i="1" kern="1200" dirty="0">
                <a:solidFill>
                  <a:schemeClr val="tx1"/>
                </a:solidFill>
                <a:effectLst/>
                <a:latin typeface="Times New Roman" pitchFamily="18" charset="0"/>
                <a:ea typeface="+mn-ea"/>
                <a:cs typeface="+mn-cs"/>
              </a:rPr>
              <a:t>Le 1er janvier 2017, le </a:t>
            </a:r>
            <a:r>
              <a:rPr lang="fr-BE" sz="1200" b="1" i="1" kern="1200" dirty="0">
                <a:solidFill>
                  <a:schemeClr val="tx1"/>
                </a:solidFill>
                <a:effectLst/>
                <a:latin typeface="Times New Roman" pitchFamily="18" charset="0"/>
                <a:ea typeface="+mn-ea"/>
                <a:cs typeface="+mn-cs"/>
              </a:rPr>
              <a:t>Fonds des maladies professionnelles (FMP) et le Fonds des accidents du travail (FAT) fusionneront</a:t>
            </a:r>
            <a:r>
              <a:rPr lang="fr-BE" sz="1200" b="0" i="1" kern="1200" dirty="0">
                <a:solidFill>
                  <a:schemeClr val="tx1"/>
                </a:solidFill>
                <a:effectLst/>
                <a:latin typeface="Times New Roman" pitchFamily="18" charset="0"/>
                <a:ea typeface="+mn-ea"/>
                <a:cs typeface="+mn-cs"/>
              </a:rPr>
              <a:t> pour donner naissance à </a:t>
            </a:r>
            <a:r>
              <a:rPr lang="fr-BE" sz="1200" b="1" i="1" kern="1200" dirty="0" err="1">
                <a:solidFill>
                  <a:schemeClr val="tx1"/>
                </a:solidFill>
                <a:effectLst/>
                <a:latin typeface="Times New Roman" pitchFamily="18" charset="0"/>
                <a:ea typeface="+mn-ea"/>
                <a:cs typeface="+mn-cs"/>
              </a:rPr>
              <a:t>Fedris</a:t>
            </a:r>
            <a:r>
              <a:rPr lang="fr-BE" sz="1200" b="0" i="1" kern="1200" dirty="0">
                <a:solidFill>
                  <a:schemeClr val="tx1"/>
                </a:solidFill>
                <a:effectLst/>
                <a:latin typeface="Times New Roman" pitchFamily="18" charset="0"/>
                <a:ea typeface="+mn-ea"/>
                <a:cs typeface="+mn-cs"/>
              </a:rPr>
              <a:t>, l’Agence fédérale des risques </a:t>
            </a:r>
            <a:r>
              <a:rPr lang="fr-BE" sz="1200" b="0" i="1" kern="1200" dirty="0" err="1">
                <a:solidFill>
                  <a:schemeClr val="tx1"/>
                </a:solidFill>
                <a:effectLst/>
                <a:latin typeface="Times New Roman" pitchFamily="18" charset="0"/>
                <a:ea typeface="+mn-ea"/>
                <a:cs typeface="+mn-cs"/>
              </a:rPr>
              <a:t>professionnels.Fedris</a:t>
            </a:r>
            <a:r>
              <a:rPr lang="fr-BE" sz="1200" b="0" i="1" kern="1200" dirty="0">
                <a:solidFill>
                  <a:schemeClr val="tx1"/>
                </a:solidFill>
                <a:effectLst/>
                <a:latin typeface="Times New Roman" pitchFamily="18" charset="0"/>
                <a:ea typeface="+mn-ea"/>
                <a:cs typeface="+mn-cs"/>
              </a:rPr>
              <a:t> prendra en charge toutes les missions du FMP et du FAT. Comme il n’y aura plus qu’une seule institution publique, les démarches du citoyen seront facilitées pour tout ce qui concerne les risques professionnels.</a:t>
            </a:r>
          </a:p>
          <a:p>
            <a:pPr marL="171450" indent="-171450">
              <a:buFont typeface="Arial" panose="020B0604020202020204" pitchFamily="34" charset="0"/>
              <a:buChar char="•"/>
            </a:pPr>
            <a:r>
              <a:rPr lang="fr-BE" sz="1200" b="1" i="1" kern="1200" dirty="0">
                <a:solidFill>
                  <a:schemeClr val="tx1"/>
                </a:solidFill>
                <a:effectLst/>
                <a:latin typeface="Times New Roman" pitchFamily="18" charset="0"/>
                <a:ea typeface="+mn-ea"/>
                <a:cs typeface="+mn-cs"/>
              </a:rPr>
              <a:t>Régimes hors gestion globale</a:t>
            </a:r>
            <a:r>
              <a:rPr lang="fr-BE" sz="1200" b="1" i="1" kern="1200" baseline="0" dirty="0">
                <a:solidFill>
                  <a:schemeClr val="tx1"/>
                </a:solidFill>
                <a:effectLst/>
                <a:latin typeface="Times New Roman" pitchFamily="18" charset="0"/>
                <a:ea typeface="+mn-ea"/>
                <a:cs typeface="+mn-cs"/>
              </a:rPr>
              <a:t> </a:t>
            </a:r>
            <a:r>
              <a:rPr lang="fr-BE" sz="1200" b="0" i="1" kern="1200" baseline="0" dirty="0">
                <a:solidFill>
                  <a:schemeClr val="tx1"/>
                </a:solidFill>
                <a:effectLst/>
                <a:latin typeface="Times New Roman" pitchFamily="18" charset="0"/>
                <a:ea typeface="+mn-ea"/>
                <a:cs typeface="+mn-cs"/>
              </a:rPr>
              <a:t>: accidents du travail sur base de la capitalisation; sécurité sociale d’Outre-mer, Maladie professionnelle Fonds amiante; …</a:t>
            </a:r>
            <a:endParaRPr lang="fr-BE" sz="1200" b="0" i="1" kern="1200" dirty="0">
              <a:solidFill>
                <a:schemeClr val="tx1"/>
              </a:solidFill>
              <a:effectLst/>
              <a:latin typeface="Times New Roman" pitchFamily="18" charset="0"/>
              <a:ea typeface="+mn-ea"/>
              <a:cs typeface="+mn-cs"/>
            </a:endParaRPr>
          </a:p>
          <a:p>
            <a:endParaRPr lang="fr-BE" sz="1200" i="1" kern="1200" dirty="0">
              <a:solidFill>
                <a:schemeClr val="tx1"/>
              </a:solidFill>
              <a:effectLst/>
              <a:latin typeface="Times New Roman" pitchFamily="18" charset="0"/>
              <a:ea typeface="+mn-ea"/>
              <a:cs typeface="+mn-cs"/>
            </a:endParaRPr>
          </a:p>
          <a:p>
            <a:endParaRPr lang="fr-BE" dirty="0"/>
          </a:p>
        </p:txBody>
      </p:sp>
      <p:sp>
        <p:nvSpPr>
          <p:cNvPr id="4" name="Espace réservé du numéro de diapositive 3"/>
          <p:cNvSpPr>
            <a:spLocks noGrp="1"/>
          </p:cNvSpPr>
          <p:nvPr>
            <p:ph type="sldNum" sz="quarter" idx="10"/>
          </p:nvPr>
        </p:nvSpPr>
        <p:spPr/>
        <p:txBody>
          <a:bodyPr/>
          <a:lstStyle/>
          <a:p>
            <a:pPr>
              <a:defRPr/>
            </a:pPr>
            <a:fld id="{7D031F8D-5699-4E23-8568-D8698326FD4A}" type="slidenum">
              <a:rPr lang="en-US" altLang="fr-FR" smtClean="0"/>
              <a:pPr>
                <a:defRPr/>
              </a:pPr>
              <a:t>9</a:t>
            </a:fld>
            <a:endParaRPr lang="en-US" altLang="fr-FR"/>
          </a:p>
        </p:txBody>
      </p:sp>
    </p:spTree>
    <p:extLst>
      <p:ext uri="{BB962C8B-B14F-4D97-AF65-F5344CB8AC3E}">
        <p14:creationId xmlns:p14="http://schemas.microsoft.com/office/powerpoint/2010/main" val="3655409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5CD173E-EBA1-451B-9F8A-285955E2C39F}" type="slidenum">
              <a:rPr lang="fr-FR" smtClean="0"/>
              <a:t>10</a:t>
            </a:fld>
            <a:endParaRPr lang="fr-FR"/>
          </a:p>
        </p:txBody>
      </p:sp>
    </p:spTree>
    <p:extLst>
      <p:ext uri="{BB962C8B-B14F-4D97-AF65-F5344CB8AC3E}">
        <p14:creationId xmlns:p14="http://schemas.microsoft.com/office/powerpoint/2010/main" val="332450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5CD173E-EBA1-451B-9F8A-285955E2C39F}" type="slidenum">
              <a:rPr lang="fr-FR" smtClean="0"/>
              <a:t>11</a:t>
            </a:fld>
            <a:endParaRPr lang="fr-FR"/>
          </a:p>
        </p:txBody>
      </p:sp>
    </p:spTree>
    <p:extLst>
      <p:ext uri="{BB962C8B-B14F-4D97-AF65-F5344CB8AC3E}">
        <p14:creationId xmlns:p14="http://schemas.microsoft.com/office/powerpoint/2010/main" val="2211053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E0970D-20F4-0C44-9D88-3EBF6F6BC3D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88381C7-B441-7240-BAA7-9B33227C6F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9412D80-E6CB-E845-A726-EBCE3F8CACD0}"/>
              </a:ext>
            </a:extLst>
          </p:cNvPr>
          <p:cNvSpPr>
            <a:spLocks noGrp="1"/>
          </p:cNvSpPr>
          <p:nvPr>
            <p:ph type="dt" sz="half" idx="10"/>
          </p:nvPr>
        </p:nvSpPr>
        <p:spPr/>
        <p:txBody>
          <a:bodyPr/>
          <a:lstStyle/>
          <a:p>
            <a:fld id="{063EF3AF-B4C5-A44E-AD07-0DC1F787C889}" type="datetimeFigureOut">
              <a:rPr lang="fr-FR" smtClean="0"/>
              <a:t>04/02/2021</a:t>
            </a:fld>
            <a:endParaRPr lang="fr-FR"/>
          </a:p>
        </p:txBody>
      </p:sp>
      <p:sp>
        <p:nvSpPr>
          <p:cNvPr id="5" name="Espace réservé du pied de page 4">
            <a:extLst>
              <a:ext uri="{FF2B5EF4-FFF2-40B4-BE49-F238E27FC236}">
                <a16:creationId xmlns:a16="http://schemas.microsoft.com/office/drawing/2014/main" id="{E36212FC-11D1-6041-BA57-765A7090BD0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BD32D22-574F-F34F-A3E0-C92591A71FC0}"/>
              </a:ext>
            </a:extLst>
          </p:cNvPr>
          <p:cNvSpPr>
            <a:spLocks noGrp="1"/>
          </p:cNvSpPr>
          <p:nvPr>
            <p:ph type="sldNum" sz="quarter" idx="12"/>
          </p:nvPr>
        </p:nvSpPr>
        <p:spPr/>
        <p:txBody>
          <a:bodyPr/>
          <a:lstStyle/>
          <a:p>
            <a:fld id="{2F6DA99D-66AE-C842-B99E-0D3116D5B37F}" type="slidenum">
              <a:rPr lang="fr-FR" smtClean="0"/>
              <a:t>‹N°›</a:t>
            </a:fld>
            <a:endParaRPr lang="fr-FR"/>
          </a:p>
        </p:txBody>
      </p:sp>
    </p:spTree>
    <p:extLst>
      <p:ext uri="{BB962C8B-B14F-4D97-AF65-F5344CB8AC3E}">
        <p14:creationId xmlns:p14="http://schemas.microsoft.com/office/powerpoint/2010/main" val="3677477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D68076-C56C-9B43-9C98-25A10E0B969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9149843-DAC2-C242-BD23-CBE27E388B4B}"/>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2BFDBC9E-5C67-DB4A-A449-5E0891512935}"/>
              </a:ext>
            </a:extLst>
          </p:cNvPr>
          <p:cNvSpPr>
            <a:spLocks noGrp="1"/>
          </p:cNvSpPr>
          <p:nvPr>
            <p:ph type="dt" sz="half" idx="10"/>
          </p:nvPr>
        </p:nvSpPr>
        <p:spPr/>
        <p:txBody>
          <a:bodyPr/>
          <a:lstStyle/>
          <a:p>
            <a:fld id="{063EF3AF-B4C5-A44E-AD07-0DC1F787C889}" type="datetimeFigureOut">
              <a:rPr lang="fr-FR" smtClean="0"/>
              <a:t>04/02/2021</a:t>
            </a:fld>
            <a:endParaRPr lang="fr-FR"/>
          </a:p>
        </p:txBody>
      </p:sp>
      <p:sp>
        <p:nvSpPr>
          <p:cNvPr id="5" name="Espace réservé du pied de page 4">
            <a:extLst>
              <a:ext uri="{FF2B5EF4-FFF2-40B4-BE49-F238E27FC236}">
                <a16:creationId xmlns:a16="http://schemas.microsoft.com/office/drawing/2014/main" id="{A7440E23-D370-AD46-9CCB-DA4CD593E93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E057C1F-0862-834D-BD12-C20BA4F0E5DE}"/>
              </a:ext>
            </a:extLst>
          </p:cNvPr>
          <p:cNvSpPr>
            <a:spLocks noGrp="1"/>
          </p:cNvSpPr>
          <p:nvPr>
            <p:ph type="sldNum" sz="quarter" idx="12"/>
          </p:nvPr>
        </p:nvSpPr>
        <p:spPr/>
        <p:txBody>
          <a:bodyPr/>
          <a:lstStyle/>
          <a:p>
            <a:fld id="{2F6DA99D-66AE-C842-B99E-0D3116D5B37F}" type="slidenum">
              <a:rPr lang="fr-FR" smtClean="0"/>
              <a:t>‹N°›</a:t>
            </a:fld>
            <a:endParaRPr lang="fr-FR"/>
          </a:p>
        </p:txBody>
      </p:sp>
    </p:spTree>
    <p:extLst>
      <p:ext uri="{BB962C8B-B14F-4D97-AF65-F5344CB8AC3E}">
        <p14:creationId xmlns:p14="http://schemas.microsoft.com/office/powerpoint/2010/main" val="218831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62147AC-FE5F-644E-8BD7-CE2AD9B80D8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557DFF9-9BBD-BC40-B7A4-18E9F1229FE4}"/>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AD7502BA-C05C-1D4E-AA6D-F0E51D4A2975}"/>
              </a:ext>
            </a:extLst>
          </p:cNvPr>
          <p:cNvSpPr>
            <a:spLocks noGrp="1"/>
          </p:cNvSpPr>
          <p:nvPr>
            <p:ph type="dt" sz="half" idx="10"/>
          </p:nvPr>
        </p:nvSpPr>
        <p:spPr/>
        <p:txBody>
          <a:bodyPr/>
          <a:lstStyle/>
          <a:p>
            <a:fld id="{063EF3AF-B4C5-A44E-AD07-0DC1F787C889}" type="datetimeFigureOut">
              <a:rPr lang="fr-FR" smtClean="0"/>
              <a:t>04/02/2021</a:t>
            </a:fld>
            <a:endParaRPr lang="fr-FR"/>
          </a:p>
        </p:txBody>
      </p:sp>
      <p:sp>
        <p:nvSpPr>
          <p:cNvPr id="5" name="Espace réservé du pied de page 4">
            <a:extLst>
              <a:ext uri="{FF2B5EF4-FFF2-40B4-BE49-F238E27FC236}">
                <a16:creationId xmlns:a16="http://schemas.microsoft.com/office/drawing/2014/main" id="{4707C42B-BBEB-A843-AA4B-F237CBD8ADB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B02E26E-F31C-F349-ABB0-6C3000318F00}"/>
              </a:ext>
            </a:extLst>
          </p:cNvPr>
          <p:cNvSpPr>
            <a:spLocks noGrp="1"/>
          </p:cNvSpPr>
          <p:nvPr>
            <p:ph type="sldNum" sz="quarter" idx="12"/>
          </p:nvPr>
        </p:nvSpPr>
        <p:spPr/>
        <p:txBody>
          <a:bodyPr/>
          <a:lstStyle/>
          <a:p>
            <a:fld id="{2F6DA99D-66AE-C842-B99E-0D3116D5B37F}" type="slidenum">
              <a:rPr lang="fr-FR" smtClean="0"/>
              <a:t>‹N°›</a:t>
            </a:fld>
            <a:endParaRPr lang="fr-FR"/>
          </a:p>
        </p:txBody>
      </p:sp>
    </p:spTree>
    <p:extLst>
      <p:ext uri="{BB962C8B-B14F-4D97-AF65-F5344CB8AC3E}">
        <p14:creationId xmlns:p14="http://schemas.microsoft.com/office/powerpoint/2010/main" val="2983468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9B57E9-00FE-2942-B031-A698BA552AB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8BC2809-07C1-3348-9F99-13F7750C146D}"/>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F6B723B3-4893-E34C-AD05-2CA9C9A48E73}"/>
              </a:ext>
            </a:extLst>
          </p:cNvPr>
          <p:cNvSpPr>
            <a:spLocks noGrp="1"/>
          </p:cNvSpPr>
          <p:nvPr>
            <p:ph type="dt" sz="half" idx="10"/>
          </p:nvPr>
        </p:nvSpPr>
        <p:spPr/>
        <p:txBody>
          <a:bodyPr/>
          <a:lstStyle/>
          <a:p>
            <a:fld id="{063EF3AF-B4C5-A44E-AD07-0DC1F787C889}" type="datetimeFigureOut">
              <a:rPr lang="fr-FR" smtClean="0"/>
              <a:t>04/02/2021</a:t>
            </a:fld>
            <a:endParaRPr lang="fr-FR"/>
          </a:p>
        </p:txBody>
      </p:sp>
      <p:sp>
        <p:nvSpPr>
          <p:cNvPr id="5" name="Espace réservé du pied de page 4">
            <a:extLst>
              <a:ext uri="{FF2B5EF4-FFF2-40B4-BE49-F238E27FC236}">
                <a16:creationId xmlns:a16="http://schemas.microsoft.com/office/drawing/2014/main" id="{4CCE49A4-47A1-0647-8E85-4CCD6205A53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6CA4119-85CA-3043-8F2C-87BE96B42BCB}"/>
              </a:ext>
            </a:extLst>
          </p:cNvPr>
          <p:cNvSpPr>
            <a:spLocks noGrp="1"/>
          </p:cNvSpPr>
          <p:nvPr>
            <p:ph type="sldNum" sz="quarter" idx="12"/>
          </p:nvPr>
        </p:nvSpPr>
        <p:spPr/>
        <p:txBody>
          <a:bodyPr/>
          <a:lstStyle/>
          <a:p>
            <a:fld id="{2F6DA99D-66AE-C842-B99E-0D3116D5B37F}" type="slidenum">
              <a:rPr lang="fr-FR" smtClean="0"/>
              <a:t>‹N°›</a:t>
            </a:fld>
            <a:endParaRPr lang="fr-FR"/>
          </a:p>
        </p:txBody>
      </p:sp>
    </p:spTree>
    <p:extLst>
      <p:ext uri="{BB962C8B-B14F-4D97-AF65-F5344CB8AC3E}">
        <p14:creationId xmlns:p14="http://schemas.microsoft.com/office/powerpoint/2010/main" val="2972373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1638D5-F990-D24C-A6EC-FC7F8FA2068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61D7DE7-CB58-6A49-A2D2-6A1C83D6AB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967EA1D2-CD91-734F-90A0-EAD6185190BD}"/>
              </a:ext>
            </a:extLst>
          </p:cNvPr>
          <p:cNvSpPr>
            <a:spLocks noGrp="1"/>
          </p:cNvSpPr>
          <p:nvPr>
            <p:ph type="dt" sz="half" idx="10"/>
          </p:nvPr>
        </p:nvSpPr>
        <p:spPr/>
        <p:txBody>
          <a:bodyPr/>
          <a:lstStyle/>
          <a:p>
            <a:fld id="{063EF3AF-B4C5-A44E-AD07-0DC1F787C889}" type="datetimeFigureOut">
              <a:rPr lang="fr-FR" smtClean="0"/>
              <a:t>04/02/2021</a:t>
            </a:fld>
            <a:endParaRPr lang="fr-FR"/>
          </a:p>
        </p:txBody>
      </p:sp>
      <p:sp>
        <p:nvSpPr>
          <p:cNvPr id="5" name="Espace réservé du pied de page 4">
            <a:extLst>
              <a:ext uri="{FF2B5EF4-FFF2-40B4-BE49-F238E27FC236}">
                <a16:creationId xmlns:a16="http://schemas.microsoft.com/office/drawing/2014/main" id="{3922DAD0-9766-F649-B946-3CF8C36942C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9B3CC9A-72A0-E342-9395-09A48AC86DA5}"/>
              </a:ext>
            </a:extLst>
          </p:cNvPr>
          <p:cNvSpPr>
            <a:spLocks noGrp="1"/>
          </p:cNvSpPr>
          <p:nvPr>
            <p:ph type="sldNum" sz="quarter" idx="12"/>
          </p:nvPr>
        </p:nvSpPr>
        <p:spPr/>
        <p:txBody>
          <a:bodyPr/>
          <a:lstStyle/>
          <a:p>
            <a:fld id="{2F6DA99D-66AE-C842-B99E-0D3116D5B37F}" type="slidenum">
              <a:rPr lang="fr-FR" smtClean="0"/>
              <a:t>‹N°›</a:t>
            </a:fld>
            <a:endParaRPr lang="fr-FR"/>
          </a:p>
        </p:txBody>
      </p:sp>
    </p:spTree>
    <p:extLst>
      <p:ext uri="{BB962C8B-B14F-4D97-AF65-F5344CB8AC3E}">
        <p14:creationId xmlns:p14="http://schemas.microsoft.com/office/powerpoint/2010/main" val="3672847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750EEB-E627-014C-8041-18B4A12433E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5129D41-8143-4C42-A095-FF0DC84D8DA4}"/>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FBEF8643-1C72-C74B-98C9-39BE4FBDA307}"/>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1341EB38-C9B7-D049-8437-B43C51C951B2}"/>
              </a:ext>
            </a:extLst>
          </p:cNvPr>
          <p:cNvSpPr>
            <a:spLocks noGrp="1"/>
          </p:cNvSpPr>
          <p:nvPr>
            <p:ph type="dt" sz="half" idx="10"/>
          </p:nvPr>
        </p:nvSpPr>
        <p:spPr/>
        <p:txBody>
          <a:bodyPr/>
          <a:lstStyle/>
          <a:p>
            <a:fld id="{063EF3AF-B4C5-A44E-AD07-0DC1F787C889}" type="datetimeFigureOut">
              <a:rPr lang="fr-FR" smtClean="0"/>
              <a:t>04/02/2021</a:t>
            </a:fld>
            <a:endParaRPr lang="fr-FR"/>
          </a:p>
        </p:txBody>
      </p:sp>
      <p:sp>
        <p:nvSpPr>
          <p:cNvPr id="6" name="Espace réservé du pied de page 5">
            <a:extLst>
              <a:ext uri="{FF2B5EF4-FFF2-40B4-BE49-F238E27FC236}">
                <a16:creationId xmlns:a16="http://schemas.microsoft.com/office/drawing/2014/main" id="{6C1E1C77-C771-B14C-A0CC-E66650BAD7E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35B25FC-BCAA-AF46-9C20-EBD1FA8465A7}"/>
              </a:ext>
            </a:extLst>
          </p:cNvPr>
          <p:cNvSpPr>
            <a:spLocks noGrp="1"/>
          </p:cNvSpPr>
          <p:nvPr>
            <p:ph type="sldNum" sz="quarter" idx="12"/>
          </p:nvPr>
        </p:nvSpPr>
        <p:spPr/>
        <p:txBody>
          <a:bodyPr/>
          <a:lstStyle/>
          <a:p>
            <a:fld id="{2F6DA99D-66AE-C842-B99E-0D3116D5B37F}" type="slidenum">
              <a:rPr lang="fr-FR" smtClean="0"/>
              <a:t>‹N°›</a:t>
            </a:fld>
            <a:endParaRPr lang="fr-FR"/>
          </a:p>
        </p:txBody>
      </p:sp>
    </p:spTree>
    <p:extLst>
      <p:ext uri="{BB962C8B-B14F-4D97-AF65-F5344CB8AC3E}">
        <p14:creationId xmlns:p14="http://schemas.microsoft.com/office/powerpoint/2010/main" val="2367956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B68EC0-C01C-8342-874F-374EB3423E0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4DB7C10-D2B9-2D44-8622-EAA8C331DE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4A0B538B-1911-834B-9984-317864BCD4DA}"/>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EA6BE750-68C5-5F47-9757-4628324C0A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4276F716-4F69-9D42-B0A8-BC19CB78A137}"/>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527F27DA-E416-C84F-A304-8565E6EB86F5}"/>
              </a:ext>
            </a:extLst>
          </p:cNvPr>
          <p:cNvSpPr>
            <a:spLocks noGrp="1"/>
          </p:cNvSpPr>
          <p:nvPr>
            <p:ph type="dt" sz="half" idx="10"/>
          </p:nvPr>
        </p:nvSpPr>
        <p:spPr/>
        <p:txBody>
          <a:bodyPr/>
          <a:lstStyle/>
          <a:p>
            <a:fld id="{063EF3AF-B4C5-A44E-AD07-0DC1F787C889}" type="datetimeFigureOut">
              <a:rPr lang="fr-FR" smtClean="0"/>
              <a:t>04/02/2021</a:t>
            </a:fld>
            <a:endParaRPr lang="fr-FR"/>
          </a:p>
        </p:txBody>
      </p:sp>
      <p:sp>
        <p:nvSpPr>
          <p:cNvPr id="8" name="Espace réservé du pied de page 7">
            <a:extLst>
              <a:ext uri="{FF2B5EF4-FFF2-40B4-BE49-F238E27FC236}">
                <a16:creationId xmlns:a16="http://schemas.microsoft.com/office/drawing/2014/main" id="{DB6D350D-851A-BA4B-8649-BF15E371192E}"/>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DC5E04A-6542-F348-A276-9F882F68441B}"/>
              </a:ext>
            </a:extLst>
          </p:cNvPr>
          <p:cNvSpPr>
            <a:spLocks noGrp="1"/>
          </p:cNvSpPr>
          <p:nvPr>
            <p:ph type="sldNum" sz="quarter" idx="12"/>
          </p:nvPr>
        </p:nvSpPr>
        <p:spPr/>
        <p:txBody>
          <a:bodyPr/>
          <a:lstStyle/>
          <a:p>
            <a:fld id="{2F6DA99D-66AE-C842-B99E-0D3116D5B37F}" type="slidenum">
              <a:rPr lang="fr-FR" smtClean="0"/>
              <a:t>‹N°›</a:t>
            </a:fld>
            <a:endParaRPr lang="fr-FR"/>
          </a:p>
        </p:txBody>
      </p:sp>
    </p:spTree>
    <p:extLst>
      <p:ext uri="{BB962C8B-B14F-4D97-AF65-F5344CB8AC3E}">
        <p14:creationId xmlns:p14="http://schemas.microsoft.com/office/powerpoint/2010/main" val="3374531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8111DC-5658-7A48-9FC1-A49E8EAB7AD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F721AF2-A61A-C944-8CB6-A16B09AAF515}"/>
              </a:ext>
            </a:extLst>
          </p:cNvPr>
          <p:cNvSpPr>
            <a:spLocks noGrp="1"/>
          </p:cNvSpPr>
          <p:nvPr>
            <p:ph type="dt" sz="half" idx="10"/>
          </p:nvPr>
        </p:nvSpPr>
        <p:spPr/>
        <p:txBody>
          <a:bodyPr/>
          <a:lstStyle/>
          <a:p>
            <a:fld id="{063EF3AF-B4C5-A44E-AD07-0DC1F787C889}" type="datetimeFigureOut">
              <a:rPr lang="fr-FR" smtClean="0"/>
              <a:t>04/02/2021</a:t>
            </a:fld>
            <a:endParaRPr lang="fr-FR"/>
          </a:p>
        </p:txBody>
      </p:sp>
      <p:sp>
        <p:nvSpPr>
          <p:cNvPr id="4" name="Espace réservé du pied de page 3">
            <a:extLst>
              <a:ext uri="{FF2B5EF4-FFF2-40B4-BE49-F238E27FC236}">
                <a16:creationId xmlns:a16="http://schemas.microsoft.com/office/drawing/2014/main" id="{EEE0C3C3-FBA2-BA43-9262-7A2BB7AF1D9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92B880E-52C8-3948-ADF2-27A90A1C66DE}"/>
              </a:ext>
            </a:extLst>
          </p:cNvPr>
          <p:cNvSpPr>
            <a:spLocks noGrp="1"/>
          </p:cNvSpPr>
          <p:nvPr>
            <p:ph type="sldNum" sz="quarter" idx="12"/>
          </p:nvPr>
        </p:nvSpPr>
        <p:spPr/>
        <p:txBody>
          <a:bodyPr/>
          <a:lstStyle/>
          <a:p>
            <a:fld id="{2F6DA99D-66AE-C842-B99E-0D3116D5B37F}" type="slidenum">
              <a:rPr lang="fr-FR" smtClean="0"/>
              <a:t>‹N°›</a:t>
            </a:fld>
            <a:endParaRPr lang="fr-FR"/>
          </a:p>
        </p:txBody>
      </p:sp>
    </p:spTree>
    <p:extLst>
      <p:ext uri="{BB962C8B-B14F-4D97-AF65-F5344CB8AC3E}">
        <p14:creationId xmlns:p14="http://schemas.microsoft.com/office/powerpoint/2010/main" val="2122040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DC15B76-1928-0A4F-8E66-4163C2D479CB}"/>
              </a:ext>
            </a:extLst>
          </p:cNvPr>
          <p:cNvSpPr>
            <a:spLocks noGrp="1"/>
          </p:cNvSpPr>
          <p:nvPr>
            <p:ph type="dt" sz="half" idx="10"/>
          </p:nvPr>
        </p:nvSpPr>
        <p:spPr/>
        <p:txBody>
          <a:bodyPr/>
          <a:lstStyle/>
          <a:p>
            <a:fld id="{063EF3AF-B4C5-A44E-AD07-0DC1F787C889}" type="datetimeFigureOut">
              <a:rPr lang="fr-FR" smtClean="0"/>
              <a:t>04/02/2021</a:t>
            </a:fld>
            <a:endParaRPr lang="fr-FR"/>
          </a:p>
        </p:txBody>
      </p:sp>
      <p:sp>
        <p:nvSpPr>
          <p:cNvPr id="3" name="Espace réservé du pied de page 2">
            <a:extLst>
              <a:ext uri="{FF2B5EF4-FFF2-40B4-BE49-F238E27FC236}">
                <a16:creationId xmlns:a16="http://schemas.microsoft.com/office/drawing/2014/main" id="{5087B915-A8D3-B34E-AF2A-E0434111057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62908C7-7273-DB49-94AB-4673549D8852}"/>
              </a:ext>
            </a:extLst>
          </p:cNvPr>
          <p:cNvSpPr>
            <a:spLocks noGrp="1"/>
          </p:cNvSpPr>
          <p:nvPr>
            <p:ph type="sldNum" sz="quarter" idx="12"/>
          </p:nvPr>
        </p:nvSpPr>
        <p:spPr/>
        <p:txBody>
          <a:bodyPr/>
          <a:lstStyle/>
          <a:p>
            <a:fld id="{2F6DA99D-66AE-C842-B99E-0D3116D5B37F}" type="slidenum">
              <a:rPr lang="fr-FR" smtClean="0"/>
              <a:t>‹N°›</a:t>
            </a:fld>
            <a:endParaRPr lang="fr-FR"/>
          </a:p>
        </p:txBody>
      </p:sp>
    </p:spTree>
    <p:extLst>
      <p:ext uri="{BB962C8B-B14F-4D97-AF65-F5344CB8AC3E}">
        <p14:creationId xmlns:p14="http://schemas.microsoft.com/office/powerpoint/2010/main" val="1096444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9747F4-592B-7743-B66A-A269470630A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BF6BFEB-7A7B-3040-A235-F334506183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5D48E14A-3533-5F4D-9214-D77E5D5B9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2DCA6399-39A6-1D46-B47E-88ACB0B1CE31}"/>
              </a:ext>
            </a:extLst>
          </p:cNvPr>
          <p:cNvSpPr>
            <a:spLocks noGrp="1"/>
          </p:cNvSpPr>
          <p:nvPr>
            <p:ph type="dt" sz="half" idx="10"/>
          </p:nvPr>
        </p:nvSpPr>
        <p:spPr/>
        <p:txBody>
          <a:bodyPr/>
          <a:lstStyle/>
          <a:p>
            <a:fld id="{063EF3AF-B4C5-A44E-AD07-0DC1F787C889}" type="datetimeFigureOut">
              <a:rPr lang="fr-FR" smtClean="0"/>
              <a:t>04/02/2021</a:t>
            </a:fld>
            <a:endParaRPr lang="fr-FR"/>
          </a:p>
        </p:txBody>
      </p:sp>
      <p:sp>
        <p:nvSpPr>
          <p:cNvPr id="6" name="Espace réservé du pied de page 5">
            <a:extLst>
              <a:ext uri="{FF2B5EF4-FFF2-40B4-BE49-F238E27FC236}">
                <a16:creationId xmlns:a16="http://schemas.microsoft.com/office/drawing/2014/main" id="{E71564BA-D572-5C46-AB31-65B4B21CE38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8B3F566-3316-814E-8209-18ED2F7A42C4}"/>
              </a:ext>
            </a:extLst>
          </p:cNvPr>
          <p:cNvSpPr>
            <a:spLocks noGrp="1"/>
          </p:cNvSpPr>
          <p:nvPr>
            <p:ph type="sldNum" sz="quarter" idx="12"/>
          </p:nvPr>
        </p:nvSpPr>
        <p:spPr/>
        <p:txBody>
          <a:bodyPr/>
          <a:lstStyle/>
          <a:p>
            <a:fld id="{2F6DA99D-66AE-C842-B99E-0D3116D5B37F}" type="slidenum">
              <a:rPr lang="fr-FR" smtClean="0"/>
              <a:t>‹N°›</a:t>
            </a:fld>
            <a:endParaRPr lang="fr-FR"/>
          </a:p>
        </p:txBody>
      </p:sp>
    </p:spTree>
    <p:extLst>
      <p:ext uri="{BB962C8B-B14F-4D97-AF65-F5344CB8AC3E}">
        <p14:creationId xmlns:p14="http://schemas.microsoft.com/office/powerpoint/2010/main" val="3087074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6CA36B-06E4-A747-B2D8-62446FECF63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6F9689E-AB59-EF43-ACBF-0EFBCDDB7E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C968DB5C-0CF9-224C-BEA6-5856B983C2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6BB392DC-075E-9843-ACB9-ACD9EF609DD8}"/>
              </a:ext>
            </a:extLst>
          </p:cNvPr>
          <p:cNvSpPr>
            <a:spLocks noGrp="1"/>
          </p:cNvSpPr>
          <p:nvPr>
            <p:ph type="dt" sz="half" idx="10"/>
          </p:nvPr>
        </p:nvSpPr>
        <p:spPr/>
        <p:txBody>
          <a:bodyPr/>
          <a:lstStyle/>
          <a:p>
            <a:fld id="{063EF3AF-B4C5-A44E-AD07-0DC1F787C889}" type="datetimeFigureOut">
              <a:rPr lang="fr-FR" smtClean="0"/>
              <a:t>04/02/2021</a:t>
            </a:fld>
            <a:endParaRPr lang="fr-FR"/>
          </a:p>
        </p:txBody>
      </p:sp>
      <p:sp>
        <p:nvSpPr>
          <p:cNvPr id="6" name="Espace réservé du pied de page 5">
            <a:extLst>
              <a:ext uri="{FF2B5EF4-FFF2-40B4-BE49-F238E27FC236}">
                <a16:creationId xmlns:a16="http://schemas.microsoft.com/office/drawing/2014/main" id="{4753308B-909F-EE46-8957-C5958AF08FA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EAA4098-0817-9845-A31B-D5F7AEA0C81B}"/>
              </a:ext>
            </a:extLst>
          </p:cNvPr>
          <p:cNvSpPr>
            <a:spLocks noGrp="1"/>
          </p:cNvSpPr>
          <p:nvPr>
            <p:ph type="sldNum" sz="quarter" idx="12"/>
          </p:nvPr>
        </p:nvSpPr>
        <p:spPr/>
        <p:txBody>
          <a:bodyPr/>
          <a:lstStyle/>
          <a:p>
            <a:fld id="{2F6DA99D-66AE-C842-B99E-0D3116D5B37F}" type="slidenum">
              <a:rPr lang="fr-FR" smtClean="0"/>
              <a:t>‹N°›</a:t>
            </a:fld>
            <a:endParaRPr lang="fr-FR"/>
          </a:p>
        </p:txBody>
      </p:sp>
    </p:spTree>
    <p:extLst>
      <p:ext uri="{BB962C8B-B14F-4D97-AF65-F5344CB8AC3E}">
        <p14:creationId xmlns:p14="http://schemas.microsoft.com/office/powerpoint/2010/main" val="313030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1531287-4871-4D40-9B54-0317A541A2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A390D5D-3163-C648-A496-7750C04CFA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3ACCD0A7-B028-0C47-8EE4-A319B0BEDB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3EF3AF-B4C5-A44E-AD07-0DC1F787C889}" type="datetimeFigureOut">
              <a:rPr lang="fr-FR" smtClean="0"/>
              <a:t>04/02/2021</a:t>
            </a:fld>
            <a:endParaRPr lang="fr-FR"/>
          </a:p>
        </p:txBody>
      </p:sp>
      <p:sp>
        <p:nvSpPr>
          <p:cNvPr id="5" name="Espace réservé du pied de page 4">
            <a:extLst>
              <a:ext uri="{FF2B5EF4-FFF2-40B4-BE49-F238E27FC236}">
                <a16:creationId xmlns:a16="http://schemas.microsoft.com/office/drawing/2014/main" id="{98D855D2-A657-4546-867B-8E0E82C77C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6E69FCF-C3A0-024E-914B-AA4DD3EA41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DA99D-66AE-C842-B99E-0D3116D5B37F}" type="slidenum">
              <a:rPr lang="fr-FR" smtClean="0"/>
              <a:t>‹N°›</a:t>
            </a:fld>
            <a:endParaRPr lang="fr-FR"/>
          </a:p>
        </p:txBody>
      </p:sp>
    </p:spTree>
    <p:extLst>
      <p:ext uri="{BB962C8B-B14F-4D97-AF65-F5344CB8AC3E}">
        <p14:creationId xmlns:p14="http://schemas.microsoft.com/office/powerpoint/2010/main" val="2427716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6.pn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27.jpg"/><Relationship Id="rId7" Type="http://schemas.openxmlformats.org/officeDocument/2006/relationships/diagramLayout" Target="../diagrams/layout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microsoft.com/office/2007/relationships/hdphoto" Target="../media/hdphoto2.wdp"/><Relationship Id="rId10" Type="http://schemas.microsoft.com/office/2007/relationships/diagramDrawing" Target="../diagrams/drawing2.xml"/><Relationship Id="rId4" Type="http://schemas.openxmlformats.org/officeDocument/2006/relationships/image" Target="../media/image28.png"/><Relationship Id="rId9" Type="http://schemas.openxmlformats.org/officeDocument/2006/relationships/diagramColors" Target="../diagrams/colors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jpeg"/><Relationship Id="rId3" Type="http://schemas.openxmlformats.org/officeDocument/2006/relationships/image" Target="../media/image29.jpeg"/><Relationship Id="rId7" Type="http://schemas.openxmlformats.org/officeDocument/2006/relationships/image" Target="../media/image33.jpeg"/><Relationship Id="rId12" Type="http://schemas.openxmlformats.org/officeDocument/2006/relationships/image" Target="../media/image38.jpeg"/><Relationship Id="rId17" Type="http://schemas.openxmlformats.org/officeDocument/2006/relationships/image" Target="../media/image43.jpeg"/><Relationship Id="rId2" Type="http://schemas.openxmlformats.org/officeDocument/2006/relationships/notesSlide" Target="../notesSlides/notesSlide19.xml"/><Relationship Id="rId16"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5" Type="http://schemas.openxmlformats.org/officeDocument/2006/relationships/image" Target="../media/image4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 Id="rId1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chart" Target="../charts/chart9.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chart" Target="../charts/char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3.xml.rels><?xml version="1.0" encoding="UTF-8" standalone="yes"?>
<Relationships xmlns="http://schemas.openxmlformats.org/package/2006/relationships"><Relationship Id="rId8" Type="http://schemas.openxmlformats.org/officeDocument/2006/relationships/image" Target="../media/image51.jpeg"/><Relationship Id="rId13" Type="http://schemas.openxmlformats.org/officeDocument/2006/relationships/image" Target="../media/image56.jpeg"/><Relationship Id="rId3" Type="http://schemas.openxmlformats.org/officeDocument/2006/relationships/image" Target="../media/image46.jpeg"/><Relationship Id="rId7" Type="http://schemas.openxmlformats.org/officeDocument/2006/relationships/image" Target="../media/image50.jpeg"/><Relationship Id="rId12" Type="http://schemas.openxmlformats.org/officeDocument/2006/relationships/image" Target="../media/image55.jpeg"/><Relationship Id="rId17" Type="http://schemas.openxmlformats.org/officeDocument/2006/relationships/image" Target="../media/image60.jpeg"/><Relationship Id="rId2" Type="http://schemas.openxmlformats.org/officeDocument/2006/relationships/notesSlide" Target="../notesSlides/notesSlide21.xml"/><Relationship Id="rId16"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49.jpeg"/><Relationship Id="rId11" Type="http://schemas.openxmlformats.org/officeDocument/2006/relationships/image" Target="../media/image54.jpeg"/><Relationship Id="rId5" Type="http://schemas.openxmlformats.org/officeDocument/2006/relationships/image" Target="../media/image48.jpeg"/><Relationship Id="rId15" Type="http://schemas.openxmlformats.org/officeDocument/2006/relationships/image" Target="../media/image58.jpeg"/><Relationship Id="rId10" Type="http://schemas.openxmlformats.org/officeDocument/2006/relationships/image" Target="../media/image53.jpeg"/><Relationship Id="rId4" Type="http://schemas.openxmlformats.org/officeDocument/2006/relationships/image" Target="../media/image47.jpeg"/><Relationship Id="rId9" Type="http://schemas.openxmlformats.org/officeDocument/2006/relationships/image" Target="../media/image52.jpeg"/><Relationship Id="rId14" Type="http://schemas.openxmlformats.org/officeDocument/2006/relationships/image" Target="../media/image57.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4F266AD-725B-4A9D-B448-4C000F95CB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Image 2" descr="Une image contenant extérieur, foule, grand, gens&#10;&#10;&#10;&#10;Description générée automatiquement">
            <a:extLst>
              <a:ext uri="{FF2B5EF4-FFF2-40B4-BE49-F238E27FC236}">
                <a16:creationId xmlns:a16="http://schemas.microsoft.com/office/drawing/2014/main" id="{FB6ABE78-EFC4-FE4F-8E93-096827158251}"/>
              </a:ext>
            </a:extLst>
          </p:cNvPr>
          <p:cNvPicPr>
            <a:picLocks noChangeAspect="1"/>
          </p:cNvPicPr>
          <p:nvPr/>
        </p:nvPicPr>
        <p:blipFill rotWithShape="1">
          <a:blip r:embed="rId3" cstate="email">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1200"/>
                    </a14:imgEffect>
                    <a14:imgEffect>
                      <a14:saturation sat="0"/>
                    </a14:imgEffect>
                    <a14:imgEffect>
                      <a14:brightnessContrast bright="-40000"/>
                    </a14:imgEffect>
                  </a14:imgLayer>
                </a14:imgProps>
              </a:ext>
              <a:ext uri="{28A0092B-C50C-407E-A947-70E740481C1C}">
                <a14:useLocalDpi xmlns:a14="http://schemas.microsoft.com/office/drawing/2010/main"/>
              </a:ext>
            </a:extLst>
          </a:blip>
          <a:srcRect/>
          <a:stretch/>
        </p:blipFill>
        <p:spPr>
          <a:xfrm>
            <a:off x="305" y="0"/>
            <a:ext cx="12191695" cy="6858000"/>
          </a:xfrm>
          <a:prstGeom prst="rect">
            <a:avLst/>
          </a:prstGeom>
          <a:solidFill>
            <a:srgbClr val="49766E"/>
          </a:solidFill>
        </p:spPr>
      </p:pic>
      <p:sp>
        <p:nvSpPr>
          <p:cNvPr id="6" name="Rectangle 5">
            <a:extLst>
              <a:ext uri="{FF2B5EF4-FFF2-40B4-BE49-F238E27FC236}">
                <a16:creationId xmlns:a16="http://schemas.microsoft.com/office/drawing/2014/main" id="{E981D9FB-3CC8-8D44-A27A-9C83B5FB7F9B}"/>
              </a:ext>
            </a:extLst>
          </p:cNvPr>
          <p:cNvSpPr/>
          <p:nvPr/>
        </p:nvSpPr>
        <p:spPr>
          <a:xfrm>
            <a:off x="-305" y="1569382"/>
            <a:ext cx="12192000" cy="3719236"/>
          </a:xfrm>
          <a:prstGeom prst="rect">
            <a:avLst/>
          </a:prstGeom>
          <a:solidFill>
            <a:srgbClr val="49766E">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F97EC472-E5FE-8641-BEC7-5C005A9B2981}"/>
              </a:ext>
            </a:extLst>
          </p:cNvPr>
          <p:cNvSpPr/>
          <p:nvPr/>
        </p:nvSpPr>
        <p:spPr>
          <a:xfrm>
            <a:off x="167139" y="1933853"/>
            <a:ext cx="8402430" cy="2123658"/>
          </a:xfrm>
          <a:prstGeom prst="rect">
            <a:avLst/>
          </a:prstGeom>
        </p:spPr>
        <p:txBody>
          <a:bodyPr wrap="square">
            <a:spAutoFit/>
          </a:bodyPr>
          <a:lstStyle/>
          <a:p>
            <a:r>
              <a:rPr lang="fr-BE" sz="6600" b="1" dirty="0">
                <a:solidFill>
                  <a:schemeClr val="bg1"/>
                </a:solidFill>
                <a:latin typeface="+mj-lt"/>
              </a:rPr>
              <a:t>LE FINANCEMENT DE LA SÉCURITÉ SOCIALE</a:t>
            </a:r>
          </a:p>
        </p:txBody>
      </p:sp>
      <p:sp>
        <p:nvSpPr>
          <p:cNvPr id="16" name="Rectangle 15">
            <a:extLst>
              <a:ext uri="{FF2B5EF4-FFF2-40B4-BE49-F238E27FC236}">
                <a16:creationId xmlns:a16="http://schemas.microsoft.com/office/drawing/2014/main" id="{9834C9EF-208A-FC43-8FD8-BC139DE3E05C}"/>
              </a:ext>
            </a:extLst>
          </p:cNvPr>
          <p:cNvSpPr/>
          <p:nvPr/>
        </p:nvSpPr>
        <p:spPr>
          <a:xfrm>
            <a:off x="6729414" y="4303733"/>
            <a:ext cx="5462586" cy="769441"/>
          </a:xfrm>
          <a:prstGeom prst="rect">
            <a:avLst/>
          </a:prstGeom>
        </p:spPr>
        <p:txBody>
          <a:bodyPr wrap="square">
            <a:spAutoFit/>
          </a:bodyPr>
          <a:lstStyle/>
          <a:p>
            <a:pPr algn="ctr"/>
            <a:r>
              <a:rPr lang="fr-BE" sz="4400" b="1" dirty="0">
                <a:solidFill>
                  <a:schemeClr val="bg1"/>
                </a:solidFill>
                <a:latin typeface="+mj-lt"/>
              </a:rPr>
              <a:t>EDOUARD DELRUELLE</a:t>
            </a:r>
          </a:p>
        </p:txBody>
      </p:sp>
    </p:spTree>
    <p:extLst>
      <p:ext uri="{BB962C8B-B14F-4D97-AF65-F5344CB8AC3E}">
        <p14:creationId xmlns:p14="http://schemas.microsoft.com/office/powerpoint/2010/main" val="2316484468"/>
      </p:ext>
    </p:extLst>
  </p:cSld>
  <p:clrMapOvr>
    <a:masterClrMapping/>
  </p:clrMapOvr>
  <mc:AlternateContent xmlns:mc="http://schemas.openxmlformats.org/markup-compatibility/2006" xmlns:p14="http://schemas.microsoft.com/office/powerpoint/2010/main">
    <mc:Choice Requires="p14">
      <p:transition p14:dur="10" advTm="10429"/>
    </mc:Choice>
    <mc:Fallback xmlns="">
      <p:transition advTm="1042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Parallélogramme 47">
            <a:extLst>
              <a:ext uri="{FF2B5EF4-FFF2-40B4-BE49-F238E27FC236}">
                <a16:creationId xmlns:a16="http://schemas.microsoft.com/office/drawing/2014/main" id="{530803E7-B70A-544C-A31D-1CFC6DE7B63F}"/>
              </a:ext>
            </a:extLst>
          </p:cNvPr>
          <p:cNvSpPr/>
          <p:nvPr/>
        </p:nvSpPr>
        <p:spPr>
          <a:xfrm>
            <a:off x="-169682" y="235670"/>
            <a:ext cx="6381296" cy="612742"/>
          </a:xfrm>
          <a:prstGeom prst="parallelogram">
            <a:avLst/>
          </a:prstGeom>
          <a:solidFill>
            <a:srgbClr val="FF0000">
              <a:alpha val="6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à coins arrondis 40">
            <a:extLst>
              <a:ext uri="{FF2B5EF4-FFF2-40B4-BE49-F238E27FC236}">
                <a16:creationId xmlns:a16="http://schemas.microsoft.com/office/drawing/2014/main" id="{D1D2847E-4BFD-294A-AD20-68016FAB09E2}"/>
              </a:ext>
            </a:extLst>
          </p:cNvPr>
          <p:cNvSpPr/>
          <p:nvPr/>
        </p:nvSpPr>
        <p:spPr>
          <a:xfrm>
            <a:off x="1170775" y="2730378"/>
            <a:ext cx="2908258" cy="4361537"/>
          </a:xfrm>
          <a:prstGeom prst="roundRect">
            <a:avLst>
              <a:gd name="adj" fmla="val 9845"/>
            </a:avLst>
          </a:prstGeom>
          <a:solidFill>
            <a:srgbClr val="A50021">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à coins arrondis 39">
            <a:extLst>
              <a:ext uri="{FF2B5EF4-FFF2-40B4-BE49-F238E27FC236}">
                <a16:creationId xmlns:a16="http://schemas.microsoft.com/office/drawing/2014/main" id="{9FA0533F-3A2B-6047-95A8-DCF9D4DBEAD0}"/>
              </a:ext>
            </a:extLst>
          </p:cNvPr>
          <p:cNvSpPr/>
          <p:nvPr/>
        </p:nvSpPr>
        <p:spPr>
          <a:xfrm>
            <a:off x="4641683" y="2719698"/>
            <a:ext cx="2908258" cy="4372217"/>
          </a:xfrm>
          <a:prstGeom prst="roundRect">
            <a:avLst>
              <a:gd name="adj" fmla="val 7768"/>
            </a:avLst>
          </a:prstGeom>
          <a:solidFill>
            <a:srgbClr val="A50021">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0B2F9158-4F57-4940-8D08-0904BEB9B8FE}"/>
              </a:ext>
            </a:extLst>
          </p:cNvPr>
          <p:cNvSpPr/>
          <p:nvPr/>
        </p:nvSpPr>
        <p:spPr>
          <a:xfrm>
            <a:off x="3048000" y="1023938"/>
            <a:ext cx="6096000" cy="461665"/>
          </a:xfrm>
          <a:prstGeom prst="rect">
            <a:avLst/>
          </a:prstGeom>
        </p:spPr>
        <p:txBody>
          <a:bodyPr>
            <a:spAutoFit/>
          </a:bodyPr>
          <a:lstStyle/>
          <a:p>
            <a:pPr algn="ctr"/>
            <a:r>
              <a:rPr lang="fr-BE" sz="2400" cap="all" dirty="0">
                <a:solidFill>
                  <a:schemeClr val="tx1">
                    <a:lumMod val="75000"/>
                    <a:lumOff val="25000"/>
                  </a:schemeClr>
                </a:solidFill>
                <a:latin typeface="+mj-lt"/>
              </a:rPr>
              <a:t>QU’EST-CE QUE l’état social ?</a:t>
            </a:r>
            <a:endParaRPr lang="fr-BE" sz="2400" i="0" cap="all" dirty="0">
              <a:solidFill>
                <a:schemeClr val="tx1">
                  <a:lumMod val="75000"/>
                  <a:lumOff val="25000"/>
                </a:schemeClr>
              </a:solidFill>
              <a:effectLst/>
              <a:latin typeface="+mj-lt"/>
            </a:endParaRPr>
          </a:p>
        </p:txBody>
      </p:sp>
      <p:sp>
        <p:nvSpPr>
          <p:cNvPr id="35" name="Rectangle 34">
            <a:extLst>
              <a:ext uri="{FF2B5EF4-FFF2-40B4-BE49-F238E27FC236}">
                <a16:creationId xmlns:a16="http://schemas.microsoft.com/office/drawing/2014/main" id="{D0479622-53AC-E249-9774-96EF1B8ABA40}"/>
              </a:ext>
            </a:extLst>
          </p:cNvPr>
          <p:cNvSpPr/>
          <p:nvPr/>
        </p:nvSpPr>
        <p:spPr>
          <a:xfrm>
            <a:off x="4467181" y="1844438"/>
            <a:ext cx="3237259" cy="646331"/>
          </a:xfrm>
          <a:prstGeom prst="rect">
            <a:avLst/>
          </a:prstGeom>
        </p:spPr>
        <p:txBody>
          <a:bodyPr wrap="square">
            <a:spAutoFit/>
          </a:bodyPr>
          <a:lstStyle/>
          <a:p>
            <a:pPr algn="ctr"/>
            <a:r>
              <a:rPr lang="fr-BE" b="1" dirty="0">
                <a:solidFill>
                  <a:srgbClr val="778387"/>
                </a:solidFill>
                <a:latin typeface="+mj-lt"/>
              </a:rPr>
              <a:t>REPOSE SUR</a:t>
            </a:r>
            <a:br>
              <a:rPr lang="fr-BE" b="1" dirty="0">
                <a:solidFill>
                  <a:srgbClr val="34393B"/>
                </a:solidFill>
                <a:latin typeface="+mj-lt"/>
              </a:rPr>
            </a:br>
            <a:r>
              <a:rPr lang="fr-BE" b="1" dirty="0">
                <a:solidFill>
                  <a:schemeClr val="tx1">
                    <a:lumMod val="75000"/>
                    <a:lumOff val="25000"/>
                  </a:schemeClr>
                </a:solidFill>
                <a:latin typeface="+mj-lt"/>
              </a:rPr>
              <a:t>TROIS PILIERS</a:t>
            </a:r>
            <a:endParaRPr lang="fr-BE" b="1" i="0" dirty="0">
              <a:solidFill>
                <a:schemeClr val="tx1">
                  <a:lumMod val="75000"/>
                  <a:lumOff val="25000"/>
                </a:schemeClr>
              </a:solidFill>
              <a:effectLst/>
              <a:latin typeface="+mj-lt"/>
            </a:endParaRPr>
          </a:p>
        </p:txBody>
      </p:sp>
      <p:sp>
        <p:nvSpPr>
          <p:cNvPr id="58" name="Rectangle 57">
            <a:extLst>
              <a:ext uri="{FF2B5EF4-FFF2-40B4-BE49-F238E27FC236}">
                <a16:creationId xmlns:a16="http://schemas.microsoft.com/office/drawing/2014/main" id="{47289F36-214B-0745-AA72-F76FFAF94812}"/>
              </a:ext>
            </a:extLst>
          </p:cNvPr>
          <p:cNvSpPr/>
          <p:nvPr/>
        </p:nvSpPr>
        <p:spPr>
          <a:xfrm>
            <a:off x="2803159" y="1510787"/>
            <a:ext cx="6585682" cy="369332"/>
          </a:xfrm>
          <a:prstGeom prst="rect">
            <a:avLst/>
          </a:prstGeom>
        </p:spPr>
        <p:txBody>
          <a:bodyPr wrap="square">
            <a:spAutoFit/>
          </a:bodyPr>
          <a:lstStyle/>
          <a:p>
            <a:pPr algn="ctr"/>
            <a:r>
              <a:rPr lang="fr-BE" b="1" spc="300" dirty="0">
                <a:solidFill>
                  <a:srgbClr val="C00000"/>
                </a:solidFill>
              </a:rPr>
              <a:t>UN DISPOSITIF COHÉRENT DE JUSTICE SOCIALE </a:t>
            </a:r>
            <a:endParaRPr lang="fr-FR" b="1" dirty="0">
              <a:solidFill>
                <a:srgbClr val="C00000"/>
              </a:solidFill>
            </a:endParaRPr>
          </a:p>
        </p:txBody>
      </p:sp>
      <p:cxnSp>
        <p:nvCxnSpPr>
          <p:cNvPr id="50" name="Connecteur droit 49">
            <a:extLst>
              <a:ext uri="{FF2B5EF4-FFF2-40B4-BE49-F238E27FC236}">
                <a16:creationId xmlns:a16="http://schemas.microsoft.com/office/drawing/2014/main" id="{6AE4B401-94D8-B947-8E34-B9332FEA8478}"/>
              </a:ext>
            </a:extLst>
          </p:cNvPr>
          <p:cNvCxnSpPr/>
          <p:nvPr/>
        </p:nvCxnSpPr>
        <p:spPr>
          <a:xfrm>
            <a:off x="9144000" y="3429000"/>
            <a:ext cx="8289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E822B4C1-C2C8-564D-88F0-BD2594087FA7}"/>
              </a:ext>
            </a:extLst>
          </p:cNvPr>
          <p:cNvSpPr/>
          <p:nvPr/>
        </p:nvSpPr>
        <p:spPr>
          <a:xfrm>
            <a:off x="1491954" y="2888761"/>
            <a:ext cx="2271756" cy="400110"/>
          </a:xfrm>
          <a:prstGeom prst="rect">
            <a:avLst/>
          </a:prstGeom>
        </p:spPr>
        <p:txBody>
          <a:bodyPr wrap="square">
            <a:spAutoFit/>
          </a:bodyPr>
          <a:lstStyle/>
          <a:p>
            <a:pPr algn="ctr"/>
            <a:r>
              <a:rPr lang="fr-BE" sz="2000" b="1" dirty="0">
                <a:solidFill>
                  <a:schemeClr val="bg1"/>
                </a:solidFill>
                <a:latin typeface="+mj-lt"/>
              </a:rPr>
              <a:t>SERVICES PUBLICS</a:t>
            </a:r>
            <a:endParaRPr lang="fr-FR" altLang="fr-FR" sz="2000" b="1" spc="-150" dirty="0">
              <a:solidFill>
                <a:schemeClr val="bg1"/>
              </a:solidFill>
              <a:latin typeface="+mj-lt"/>
              <a:ea typeface="ＭＳ Ｐゴシック" pitchFamily="34" charset="-128"/>
              <a:cs typeface="Arial" panose="020B0604020202020204" pitchFamily="34" charset="0"/>
            </a:endParaRPr>
          </a:p>
        </p:txBody>
      </p:sp>
      <p:cxnSp>
        <p:nvCxnSpPr>
          <p:cNvPr id="5" name="Connecteur droit 4">
            <a:extLst>
              <a:ext uri="{FF2B5EF4-FFF2-40B4-BE49-F238E27FC236}">
                <a16:creationId xmlns:a16="http://schemas.microsoft.com/office/drawing/2014/main" id="{6AB36B25-E052-E24A-B717-C0E43AB998B0}"/>
              </a:ext>
            </a:extLst>
          </p:cNvPr>
          <p:cNvCxnSpPr/>
          <p:nvPr/>
        </p:nvCxnSpPr>
        <p:spPr>
          <a:xfrm>
            <a:off x="2134217" y="3429000"/>
            <a:ext cx="8289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FAAF037F-5771-EB49-9073-BC00D4CA5B8E}"/>
              </a:ext>
            </a:extLst>
          </p:cNvPr>
          <p:cNvSpPr/>
          <p:nvPr/>
        </p:nvSpPr>
        <p:spPr>
          <a:xfrm>
            <a:off x="4966190" y="2888761"/>
            <a:ext cx="2239243" cy="400110"/>
          </a:xfrm>
          <a:prstGeom prst="rect">
            <a:avLst/>
          </a:prstGeom>
        </p:spPr>
        <p:txBody>
          <a:bodyPr wrap="square">
            <a:spAutoFit/>
          </a:bodyPr>
          <a:lstStyle/>
          <a:p>
            <a:pPr algn="ctr"/>
            <a:r>
              <a:rPr lang="fr-BE" sz="2000" b="1" dirty="0">
                <a:solidFill>
                  <a:schemeClr val="bg1"/>
                </a:solidFill>
                <a:latin typeface="+mj-lt"/>
              </a:rPr>
              <a:t>SÉCURITÉ SOCIALE</a:t>
            </a:r>
            <a:endParaRPr lang="fr-FR" altLang="fr-FR" sz="2000" b="1" spc="-150" dirty="0">
              <a:solidFill>
                <a:schemeClr val="bg1"/>
              </a:solidFill>
              <a:latin typeface="+mj-lt"/>
              <a:ea typeface="ＭＳ Ｐゴシック" pitchFamily="34" charset="-128"/>
              <a:cs typeface="Arial" panose="020B0604020202020204" pitchFamily="34" charset="0"/>
            </a:endParaRPr>
          </a:p>
        </p:txBody>
      </p:sp>
      <p:cxnSp>
        <p:nvCxnSpPr>
          <p:cNvPr id="49" name="Connecteur droit 48">
            <a:extLst>
              <a:ext uri="{FF2B5EF4-FFF2-40B4-BE49-F238E27FC236}">
                <a16:creationId xmlns:a16="http://schemas.microsoft.com/office/drawing/2014/main" id="{37087613-8B3A-FE40-BC6B-A548A79A7E54}"/>
              </a:ext>
            </a:extLst>
          </p:cNvPr>
          <p:cNvCxnSpPr/>
          <p:nvPr/>
        </p:nvCxnSpPr>
        <p:spPr>
          <a:xfrm>
            <a:off x="5678412" y="3429000"/>
            <a:ext cx="8289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Groupe 10">
            <a:extLst>
              <a:ext uri="{FF2B5EF4-FFF2-40B4-BE49-F238E27FC236}">
                <a16:creationId xmlns:a16="http://schemas.microsoft.com/office/drawing/2014/main" id="{4AE88E47-68A7-DD46-90AF-EB74FE1DE3B4}"/>
              </a:ext>
            </a:extLst>
          </p:cNvPr>
          <p:cNvGrpSpPr/>
          <p:nvPr/>
        </p:nvGrpSpPr>
        <p:grpSpPr>
          <a:xfrm>
            <a:off x="6068593" y="5621621"/>
            <a:ext cx="1237981" cy="1207055"/>
            <a:chOff x="5597028" y="5617995"/>
            <a:chExt cx="1018884" cy="993431"/>
          </a:xfrm>
        </p:grpSpPr>
        <p:pic>
          <p:nvPicPr>
            <p:cNvPr id="18" name="Image 17" descr="Une image contenant objet&#10;&#10;&#10;&#10;Description générée automatiquement">
              <a:extLst>
                <a:ext uri="{FF2B5EF4-FFF2-40B4-BE49-F238E27FC236}">
                  <a16:creationId xmlns:a16="http://schemas.microsoft.com/office/drawing/2014/main" id="{E7B04E44-19D8-E34B-B4BB-E016149DF7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97028" y="5617995"/>
              <a:ext cx="495855" cy="495855"/>
            </a:xfrm>
            <a:prstGeom prst="rect">
              <a:avLst/>
            </a:prstGeom>
          </p:spPr>
        </p:pic>
        <p:pic>
          <p:nvPicPr>
            <p:cNvPr id="20" name="Image 19" descr="Une image contenant graphiques vectoriels&#10;&#10;&#10;&#10;Description générée automatiquement">
              <a:extLst>
                <a:ext uri="{FF2B5EF4-FFF2-40B4-BE49-F238E27FC236}">
                  <a16:creationId xmlns:a16="http://schemas.microsoft.com/office/drawing/2014/main" id="{2479684E-7625-5540-BB73-E5D5136EBBB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53875" y="6049389"/>
              <a:ext cx="562037" cy="562037"/>
            </a:xfrm>
            <a:prstGeom prst="rect">
              <a:avLst/>
            </a:prstGeom>
          </p:spPr>
        </p:pic>
      </p:grpSp>
      <p:grpSp>
        <p:nvGrpSpPr>
          <p:cNvPr id="34" name="Groupe 33">
            <a:extLst>
              <a:ext uri="{FF2B5EF4-FFF2-40B4-BE49-F238E27FC236}">
                <a16:creationId xmlns:a16="http://schemas.microsoft.com/office/drawing/2014/main" id="{86BAB675-FD74-9647-BCB9-635EE998DB75}"/>
              </a:ext>
            </a:extLst>
          </p:cNvPr>
          <p:cNvGrpSpPr/>
          <p:nvPr/>
        </p:nvGrpSpPr>
        <p:grpSpPr>
          <a:xfrm>
            <a:off x="2233535" y="5271203"/>
            <a:ext cx="1623200" cy="1443763"/>
            <a:chOff x="2307686" y="5537332"/>
            <a:chExt cx="1132933" cy="1007693"/>
          </a:xfrm>
        </p:grpSpPr>
        <p:pic>
          <p:nvPicPr>
            <p:cNvPr id="36" name="Image 35" descr="Une image contenant texte&#10;&#10;&#10;&#10;Description générée automatiquement">
              <a:extLst>
                <a:ext uri="{FF2B5EF4-FFF2-40B4-BE49-F238E27FC236}">
                  <a16:creationId xmlns:a16="http://schemas.microsoft.com/office/drawing/2014/main" id="{AB15FCE6-A0D5-004E-8137-91523A9D5BA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07686" y="5870052"/>
              <a:ext cx="502571" cy="502571"/>
            </a:xfrm>
            <a:prstGeom prst="rect">
              <a:avLst/>
            </a:prstGeom>
          </p:spPr>
        </p:pic>
        <p:pic>
          <p:nvPicPr>
            <p:cNvPr id="37" name="Image 36">
              <a:extLst>
                <a:ext uri="{FF2B5EF4-FFF2-40B4-BE49-F238E27FC236}">
                  <a16:creationId xmlns:a16="http://schemas.microsoft.com/office/drawing/2014/main" id="{8E12851C-2EE6-274F-8C5F-2B9ECC4AC9C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87779" y="5537332"/>
              <a:ext cx="502572" cy="502572"/>
            </a:xfrm>
            <a:prstGeom prst="rect">
              <a:avLst/>
            </a:prstGeom>
          </p:spPr>
        </p:pic>
        <p:pic>
          <p:nvPicPr>
            <p:cNvPr id="38" name="Image 37">
              <a:extLst>
                <a:ext uri="{FF2B5EF4-FFF2-40B4-BE49-F238E27FC236}">
                  <a16:creationId xmlns:a16="http://schemas.microsoft.com/office/drawing/2014/main" id="{C370CCD5-0E67-584F-B21E-51589E01633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751608" y="6188218"/>
              <a:ext cx="356807" cy="356807"/>
            </a:xfrm>
            <a:prstGeom prst="rect">
              <a:avLst/>
            </a:prstGeom>
          </p:spPr>
        </p:pic>
        <p:pic>
          <p:nvPicPr>
            <p:cNvPr id="39" name="Image 38">
              <a:extLst>
                <a:ext uri="{FF2B5EF4-FFF2-40B4-BE49-F238E27FC236}">
                  <a16:creationId xmlns:a16="http://schemas.microsoft.com/office/drawing/2014/main" id="{C7C192B3-F46E-794B-B56D-55C04827C8A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0892545">
              <a:off x="3028157" y="5954779"/>
              <a:ext cx="412462" cy="412462"/>
            </a:xfrm>
            <a:prstGeom prst="rect">
              <a:avLst/>
            </a:prstGeom>
          </p:spPr>
        </p:pic>
      </p:grpSp>
      <p:sp>
        <p:nvSpPr>
          <p:cNvPr id="27" name="Rectangle 26">
            <a:extLst>
              <a:ext uri="{FF2B5EF4-FFF2-40B4-BE49-F238E27FC236}">
                <a16:creationId xmlns:a16="http://schemas.microsoft.com/office/drawing/2014/main" id="{DC738648-F41E-4B4A-AA4B-7C226EB45964}"/>
              </a:ext>
            </a:extLst>
          </p:cNvPr>
          <p:cNvSpPr/>
          <p:nvPr/>
        </p:nvSpPr>
        <p:spPr>
          <a:xfrm>
            <a:off x="1221821" y="3507456"/>
            <a:ext cx="2271755" cy="2308324"/>
          </a:xfrm>
          <a:prstGeom prst="rect">
            <a:avLst/>
          </a:prstGeom>
        </p:spPr>
        <p:txBody>
          <a:bodyPr wrap="square">
            <a:spAutoFit/>
          </a:bodyPr>
          <a:lstStyle/>
          <a:p>
            <a:pPr marL="171450" indent="-171450">
              <a:buFont typeface="Courier New" panose="02070309020205020404" pitchFamily="49" charset="0"/>
              <a:buChar char="o"/>
            </a:pPr>
            <a:r>
              <a:rPr lang="fr-BE" b="1" dirty="0">
                <a:solidFill>
                  <a:schemeClr val="bg1"/>
                </a:solidFill>
                <a:latin typeface="+mj-lt"/>
              </a:rPr>
              <a:t> Accès aux biens essentiels</a:t>
            </a:r>
          </a:p>
          <a:p>
            <a:pPr marL="171450" indent="-171450">
              <a:buFont typeface="Courier New" panose="02070309020205020404" pitchFamily="49" charset="0"/>
              <a:buChar char="o"/>
            </a:pPr>
            <a:endParaRPr lang="fr-BE" b="1" dirty="0">
              <a:solidFill>
                <a:schemeClr val="bg1"/>
              </a:solidFill>
              <a:latin typeface="+mj-lt"/>
            </a:endParaRPr>
          </a:p>
          <a:p>
            <a:pPr marL="171450" indent="-171450">
              <a:buFont typeface="Courier New" panose="02070309020205020404" pitchFamily="49" charset="0"/>
              <a:buChar char="o"/>
            </a:pPr>
            <a:r>
              <a:rPr lang="fr-BE" b="1" dirty="0">
                <a:solidFill>
                  <a:schemeClr val="bg1"/>
                </a:solidFill>
                <a:latin typeface="+mj-lt"/>
              </a:rPr>
              <a:t>Éducation, culture</a:t>
            </a:r>
          </a:p>
          <a:p>
            <a:pPr marL="171450" indent="-171450">
              <a:buFont typeface="Courier New" panose="02070309020205020404" pitchFamily="49" charset="0"/>
              <a:buChar char="o"/>
            </a:pPr>
            <a:r>
              <a:rPr lang="fr-BE" altLang="fr-FR" b="1" dirty="0">
                <a:solidFill>
                  <a:schemeClr val="bg1"/>
                </a:solidFill>
                <a:latin typeface="+mj-lt"/>
                <a:ea typeface="ＭＳ Ｐゴシック" pitchFamily="34" charset="-128"/>
                <a:cs typeface="Arial" panose="020B0604020202020204" pitchFamily="34" charset="0"/>
              </a:rPr>
              <a:t>Énergie</a:t>
            </a:r>
          </a:p>
          <a:p>
            <a:pPr marL="171450" indent="-171450">
              <a:buFont typeface="Courier New" panose="02070309020205020404" pitchFamily="49" charset="0"/>
              <a:buChar char="o"/>
            </a:pPr>
            <a:r>
              <a:rPr lang="fr-BE" altLang="fr-FR" b="1" dirty="0">
                <a:solidFill>
                  <a:schemeClr val="bg1"/>
                </a:solidFill>
                <a:latin typeface="+mj-lt"/>
                <a:ea typeface="ＭＳ Ｐゴシック" pitchFamily="34" charset="-128"/>
                <a:cs typeface="Arial" panose="020B0604020202020204" pitchFamily="34" charset="0"/>
              </a:rPr>
              <a:t>Communication</a:t>
            </a:r>
          </a:p>
          <a:p>
            <a:pPr marL="171450" indent="-171450">
              <a:buFont typeface="Courier New" panose="02070309020205020404" pitchFamily="49" charset="0"/>
              <a:buChar char="o"/>
            </a:pPr>
            <a:r>
              <a:rPr lang="fr-BE" altLang="fr-FR" b="1" dirty="0">
                <a:solidFill>
                  <a:schemeClr val="bg1"/>
                </a:solidFill>
                <a:latin typeface="+mj-lt"/>
                <a:ea typeface="ＭＳ Ｐゴシック" pitchFamily="34" charset="-128"/>
                <a:cs typeface="Arial" panose="020B0604020202020204" pitchFamily="34" charset="0"/>
              </a:rPr>
              <a:t>Transport</a:t>
            </a:r>
          </a:p>
          <a:p>
            <a:pPr marL="171450" indent="-171450">
              <a:buFont typeface="Courier New" panose="02070309020205020404" pitchFamily="49" charset="0"/>
              <a:buChar char="o"/>
            </a:pPr>
            <a:r>
              <a:rPr lang="fr-BE" altLang="fr-FR" b="1" dirty="0">
                <a:solidFill>
                  <a:schemeClr val="bg1"/>
                </a:solidFill>
                <a:latin typeface="+mj-lt"/>
                <a:ea typeface="ＭＳ Ｐゴシック" pitchFamily="34" charset="-128"/>
                <a:cs typeface="Arial" panose="020B0604020202020204" pitchFamily="34" charset="0"/>
              </a:rPr>
              <a:t> …</a:t>
            </a:r>
            <a:endParaRPr lang="fr-FR" altLang="fr-FR" b="1" dirty="0">
              <a:solidFill>
                <a:schemeClr val="bg1"/>
              </a:solidFill>
              <a:latin typeface="+mj-lt"/>
              <a:ea typeface="ＭＳ Ｐゴシック" pitchFamily="34" charset="-128"/>
              <a:cs typeface="Arial" panose="020B0604020202020204" pitchFamily="34" charset="0"/>
            </a:endParaRPr>
          </a:p>
        </p:txBody>
      </p:sp>
      <p:sp>
        <p:nvSpPr>
          <p:cNvPr id="28" name="Rectangle 27">
            <a:extLst>
              <a:ext uri="{FF2B5EF4-FFF2-40B4-BE49-F238E27FC236}">
                <a16:creationId xmlns:a16="http://schemas.microsoft.com/office/drawing/2014/main" id="{57C2A6E5-B6AF-4944-8BF5-6831422DECB4}"/>
              </a:ext>
            </a:extLst>
          </p:cNvPr>
          <p:cNvSpPr/>
          <p:nvPr/>
        </p:nvSpPr>
        <p:spPr>
          <a:xfrm>
            <a:off x="4680057" y="3496825"/>
            <a:ext cx="2525375" cy="2031325"/>
          </a:xfrm>
          <a:prstGeom prst="rect">
            <a:avLst/>
          </a:prstGeom>
        </p:spPr>
        <p:txBody>
          <a:bodyPr wrap="square">
            <a:spAutoFit/>
          </a:bodyPr>
          <a:lstStyle/>
          <a:p>
            <a:pPr marL="171450" indent="-171450">
              <a:buFont typeface="Courier New" panose="02070309020205020404" pitchFamily="49" charset="0"/>
              <a:buChar char="o"/>
            </a:pPr>
            <a:r>
              <a:rPr lang="fr-BE" b="1" dirty="0">
                <a:solidFill>
                  <a:schemeClr val="bg1"/>
                </a:solidFill>
                <a:latin typeface="+mj-lt"/>
              </a:rPr>
              <a:t> Couverture universelle</a:t>
            </a:r>
          </a:p>
          <a:p>
            <a:pPr marL="171450" indent="-171450">
              <a:buFont typeface="Courier New" panose="02070309020205020404" pitchFamily="49" charset="0"/>
              <a:buChar char="o"/>
            </a:pPr>
            <a:endParaRPr lang="fr-BE" b="1" dirty="0">
              <a:solidFill>
                <a:schemeClr val="bg1"/>
              </a:solidFill>
              <a:latin typeface="+mj-lt"/>
            </a:endParaRPr>
          </a:p>
          <a:p>
            <a:pPr marL="171450" indent="-171450">
              <a:buFont typeface="Courier New" panose="02070309020205020404" pitchFamily="49" charset="0"/>
              <a:buChar char="o"/>
            </a:pPr>
            <a:r>
              <a:rPr lang="fr-BE" b="1" dirty="0">
                <a:solidFill>
                  <a:schemeClr val="bg1"/>
                </a:solidFill>
                <a:latin typeface="+mj-lt"/>
              </a:rPr>
              <a:t>Maladie-invalidité</a:t>
            </a:r>
          </a:p>
          <a:p>
            <a:pPr marL="171450" indent="-171450">
              <a:buFont typeface="Courier New" panose="02070309020205020404" pitchFamily="49" charset="0"/>
              <a:buChar char="o"/>
            </a:pPr>
            <a:r>
              <a:rPr lang="fr-BE" altLang="fr-FR" b="1" dirty="0">
                <a:solidFill>
                  <a:schemeClr val="bg1"/>
                </a:solidFill>
                <a:latin typeface="+mj-lt"/>
                <a:ea typeface="ＭＳ Ｐゴシック" pitchFamily="34" charset="-128"/>
                <a:cs typeface="Arial" panose="020B0604020202020204" pitchFamily="34" charset="0"/>
              </a:rPr>
              <a:t>Retraites</a:t>
            </a:r>
          </a:p>
          <a:p>
            <a:pPr marL="171450" indent="-171450">
              <a:buFont typeface="Courier New" panose="02070309020205020404" pitchFamily="49" charset="0"/>
              <a:buChar char="o"/>
            </a:pPr>
            <a:r>
              <a:rPr lang="fr-BE" altLang="fr-FR" b="1" dirty="0">
                <a:solidFill>
                  <a:schemeClr val="bg1"/>
                </a:solidFill>
                <a:latin typeface="+mj-lt"/>
                <a:ea typeface="ＭＳ Ｐゴシック" pitchFamily="34" charset="-128"/>
                <a:cs typeface="Arial" panose="020B0604020202020204" pitchFamily="34" charset="0"/>
              </a:rPr>
              <a:t>Chômage</a:t>
            </a:r>
          </a:p>
          <a:p>
            <a:pPr marL="171450" indent="-171450">
              <a:buFont typeface="Courier New" panose="02070309020205020404" pitchFamily="49" charset="0"/>
              <a:buChar char="o"/>
            </a:pPr>
            <a:r>
              <a:rPr lang="fr-BE" altLang="fr-FR" b="1" dirty="0">
                <a:solidFill>
                  <a:schemeClr val="bg1"/>
                </a:solidFill>
                <a:latin typeface="+mj-lt"/>
                <a:ea typeface="ＭＳ Ｐゴシック" pitchFamily="34" charset="-128"/>
                <a:cs typeface="Arial" panose="020B0604020202020204" pitchFamily="34" charset="0"/>
              </a:rPr>
              <a:t>Allocations familiales</a:t>
            </a:r>
            <a:endParaRPr lang="fr-FR" altLang="fr-FR" b="1" dirty="0">
              <a:solidFill>
                <a:schemeClr val="bg1"/>
              </a:solidFill>
              <a:latin typeface="+mj-lt"/>
              <a:ea typeface="ＭＳ Ｐゴシック" pitchFamily="34" charset="-128"/>
              <a:cs typeface="Arial" panose="020B0604020202020204" pitchFamily="34" charset="0"/>
            </a:endParaRPr>
          </a:p>
        </p:txBody>
      </p:sp>
      <p:sp>
        <p:nvSpPr>
          <p:cNvPr id="29" name="Rectangle à coins arrondis 28">
            <a:extLst>
              <a:ext uri="{FF2B5EF4-FFF2-40B4-BE49-F238E27FC236}">
                <a16:creationId xmlns:a16="http://schemas.microsoft.com/office/drawing/2014/main" id="{2A94201A-F2D5-8F4B-AA6D-5F344B028950}"/>
              </a:ext>
            </a:extLst>
          </p:cNvPr>
          <p:cNvSpPr/>
          <p:nvPr/>
        </p:nvSpPr>
        <p:spPr>
          <a:xfrm>
            <a:off x="8106735" y="2719698"/>
            <a:ext cx="2908258" cy="4372217"/>
          </a:xfrm>
          <a:prstGeom prst="roundRect">
            <a:avLst>
              <a:gd name="adj" fmla="val 7768"/>
            </a:avLst>
          </a:prstGeom>
          <a:solidFill>
            <a:srgbClr val="A50021">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 name="Image 29">
            <a:extLst>
              <a:ext uri="{FF2B5EF4-FFF2-40B4-BE49-F238E27FC236}">
                <a16:creationId xmlns:a16="http://schemas.microsoft.com/office/drawing/2014/main" id="{F35D99C6-1FD7-0F40-A903-77F451B0D19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499279" y="5357582"/>
            <a:ext cx="1200329" cy="1200329"/>
          </a:xfrm>
          <a:prstGeom prst="rect">
            <a:avLst/>
          </a:prstGeom>
        </p:spPr>
      </p:pic>
      <p:sp>
        <p:nvSpPr>
          <p:cNvPr id="32" name="Rectangle 31">
            <a:extLst>
              <a:ext uri="{FF2B5EF4-FFF2-40B4-BE49-F238E27FC236}">
                <a16:creationId xmlns:a16="http://schemas.microsoft.com/office/drawing/2014/main" id="{C3E7A02D-3CC4-F448-AB83-D33636C5289F}"/>
              </a:ext>
            </a:extLst>
          </p:cNvPr>
          <p:cNvSpPr/>
          <p:nvPr/>
        </p:nvSpPr>
        <p:spPr>
          <a:xfrm>
            <a:off x="8402486" y="2888761"/>
            <a:ext cx="2310896" cy="400110"/>
          </a:xfrm>
          <a:prstGeom prst="rect">
            <a:avLst/>
          </a:prstGeom>
        </p:spPr>
        <p:txBody>
          <a:bodyPr wrap="square">
            <a:spAutoFit/>
          </a:bodyPr>
          <a:lstStyle/>
          <a:p>
            <a:pPr algn="ctr"/>
            <a:r>
              <a:rPr lang="fr-BE" sz="2000" b="1" dirty="0">
                <a:solidFill>
                  <a:schemeClr val="bg1"/>
                </a:solidFill>
                <a:latin typeface="+mj-lt"/>
              </a:rPr>
              <a:t>DROIT DU TRAVAIL</a:t>
            </a:r>
            <a:endParaRPr lang="fr-FR" altLang="fr-FR" sz="2000" b="1" spc="-150" dirty="0">
              <a:solidFill>
                <a:schemeClr val="bg1"/>
              </a:solidFill>
              <a:latin typeface="+mj-lt"/>
              <a:ea typeface="ＭＳ Ｐゴシック" pitchFamily="34" charset="-128"/>
              <a:cs typeface="Arial" panose="020B0604020202020204" pitchFamily="34" charset="0"/>
            </a:endParaRPr>
          </a:p>
        </p:txBody>
      </p:sp>
      <p:cxnSp>
        <p:nvCxnSpPr>
          <p:cNvPr id="42" name="Connecteur droit 41">
            <a:extLst>
              <a:ext uri="{FF2B5EF4-FFF2-40B4-BE49-F238E27FC236}">
                <a16:creationId xmlns:a16="http://schemas.microsoft.com/office/drawing/2014/main" id="{BC3EE906-DFD7-934F-ADB4-97C17D2319E9}"/>
              </a:ext>
            </a:extLst>
          </p:cNvPr>
          <p:cNvCxnSpPr/>
          <p:nvPr/>
        </p:nvCxnSpPr>
        <p:spPr>
          <a:xfrm>
            <a:off x="9080077" y="3411761"/>
            <a:ext cx="8289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CF665B06-9A44-E340-8E8D-7370FD3AB256}"/>
              </a:ext>
            </a:extLst>
          </p:cNvPr>
          <p:cNvSpPr/>
          <p:nvPr/>
        </p:nvSpPr>
        <p:spPr>
          <a:xfrm>
            <a:off x="8402486" y="3496825"/>
            <a:ext cx="2397786" cy="1200329"/>
          </a:xfrm>
          <a:prstGeom prst="rect">
            <a:avLst/>
          </a:prstGeom>
        </p:spPr>
        <p:txBody>
          <a:bodyPr wrap="square">
            <a:spAutoFit/>
          </a:bodyPr>
          <a:lstStyle/>
          <a:p>
            <a:pPr marL="171450" indent="-171450">
              <a:buFont typeface="Courier New" panose="02070309020205020404" pitchFamily="49" charset="0"/>
              <a:buChar char="o"/>
            </a:pPr>
            <a:r>
              <a:rPr lang="fr-BE" b="1" dirty="0">
                <a:solidFill>
                  <a:schemeClr val="bg1"/>
                </a:solidFill>
                <a:latin typeface="+mj-lt"/>
              </a:rPr>
              <a:t> Règles, statuts et conventions qui encadrent le marché du travail</a:t>
            </a:r>
            <a:endParaRPr lang="fr-FR" altLang="fr-FR" b="1" dirty="0">
              <a:solidFill>
                <a:schemeClr val="bg1"/>
              </a:solidFill>
              <a:latin typeface="+mj-lt"/>
              <a:ea typeface="ＭＳ Ｐゴシック" pitchFamily="34" charset="-128"/>
              <a:cs typeface="Arial" panose="020B0604020202020204" pitchFamily="34" charset="0"/>
            </a:endParaRPr>
          </a:p>
        </p:txBody>
      </p:sp>
      <p:sp>
        <p:nvSpPr>
          <p:cNvPr id="51" name="Rectangle 50">
            <a:extLst>
              <a:ext uri="{FF2B5EF4-FFF2-40B4-BE49-F238E27FC236}">
                <a16:creationId xmlns:a16="http://schemas.microsoft.com/office/drawing/2014/main" id="{1D059915-DBE4-0D40-8A40-E93C2CEBDE01}"/>
              </a:ext>
            </a:extLst>
          </p:cNvPr>
          <p:cNvSpPr/>
          <p:nvPr/>
        </p:nvSpPr>
        <p:spPr>
          <a:xfrm>
            <a:off x="167043" y="315888"/>
            <a:ext cx="7038390" cy="369332"/>
          </a:xfrm>
          <a:prstGeom prst="rect">
            <a:avLst/>
          </a:prstGeom>
        </p:spPr>
        <p:txBody>
          <a:bodyPr wrap="square">
            <a:spAutoFit/>
          </a:bodyPr>
          <a:lstStyle/>
          <a:p>
            <a:r>
              <a:rPr lang="fr-BE" b="1" dirty="0">
                <a:solidFill>
                  <a:schemeClr val="bg1"/>
                </a:solidFill>
                <a:latin typeface="+mj-lt"/>
              </a:rPr>
              <a:t>LA SÉCURITÉ SOCIALE AU 21</a:t>
            </a:r>
            <a:r>
              <a:rPr lang="fr-BE" b="1" baseline="30000" dirty="0">
                <a:solidFill>
                  <a:schemeClr val="bg1"/>
                </a:solidFill>
                <a:latin typeface="+mj-lt"/>
              </a:rPr>
              <a:t>e</a:t>
            </a:r>
            <a:r>
              <a:rPr lang="fr-BE" b="1" dirty="0">
                <a:solidFill>
                  <a:schemeClr val="bg1"/>
                </a:solidFill>
                <a:latin typeface="+mj-lt"/>
              </a:rPr>
              <a:t> siècle</a:t>
            </a:r>
            <a:endParaRPr lang="fr-FR" altLang="fr-FR" b="1" dirty="0">
              <a:solidFill>
                <a:schemeClr val="bg1"/>
              </a:solidFill>
              <a:latin typeface="+mj-lt"/>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451795934"/>
      </p:ext>
    </p:extLst>
  </p:cSld>
  <p:clrMapOvr>
    <a:masterClrMapping/>
  </p:clrMapOvr>
  <mc:AlternateContent xmlns:mc="http://schemas.openxmlformats.org/markup-compatibility/2006" xmlns:p14="http://schemas.microsoft.com/office/powerpoint/2010/main">
    <mc:Choice Requires="p14">
      <p:transition spd="med" p14:dur="700" advTm="21101">
        <p:fade/>
      </p:transition>
    </mc:Choice>
    <mc:Fallback xmlns="">
      <p:transition spd="med" advTm="21101">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Parallélogramme 33">
            <a:extLst>
              <a:ext uri="{FF2B5EF4-FFF2-40B4-BE49-F238E27FC236}">
                <a16:creationId xmlns:a16="http://schemas.microsoft.com/office/drawing/2014/main" id="{530803E7-B70A-544C-A31D-1CFC6DE7B63F}"/>
              </a:ext>
            </a:extLst>
          </p:cNvPr>
          <p:cNvSpPr/>
          <p:nvPr/>
        </p:nvSpPr>
        <p:spPr>
          <a:xfrm>
            <a:off x="-169682" y="235670"/>
            <a:ext cx="6381296" cy="612742"/>
          </a:xfrm>
          <a:prstGeom prst="parallelogram">
            <a:avLst/>
          </a:prstGeom>
          <a:solidFill>
            <a:srgbClr val="FF0000">
              <a:alpha val="6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id="{853323EA-A62C-3048-A28E-E558B488CD5F}"/>
              </a:ext>
            </a:extLst>
          </p:cNvPr>
          <p:cNvSpPr/>
          <p:nvPr/>
        </p:nvSpPr>
        <p:spPr>
          <a:xfrm>
            <a:off x="8106735" y="2719698"/>
            <a:ext cx="2908258" cy="4138302"/>
          </a:xfrm>
          <a:prstGeom prst="rect">
            <a:avLst/>
          </a:prstGeom>
          <a:solidFill>
            <a:srgbClr val="FF787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3C0D1159-0817-A84A-9345-CF12F7DC5FBB}"/>
              </a:ext>
            </a:extLst>
          </p:cNvPr>
          <p:cNvSpPr/>
          <p:nvPr/>
        </p:nvSpPr>
        <p:spPr>
          <a:xfrm>
            <a:off x="1170775" y="2730379"/>
            <a:ext cx="2908258" cy="4138302"/>
          </a:xfrm>
          <a:prstGeom prst="rect">
            <a:avLst/>
          </a:prstGeom>
          <a:solidFill>
            <a:srgbClr val="FF787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622AB3F0-1221-234B-8429-0FF7377CC610}"/>
              </a:ext>
            </a:extLst>
          </p:cNvPr>
          <p:cNvSpPr/>
          <p:nvPr/>
        </p:nvSpPr>
        <p:spPr>
          <a:xfrm>
            <a:off x="4641683" y="2719698"/>
            <a:ext cx="2908258" cy="4138302"/>
          </a:xfrm>
          <a:prstGeom prst="rect">
            <a:avLst/>
          </a:prstGeom>
          <a:solidFill>
            <a:srgbClr val="FF787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8600A3E3-CFAA-9544-B1C3-05005CD1A597}"/>
              </a:ext>
            </a:extLst>
          </p:cNvPr>
          <p:cNvSpPr/>
          <p:nvPr/>
        </p:nvSpPr>
        <p:spPr>
          <a:xfrm>
            <a:off x="4477370" y="1950774"/>
            <a:ext cx="3237259" cy="646331"/>
          </a:xfrm>
          <a:prstGeom prst="rect">
            <a:avLst/>
          </a:prstGeom>
        </p:spPr>
        <p:txBody>
          <a:bodyPr wrap="square">
            <a:spAutoFit/>
          </a:bodyPr>
          <a:lstStyle/>
          <a:p>
            <a:pPr algn="ctr"/>
            <a:r>
              <a:rPr lang="fr-BE" b="1" cap="all" dirty="0">
                <a:solidFill>
                  <a:srgbClr val="778387"/>
                </a:solidFill>
                <a:latin typeface="+mj-lt"/>
              </a:rPr>
              <a:t>Activé par</a:t>
            </a:r>
            <a:br>
              <a:rPr lang="fr-BE" b="1" cap="all" dirty="0">
                <a:solidFill>
                  <a:srgbClr val="34393B"/>
                </a:solidFill>
                <a:latin typeface="+mj-lt"/>
              </a:rPr>
            </a:br>
            <a:r>
              <a:rPr lang="fr-BE" b="1" cap="all" dirty="0">
                <a:solidFill>
                  <a:schemeClr val="tx1">
                    <a:lumMod val="75000"/>
                    <a:lumOff val="25000"/>
                  </a:schemeClr>
                </a:solidFill>
                <a:latin typeface="+mj-lt"/>
              </a:rPr>
              <a:t>TROIS LEVIERS</a:t>
            </a:r>
            <a:endParaRPr lang="fr-BE" b="1" i="0" cap="all" dirty="0">
              <a:solidFill>
                <a:schemeClr val="tx1">
                  <a:lumMod val="75000"/>
                  <a:lumOff val="25000"/>
                </a:schemeClr>
              </a:solidFill>
              <a:effectLst/>
              <a:latin typeface="+mj-lt"/>
            </a:endParaRPr>
          </a:p>
        </p:txBody>
      </p:sp>
      <p:sp>
        <p:nvSpPr>
          <p:cNvPr id="17" name="Rectangle 16">
            <a:extLst>
              <a:ext uri="{FF2B5EF4-FFF2-40B4-BE49-F238E27FC236}">
                <a16:creationId xmlns:a16="http://schemas.microsoft.com/office/drawing/2014/main" id="{DA1BCBE9-130F-644D-8671-C6D0E14FB5CC}"/>
              </a:ext>
            </a:extLst>
          </p:cNvPr>
          <p:cNvSpPr/>
          <p:nvPr/>
        </p:nvSpPr>
        <p:spPr>
          <a:xfrm>
            <a:off x="1170773" y="2785897"/>
            <a:ext cx="2914115" cy="707886"/>
          </a:xfrm>
          <a:prstGeom prst="rect">
            <a:avLst/>
          </a:prstGeom>
        </p:spPr>
        <p:txBody>
          <a:bodyPr wrap="square">
            <a:spAutoFit/>
          </a:bodyPr>
          <a:lstStyle/>
          <a:p>
            <a:pPr algn="ctr"/>
            <a:r>
              <a:rPr lang="fr-BE" sz="2000" b="1" dirty="0">
                <a:solidFill>
                  <a:schemeClr val="tx1">
                    <a:lumMod val="75000"/>
                    <a:lumOff val="25000"/>
                  </a:schemeClr>
                </a:solidFill>
                <a:latin typeface="+mj-lt"/>
              </a:rPr>
              <a:t>POLITIQUES DE RÉGULATION</a:t>
            </a:r>
            <a:endParaRPr lang="fr-FR" altLang="fr-FR" sz="2000" b="1" spc="-150" dirty="0">
              <a:solidFill>
                <a:schemeClr val="tx1">
                  <a:lumMod val="75000"/>
                  <a:lumOff val="25000"/>
                </a:schemeClr>
              </a:solidFill>
              <a:latin typeface="+mj-lt"/>
              <a:ea typeface="ＭＳ Ｐゴシック" pitchFamily="34" charset="-128"/>
              <a:cs typeface="Arial" panose="020B0604020202020204" pitchFamily="34" charset="0"/>
            </a:endParaRPr>
          </a:p>
        </p:txBody>
      </p:sp>
      <p:sp>
        <p:nvSpPr>
          <p:cNvPr id="18" name="Rectangle 17">
            <a:extLst>
              <a:ext uri="{FF2B5EF4-FFF2-40B4-BE49-F238E27FC236}">
                <a16:creationId xmlns:a16="http://schemas.microsoft.com/office/drawing/2014/main" id="{5BB1C2AC-A0FE-6A46-A6D3-C295FF716F72}"/>
              </a:ext>
            </a:extLst>
          </p:cNvPr>
          <p:cNvSpPr/>
          <p:nvPr/>
        </p:nvSpPr>
        <p:spPr>
          <a:xfrm>
            <a:off x="4635822" y="2785897"/>
            <a:ext cx="2914115" cy="707886"/>
          </a:xfrm>
          <a:prstGeom prst="rect">
            <a:avLst/>
          </a:prstGeom>
        </p:spPr>
        <p:txBody>
          <a:bodyPr wrap="square">
            <a:spAutoFit/>
          </a:bodyPr>
          <a:lstStyle/>
          <a:p>
            <a:pPr algn="ctr"/>
            <a:r>
              <a:rPr lang="fr-BE" sz="2000" b="1" dirty="0">
                <a:solidFill>
                  <a:schemeClr val="tx1">
                    <a:lumMod val="75000"/>
                    <a:lumOff val="25000"/>
                  </a:schemeClr>
                </a:solidFill>
                <a:latin typeface="+mj-lt"/>
              </a:rPr>
              <a:t>POLITIQUES DE REDISTRIBUTION</a:t>
            </a:r>
            <a:endParaRPr lang="fr-FR" altLang="fr-FR" sz="2000" b="1" spc="-150" dirty="0">
              <a:solidFill>
                <a:schemeClr val="tx1">
                  <a:lumMod val="75000"/>
                  <a:lumOff val="25000"/>
                </a:schemeClr>
              </a:solidFill>
              <a:latin typeface="+mj-lt"/>
              <a:ea typeface="ＭＳ Ｐゴシック" pitchFamily="34" charset="-128"/>
              <a:cs typeface="Arial" panose="020B0604020202020204" pitchFamily="34" charset="0"/>
            </a:endParaRPr>
          </a:p>
        </p:txBody>
      </p:sp>
      <p:sp>
        <p:nvSpPr>
          <p:cNvPr id="19" name="Rectangle 18">
            <a:extLst>
              <a:ext uri="{FF2B5EF4-FFF2-40B4-BE49-F238E27FC236}">
                <a16:creationId xmlns:a16="http://schemas.microsoft.com/office/drawing/2014/main" id="{FF3A9E5D-FBEF-4243-A21B-5C9DCAC12E57}"/>
              </a:ext>
            </a:extLst>
          </p:cNvPr>
          <p:cNvSpPr/>
          <p:nvPr/>
        </p:nvSpPr>
        <p:spPr>
          <a:xfrm>
            <a:off x="8206246" y="2785897"/>
            <a:ext cx="2703375" cy="1015663"/>
          </a:xfrm>
          <a:prstGeom prst="rect">
            <a:avLst/>
          </a:prstGeom>
        </p:spPr>
        <p:txBody>
          <a:bodyPr wrap="square">
            <a:spAutoFit/>
          </a:bodyPr>
          <a:lstStyle/>
          <a:p>
            <a:pPr algn="ctr"/>
            <a:r>
              <a:rPr lang="fr-BE" sz="2000" b="1" dirty="0">
                <a:solidFill>
                  <a:schemeClr val="tx1">
                    <a:lumMod val="75000"/>
                    <a:lumOff val="25000"/>
                  </a:schemeClr>
                </a:solidFill>
                <a:latin typeface="+mj-lt"/>
              </a:rPr>
              <a:t>POLITIQUES DE CONCERTATION SOCIALE</a:t>
            </a:r>
            <a:endParaRPr lang="fr-FR" altLang="fr-FR" sz="2000" b="1" spc="-150" dirty="0">
              <a:solidFill>
                <a:schemeClr val="tx1">
                  <a:lumMod val="75000"/>
                  <a:lumOff val="25000"/>
                </a:schemeClr>
              </a:solidFill>
              <a:latin typeface="+mj-lt"/>
              <a:ea typeface="ＭＳ Ｐゴシック" pitchFamily="34" charset="-128"/>
              <a:cs typeface="Arial" panose="020B0604020202020204" pitchFamily="34" charset="0"/>
            </a:endParaRPr>
          </a:p>
        </p:txBody>
      </p:sp>
      <p:sp>
        <p:nvSpPr>
          <p:cNvPr id="20" name="Rectangle 19">
            <a:extLst>
              <a:ext uri="{FF2B5EF4-FFF2-40B4-BE49-F238E27FC236}">
                <a16:creationId xmlns:a16="http://schemas.microsoft.com/office/drawing/2014/main" id="{82D44E7D-8802-874B-8744-2BF31FFB2D59}"/>
              </a:ext>
            </a:extLst>
          </p:cNvPr>
          <p:cNvSpPr/>
          <p:nvPr/>
        </p:nvSpPr>
        <p:spPr>
          <a:xfrm>
            <a:off x="1502507" y="3857430"/>
            <a:ext cx="2310898" cy="923330"/>
          </a:xfrm>
          <a:prstGeom prst="rect">
            <a:avLst/>
          </a:prstGeom>
        </p:spPr>
        <p:txBody>
          <a:bodyPr wrap="square">
            <a:spAutoFit/>
          </a:bodyPr>
          <a:lstStyle/>
          <a:p>
            <a:pPr marL="171450" indent="-171450">
              <a:buFont typeface="Courier New" panose="02070309020205020404" pitchFamily="49" charset="0"/>
              <a:buChar char="o"/>
            </a:pPr>
            <a:r>
              <a:rPr lang="fr-BE" dirty="0">
                <a:solidFill>
                  <a:schemeClr val="tx1">
                    <a:lumMod val="75000"/>
                    <a:lumOff val="25000"/>
                  </a:schemeClr>
                </a:solidFill>
                <a:latin typeface="+mj-lt"/>
              </a:rPr>
              <a:t>Monnaie</a:t>
            </a:r>
          </a:p>
          <a:p>
            <a:pPr marL="171450" indent="-171450">
              <a:buFont typeface="Courier New" panose="02070309020205020404" pitchFamily="49" charset="0"/>
              <a:buChar char="o"/>
            </a:pPr>
            <a:r>
              <a:rPr lang="fr-BE" altLang="fr-FR" dirty="0">
                <a:solidFill>
                  <a:schemeClr val="tx1">
                    <a:lumMod val="75000"/>
                    <a:lumOff val="25000"/>
                  </a:schemeClr>
                </a:solidFill>
                <a:latin typeface="+mj-lt"/>
                <a:ea typeface="ＭＳ Ｐゴシック" pitchFamily="34" charset="-128"/>
                <a:cs typeface="Arial" panose="020B0604020202020204" pitchFamily="34" charset="0"/>
              </a:rPr>
              <a:t>Crédit</a:t>
            </a:r>
          </a:p>
          <a:p>
            <a:pPr marL="171450" indent="-171450">
              <a:buFont typeface="Courier New" panose="02070309020205020404" pitchFamily="49" charset="0"/>
              <a:buChar char="o"/>
            </a:pPr>
            <a:r>
              <a:rPr lang="fr-BE" altLang="fr-FR" dirty="0">
                <a:solidFill>
                  <a:schemeClr val="tx1">
                    <a:lumMod val="75000"/>
                    <a:lumOff val="25000"/>
                  </a:schemeClr>
                </a:solidFill>
                <a:latin typeface="+mj-lt"/>
                <a:ea typeface="ＭＳ Ｐゴシック" pitchFamily="34" charset="-128"/>
                <a:cs typeface="Arial" panose="020B0604020202020204" pitchFamily="34" charset="0"/>
              </a:rPr>
              <a:t>Investissement</a:t>
            </a:r>
            <a:endParaRPr lang="fr-FR" altLang="fr-FR" dirty="0">
              <a:solidFill>
                <a:schemeClr val="tx1">
                  <a:lumMod val="75000"/>
                  <a:lumOff val="25000"/>
                </a:schemeClr>
              </a:solidFill>
              <a:latin typeface="+mj-lt"/>
              <a:ea typeface="ＭＳ Ｐゴシック" pitchFamily="34" charset="-128"/>
              <a:cs typeface="Arial" panose="020B0604020202020204" pitchFamily="34" charset="0"/>
            </a:endParaRPr>
          </a:p>
        </p:txBody>
      </p:sp>
      <p:cxnSp>
        <p:nvCxnSpPr>
          <p:cNvPr id="21" name="Connecteur droit 20">
            <a:extLst>
              <a:ext uri="{FF2B5EF4-FFF2-40B4-BE49-F238E27FC236}">
                <a16:creationId xmlns:a16="http://schemas.microsoft.com/office/drawing/2014/main" id="{5D5E03AA-0B29-E943-A5E9-5F2A9B1954AC}"/>
              </a:ext>
            </a:extLst>
          </p:cNvPr>
          <p:cNvCxnSpPr/>
          <p:nvPr/>
        </p:nvCxnSpPr>
        <p:spPr>
          <a:xfrm>
            <a:off x="2193420" y="3506383"/>
            <a:ext cx="8289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F100552A-A92B-6E49-A591-E7D8B0E0232B}"/>
              </a:ext>
            </a:extLst>
          </p:cNvPr>
          <p:cNvCxnSpPr/>
          <p:nvPr/>
        </p:nvCxnSpPr>
        <p:spPr>
          <a:xfrm>
            <a:off x="5681529" y="3516376"/>
            <a:ext cx="8289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F371CC06-D854-9645-AFE2-DD52DA0DFA38}"/>
              </a:ext>
            </a:extLst>
          </p:cNvPr>
          <p:cNvCxnSpPr/>
          <p:nvPr/>
        </p:nvCxnSpPr>
        <p:spPr>
          <a:xfrm>
            <a:off x="9144000" y="3853223"/>
            <a:ext cx="8289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AC0114D8-0242-A245-A089-2CD4D70E6206}"/>
              </a:ext>
            </a:extLst>
          </p:cNvPr>
          <p:cNvSpPr/>
          <p:nvPr/>
        </p:nvSpPr>
        <p:spPr>
          <a:xfrm>
            <a:off x="4937435" y="3852222"/>
            <a:ext cx="2310896" cy="923330"/>
          </a:xfrm>
          <a:prstGeom prst="rect">
            <a:avLst/>
          </a:prstGeom>
        </p:spPr>
        <p:txBody>
          <a:bodyPr wrap="square">
            <a:spAutoFit/>
          </a:bodyPr>
          <a:lstStyle/>
          <a:p>
            <a:pPr marL="171450" indent="-171450">
              <a:buFont typeface="Courier New" panose="02070309020205020404" pitchFamily="49" charset="0"/>
              <a:buChar char="o"/>
            </a:pPr>
            <a:r>
              <a:rPr lang="fr-BE" dirty="0">
                <a:solidFill>
                  <a:schemeClr val="tx1">
                    <a:lumMod val="75000"/>
                    <a:lumOff val="25000"/>
                  </a:schemeClr>
                </a:solidFill>
                <a:latin typeface="+mj-lt"/>
              </a:rPr>
              <a:t>Cotisations sociales</a:t>
            </a:r>
          </a:p>
          <a:p>
            <a:pPr marL="171450" indent="-171450">
              <a:buFont typeface="Courier New" panose="02070309020205020404" pitchFamily="49" charset="0"/>
              <a:buChar char="o"/>
            </a:pPr>
            <a:r>
              <a:rPr lang="fr-BE" altLang="fr-FR" dirty="0">
                <a:solidFill>
                  <a:schemeClr val="tx1">
                    <a:lumMod val="75000"/>
                    <a:lumOff val="25000"/>
                  </a:schemeClr>
                </a:solidFill>
                <a:latin typeface="+mj-lt"/>
                <a:ea typeface="ＭＳ Ｐゴシック" pitchFamily="34" charset="-128"/>
                <a:cs typeface="Arial" panose="020B0604020202020204" pitchFamily="34" charset="0"/>
              </a:rPr>
              <a:t>Impôt progressif sur le revenu</a:t>
            </a:r>
            <a:endParaRPr lang="fr-FR" altLang="fr-FR" dirty="0">
              <a:solidFill>
                <a:schemeClr val="tx1">
                  <a:lumMod val="75000"/>
                  <a:lumOff val="25000"/>
                </a:schemeClr>
              </a:solidFill>
              <a:latin typeface="+mj-lt"/>
              <a:ea typeface="ＭＳ Ｐゴシック" pitchFamily="34" charset="-128"/>
              <a:cs typeface="Arial" panose="020B0604020202020204" pitchFamily="34" charset="0"/>
            </a:endParaRPr>
          </a:p>
        </p:txBody>
      </p:sp>
      <p:sp>
        <p:nvSpPr>
          <p:cNvPr id="25" name="Rectangle 24">
            <a:extLst>
              <a:ext uri="{FF2B5EF4-FFF2-40B4-BE49-F238E27FC236}">
                <a16:creationId xmlns:a16="http://schemas.microsoft.com/office/drawing/2014/main" id="{75A6A6C2-5D43-4E4B-B380-A145D78B2C0A}"/>
              </a:ext>
            </a:extLst>
          </p:cNvPr>
          <p:cNvSpPr/>
          <p:nvPr/>
        </p:nvSpPr>
        <p:spPr>
          <a:xfrm>
            <a:off x="8344911" y="3852222"/>
            <a:ext cx="2594649" cy="923330"/>
          </a:xfrm>
          <a:prstGeom prst="rect">
            <a:avLst/>
          </a:prstGeom>
        </p:spPr>
        <p:txBody>
          <a:bodyPr wrap="square">
            <a:spAutoFit/>
          </a:bodyPr>
          <a:lstStyle/>
          <a:p>
            <a:pPr marL="171450" indent="-171450">
              <a:buFont typeface="Courier New" panose="02070309020205020404" pitchFamily="49" charset="0"/>
              <a:buChar char="o"/>
            </a:pPr>
            <a:r>
              <a:rPr lang="fr-BE" dirty="0">
                <a:solidFill>
                  <a:schemeClr val="tx1">
                    <a:lumMod val="75000"/>
                    <a:lumOff val="25000"/>
                  </a:schemeClr>
                </a:solidFill>
                <a:latin typeface="+mj-lt"/>
              </a:rPr>
              <a:t>Gestion paritaire de la sécurité sociale</a:t>
            </a:r>
          </a:p>
          <a:p>
            <a:pPr marL="171450" indent="-171450">
              <a:buFont typeface="Courier New" panose="02070309020205020404" pitchFamily="49" charset="0"/>
              <a:buChar char="o"/>
            </a:pPr>
            <a:r>
              <a:rPr lang="fr-BE" dirty="0">
                <a:solidFill>
                  <a:schemeClr val="tx1">
                    <a:lumMod val="75000"/>
                    <a:lumOff val="25000"/>
                  </a:schemeClr>
                </a:solidFill>
                <a:latin typeface="+mj-lt"/>
              </a:rPr>
              <a:t> Conventions collectives</a:t>
            </a:r>
          </a:p>
        </p:txBody>
      </p:sp>
      <p:pic>
        <p:nvPicPr>
          <p:cNvPr id="6" name="Image 5" descr="Une image contenant arts de la table, assiette&#10;&#10;&#10;&#10;Description générée automatiquement">
            <a:extLst>
              <a:ext uri="{FF2B5EF4-FFF2-40B4-BE49-F238E27FC236}">
                <a16:creationId xmlns:a16="http://schemas.microsoft.com/office/drawing/2014/main" id="{796021C3-6033-484C-8634-B3F2803E60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2565" y="5964997"/>
            <a:ext cx="789469" cy="789469"/>
          </a:xfrm>
          <a:prstGeom prst="rect">
            <a:avLst/>
          </a:prstGeom>
        </p:spPr>
      </p:pic>
      <p:pic>
        <p:nvPicPr>
          <p:cNvPr id="8" name="Image 7" descr="Une image contenant graphiques vectoriels&#10;&#10;&#10;&#10;Description générée automatiquement">
            <a:extLst>
              <a:ext uri="{FF2B5EF4-FFF2-40B4-BE49-F238E27FC236}">
                <a16:creationId xmlns:a16="http://schemas.microsoft.com/office/drawing/2014/main" id="{1336BCCB-95D9-4D4E-8B0D-9427A7664F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33432" y="5964997"/>
            <a:ext cx="789469" cy="789469"/>
          </a:xfrm>
          <a:prstGeom prst="rect">
            <a:avLst/>
          </a:prstGeom>
        </p:spPr>
      </p:pic>
      <p:sp>
        <p:nvSpPr>
          <p:cNvPr id="36" name="Rectangle 35">
            <a:extLst>
              <a:ext uri="{FF2B5EF4-FFF2-40B4-BE49-F238E27FC236}">
                <a16:creationId xmlns:a16="http://schemas.microsoft.com/office/drawing/2014/main" id="{33065BE6-021C-E54E-8CF7-ADB52A5CE26A}"/>
              </a:ext>
            </a:extLst>
          </p:cNvPr>
          <p:cNvSpPr/>
          <p:nvPr/>
        </p:nvSpPr>
        <p:spPr>
          <a:xfrm>
            <a:off x="3048000" y="1023938"/>
            <a:ext cx="6096000" cy="461665"/>
          </a:xfrm>
          <a:prstGeom prst="rect">
            <a:avLst/>
          </a:prstGeom>
        </p:spPr>
        <p:txBody>
          <a:bodyPr>
            <a:spAutoFit/>
          </a:bodyPr>
          <a:lstStyle/>
          <a:p>
            <a:pPr algn="ctr"/>
            <a:r>
              <a:rPr lang="fr-BE" sz="2400" cap="all" dirty="0">
                <a:solidFill>
                  <a:schemeClr val="tx1">
                    <a:lumMod val="75000"/>
                    <a:lumOff val="25000"/>
                  </a:schemeClr>
                </a:solidFill>
                <a:latin typeface="+mj-lt"/>
              </a:rPr>
              <a:t>QU’EST-CE QUE l’état social ?</a:t>
            </a:r>
            <a:endParaRPr lang="fr-BE" sz="2400" i="0" cap="all" dirty="0">
              <a:solidFill>
                <a:schemeClr val="tx1">
                  <a:lumMod val="75000"/>
                  <a:lumOff val="25000"/>
                </a:schemeClr>
              </a:solidFill>
              <a:effectLst/>
              <a:latin typeface="+mj-lt"/>
            </a:endParaRPr>
          </a:p>
        </p:txBody>
      </p:sp>
      <p:sp>
        <p:nvSpPr>
          <p:cNvPr id="38" name="Rectangle 37">
            <a:extLst>
              <a:ext uri="{FF2B5EF4-FFF2-40B4-BE49-F238E27FC236}">
                <a16:creationId xmlns:a16="http://schemas.microsoft.com/office/drawing/2014/main" id="{2710EC1C-3329-4D4B-B058-DCCF1067FE81}"/>
              </a:ext>
            </a:extLst>
          </p:cNvPr>
          <p:cNvSpPr/>
          <p:nvPr/>
        </p:nvSpPr>
        <p:spPr>
          <a:xfrm>
            <a:off x="2814458" y="1520930"/>
            <a:ext cx="6585682" cy="369332"/>
          </a:xfrm>
          <a:prstGeom prst="rect">
            <a:avLst/>
          </a:prstGeom>
        </p:spPr>
        <p:txBody>
          <a:bodyPr wrap="square">
            <a:spAutoFit/>
          </a:bodyPr>
          <a:lstStyle/>
          <a:p>
            <a:pPr algn="ctr"/>
            <a:r>
              <a:rPr lang="fr-BE" b="1" spc="300" dirty="0">
                <a:solidFill>
                  <a:srgbClr val="C00000"/>
                </a:solidFill>
              </a:rPr>
              <a:t>UN DISPOSITIF COHÉRENT DE JUSTICE SOCIALE </a:t>
            </a:r>
            <a:endParaRPr lang="fr-FR" b="1" dirty="0">
              <a:solidFill>
                <a:srgbClr val="C00000"/>
              </a:solidFill>
            </a:endParaRPr>
          </a:p>
        </p:txBody>
      </p:sp>
      <p:pic>
        <p:nvPicPr>
          <p:cNvPr id="39" name="Image 38" descr="Une image contenant candélabre, graphiques vectoriels&#10;&#10;&#10;&#10;Description générée automatiquement">
            <a:extLst>
              <a:ext uri="{FF2B5EF4-FFF2-40B4-BE49-F238E27FC236}">
                <a16:creationId xmlns:a16="http://schemas.microsoft.com/office/drawing/2014/main" id="{B56A48C3-3C67-4F4D-8191-C069BCF9C1F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83473" y="5964997"/>
            <a:ext cx="789469" cy="789469"/>
          </a:xfrm>
          <a:prstGeom prst="rect">
            <a:avLst/>
          </a:prstGeom>
        </p:spPr>
      </p:pic>
      <p:pic>
        <p:nvPicPr>
          <p:cNvPr id="2" name="Image 1"/>
          <p:cNvPicPr>
            <a:picLocks noChangeAspect="1"/>
          </p:cNvPicPr>
          <p:nvPr/>
        </p:nvPicPr>
        <p:blipFill rotWithShape="1">
          <a:blip r:embed="rId6">
            <a:extLst>
              <a:ext uri="{28A0092B-C50C-407E-A947-70E740481C1C}">
                <a14:useLocalDpi xmlns:a14="http://schemas.microsoft.com/office/drawing/2010/main" val="0"/>
              </a:ext>
            </a:extLst>
          </a:blip>
          <a:srcRect t="17360" b="26996"/>
          <a:stretch/>
        </p:blipFill>
        <p:spPr>
          <a:xfrm>
            <a:off x="1179870" y="4813540"/>
            <a:ext cx="2894624" cy="1069675"/>
          </a:xfrm>
          <a:prstGeom prst="rect">
            <a:avLst/>
          </a:prstGeom>
        </p:spPr>
      </p:pic>
      <p:sp>
        <p:nvSpPr>
          <p:cNvPr id="35" name="Rectangle 34">
            <a:extLst>
              <a:ext uri="{FF2B5EF4-FFF2-40B4-BE49-F238E27FC236}">
                <a16:creationId xmlns:a16="http://schemas.microsoft.com/office/drawing/2014/main" id="{98A8F0E4-2F30-0147-A0D8-03FEF2A1669B}"/>
              </a:ext>
            </a:extLst>
          </p:cNvPr>
          <p:cNvSpPr/>
          <p:nvPr/>
        </p:nvSpPr>
        <p:spPr>
          <a:xfrm>
            <a:off x="209941" y="346805"/>
            <a:ext cx="7038390" cy="369332"/>
          </a:xfrm>
          <a:prstGeom prst="rect">
            <a:avLst/>
          </a:prstGeom>
        </p:spPr>
        <p:txBody>
          <a:bodyPr wrap="square">
            <a:spAutoFit/>
          </a:bodyPr>
          <a:lstStyle/>
          <a:p>
            <a:r>
              <a:rPr lang="fr-BE" b="1" dirty="0">
                <a:solidFill>
                  <a:schemeClr val="bg1"/>
                </a:solidFill>
                <a:latin typeface="+mj-lt"/>
              </a:rPr>
              <a:t>LA SÉCURITÉ SOCIALE AU 21</a:t>
            </a:r>
            <a:r>
              <a:rPr lang="fr-BE" b="1" baseline="30000" dirty="0">
                <a:solidFill>
                  <a:schemeClr val="bg1"/>
                </a:solidFill>
                <a:latin typeface="+mj-lt"/>
              </a:rPr>
              <a:t>e</a:t>
            </a:r>
            <a:r>
              <a:rPr lang="fr-BE" b="1" dirty="0">
                <a:solidFill>
                  <a:schemeClr val="bg1"/>
                </a:solidFill>
                <a:latin typeface="+mj-lt"/>
              </a:rPr>
              <a:t> siècle </a:t>
            </a:r>
            <a:endParaRPr lang="fr-FR" altLang="fr-FR" b="1" dirty="0">
              <a:solidFill>
                <a:schemeClr val="bg1"/>
              </a:solidFill>
              <a:latin typeface="+mj-lt"/>
              <a:ea typeface="ＭＳ Ｐゴシック" pitchFamily="34" charset="-128"/>
              <a:cs typeface="Arial" panose="020B0604020202020204" pitchFamily="34" charset="0"/>
            </a:endParaRPr>
          </a:p>
        </p:txBody>
      </p:sp>
      <p:pic>
        <p:nvPicPr>
          <p:cNvPr id="33" name="Image 32"/>
          <p:cNvPicPr>
            <a:picLocks noChangeAspect="1"/>
          </p:cNvPicPr>
          <p:nvPr/>
        </p:nvPicPr>
        <p:blipFill rotWithShape="1">
          <a:blip r:embed="rId7">
            <a:extLst>
              <a:ext uri="{28A0092B-C50C-407E-A947-70E740481C1C}">
                <a14:useLocalDpi xmlns:a14="http://schemas.microsoft.com/office/drawing/2010/main" val="0"/>
              </a:ext>
            </a:extLst>
          </a:blip>
          <a:srcRect t="22651" b="32843"/>
          <a:stretch/>
        </p:blipFill>
        <p:spPr>
          <a:xfrm>
            <a:off x="4641679" y="4796287"/>
            <a:ext cx="2908257" cy="1052422"/>
          </a:xfrm>
          <a:prstGeom prst="rect">
            <a:avLst/>
          </a:prstGeom>
          <a:blipFill dpi="0" rotWithShape="1">
            <a:blip r:embed="rId7">
              <a:extLst>
                <a:ext uri="{28A0092B-C50C-407E-A947-70E740481C1C}">
                  <a14:useLocalDpi xmlns:a14="http://schemas.microsoft.com/office/drawing/2010/main" val="0"/>
                </a:ext>
              </a:extLst>
            </a:blip>
            <a:srcRect/>
            <a:stretch>
              <a:fillRect/>
            </a:stretch>
          </a:blipFill>
        </p:spPr>
      </p:pic>
      <p:sp>
        <p:nvSpPr>
          <p:cNvPr id="3" name="Rectangle 2">
            <a:extLst>
              <a:ext uri="{FF2B5EF4-FFF2-40B4-BE49-F238E27FC236}">
                <a16:creationId xmlns:a16="http://schemas.microsoft.com/office/drawing/2014/main" id="{E7F01BEE-3317-BA46-8FCD-71EF57ABFB47}"/>
              </a:ext>
            </a:extLst>
          </p:cNvPr>
          <p:cNvSpPr/>
          <p:nvPr/>
        </p:nvSpPr>
        <p:spPr>
          <a:xfrm>
            <a:off x="1162146" y="4931251"/>
            <a:ext cx="2914115" cy="81151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8A45BF51-3C7C-E74A-B702-B60C8FCE04DC}"/>
              </a:ext>
            </a:extLst>
          </p:cNvPr>
          <p:cNvSpPr/>
          <p:nvPr/>
        </p:nvSpPr>
        <p:spPr>
          <a:xfrm>
            <a:off x="1150833" y="5086095"/>
            <a:ext cx="2914115" cy="646331"/>
          </a:xfrm>
          <a:prstGeom prst="rect">
            <a:avLst/>
          </a:prstGeom>
        </p:spPr>
        <p:txBody>
          <a:bodyPr wrap="square">
            <a:spAutoFit/>
          </a:bodyPr>
          <a:lstStyle/>
          <a:p>
            <a:pPr algn="ctr"/>
            <a:r>
              <a:rPr lang="fr-BE" altLang="fr-FR" b="1" dirty="0">
                <a:solidFill>
                  <a:schemeClr val="tx1">
                    <a:lumMod val="75000"/>
                    <a:lumOff val="25000"/>
                  </a:schemeClr>
                </a:solidFill>
                <a:latin typeface="+mj-lt"/>
                <a:ea typeface="ＭＳ Ｐゴシック" pitchFamily="34" charset="-128"/>
                <a:cs typeface="Arial" panose="020B0604020202020204" pitchFamily="34" charset="0"/>
              </a:rPr>
              <a:t>QUI VISENT LE PLEIN EMPLOI</a:t>
            </a:r>
            <a:endParaRPr lang="fr-FR" altLang="fr-FR" b="1" dirty="0">
              <a:solidFill>
                <a:schemeClr val="tx1">
                  <a:lumMod val="75000"/>
                  <a:lumOff val="25000"/>
                </a:schemeClr>
              </a:solidFill>
              <a:latin typeface="+mj-lt"/>
              <a:ea typeface="ＭＳ Ｐゴシック" pitchFamily="34" charset="-128"/>
              <a:cs typeface="Arial" panose="020B0604020202020204" pitchFamily="34" charset="0"/>
            </a:endParaRPr>
          </a:p>
        </p:txBody>
      </p:sp>
      <p:sp>
        <p:nvSpPr>
          <p:cNvPr id="37" name="Rectangle 36">
            <a:extLst>
              <a:ext uri="{FF2B5EF4-FFF2-40B4-BE49-F238E27FC236}">
                <a16:creationId xmlns:a16="http://schemas.microsoft.com/office/drawing/2014/main" id="{E7F01BEE-3317-BA46-8FCD-71EF57ABFB47}"/>
              </a:ext>
            </a:extLst>
          </p:cNvPr>
          <p:cNvSpPr/>
          <p:nvPr/>
        </p:nvSpPr>
        <p:spPr>
          <a:xfrm>
            <a:off x="4638942" y="4933210"/>
            <a:ext cx="2910995" cy="81151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3EEDE340-5A4B-744D-B411-B134ECA1D421}"/>
              </a:ext>
            </a:extLst>
          </p:cNvPr>
          <p:cNvSpPr/>
          <p:nvPr/>
        </p:nvSpPr>
        <p:spPr>
          <a:xfrm>
            <a:off x="4642929" y="5026425"/>
            <a:ext cx="2908012" cy="646331"/>
          </a:xfrm>
          <a:prstGeom prst="rect">
            <a:avLst/>
          </a:prstGeom>
        </p:spPr>
        <p:txBody>
          <a:bodyPr wrap="square">
            <a:spAutoFit/>
          </a:bodyPr>
          <a:lstStyle/>
          <a:p>
            <a:pPr algn="ctr"/>
            <a:r>
              <a:rPr lang="fr-BE" altLang="fr-FR" b="1" dirty="0">
                <a:solidFill>
                  <a:schemeClr val="tx1">
                    <a:lumMod val="75000"/>
                    <a:lumOff val="25000"/>
                  </a:schemeClr>
                </a:solidFill>
                <a:latin typeface="+mj-lt"/>
                <a:ea typeface="ＭＳ Ｐゴシック" pitchFamily="34" charset="-128"/>
                <a:cs typeface="Arial" panose="020B0604020202020204" pitchFamily="34" charset="0"/>
              </a:rPr>
              <a:t>QUI VISENT</a:t>
            </a:r>
          </a:p>
          <a:p>
            <a:pPr algn="ctr"/>
            <a:r>
              <a:rPr lang="fr-BE" altLang="fr-FR" b="1" dirty="0">
                <a:solidFill>
                  <a:schemeClr val="tx1">
                    <a:lumMod val="75000"/>
                    <a:lumOff val="25000"/>
                  </a:schemeClr>
                </a:solidFill>
                <a:latin typeface="+mj-lt"/>
                <a:ea typeface="ＭＳ Ｐゴシック" pitchFamily="34" charset="-128"/>
                <a:cs typeface="Arial" panose="020B0604020202020204" pitchFamily="34" charset="0"/>
              </a:rPr>
              <a:t>LA COHÉSION SOCIALE</a:t>
            </a:r>
            <a:endParaRPr lang="fr-FR" altLang="fr-FR" b="1" dirty="0">
              <a:solidFill>
                <a:schemeClr val="tx1">
                  <a:lumMod val="75000"/>
                  <a:lumOff val="25000"/>
                </a:schemeClr>
              </a:solidFill>
              <a:latin typeface="+mj-lt"/>
              <a:ea typeface="ＭＳ Ｐゴシック" pitchFamily="34" charset="-128"/>
              <a:cs typeface="Arial" panose="020B0604020202020204" pitchFamily="34" charset="0"/>
            </a:endParaRPr>
          </a:p>
        </p:txBody>
      </p:sp>
      <p:pic>
        <p:nvPicPr>
          <p:cNvPr id="49" name="Image 48"/>
          <p:cNvPicPr>
            <a:picLocks noChangeAspect="1"/>
          </p:cNvPicPr>
          <p:nvPr/>
        </p:nvPicPr>
        <p:blipFill rotWithShape="1">
          <a:blip r:embed="rId8">
            <a:extLst>
              <a:ext uri="{28A0092B-C50C-407E-A947-70E740481C1C}">
                <a14:useLocalDpi xmlns:a14="http://schemas.microsoft.com/office/drawing/2010/main" val="0"/>
              </a:ext>
            </a:extLst>
          </a:blip>
          <a:srcRect t="21853" b="22948"/>
          <a:stretch/>
        </p:blipFill>
        <p:spPr>
          <a:xfrm>
            <a:off x="8104816" y="4804913"/>
            <a:ext cx="2901529" cy="1017918"/>
          </a:xfrm>
          <a:prstGeom prst="rect">
            <a:avLst/>
          </a:prstGeom>
          <a:blipFill dpi="0" rotWithShape="1">
            <a:blip r:embed="rId7">
              <a:extLst>
                <a:ext uri="{28A0092B-C50C-407E-A947-70E740481C1C}">
                  <a14:useLocalDpi xmlns:a14="http://schemas.microsoft.com/office/drawing/2010/main" val="0"/>
                </a:ext>
              </a:extLst>
            </a:blip>
            <a:srcRect/>
            <a:stretch>
              <a:fillRect/>
            </a:stretch>
          </a:blipFill>
        </p:spPr>
      </p:pic>
      <p:sp>
        <p:nvSpPr>
          <p:cNvPr id="50" name="Rectangle 49">
            <a:extLst>
              <a:ext uri="{FF2B5EF4-FFF2-40B4-BE49-F238E27FC236}">
                <a16:creationId xmlns:a16="http://schemas.microsoft.com/office/drawing/2014/main" id="{E7F01BEE-3317-BA46-8FCD-71EF57ABFB47}"/>
              </a:ext>
            </a:extLst>
          </p:cNvPr>
          <p:cNvSpPr/>
          <p:nvPr/>
        </p:nvSpPr>
        <p:spPr>
          <a:xfrm>
            <a:off x="8112501" y="4938965"/>
            <a:ext cx="2894806" cy="81151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33A382FA-ABB1-AE49-80FF-C370F039F94F}"/>
              </a:ext>
            </a:extLst>
          </p:cNvPr>
          <p:cNvSpPr/>
          <p:nvPr/>
        </p:nvSpPr>
        <p:spPr>
          <a:xfrm>
            <a:off x="8123965" y="4879494"/>
            <a:ext cx="2891027" cy="923330"/>
          </a:xfrm>
          <a:prstGeom prst="rect">
            <a:avLst/>
          </a:prstGeom>
        </p:spPr>
        <p:txBody>
          <a:bodyPr wrap="square">
            <a:spAutoFit/>
          </a:bodyPr>
          <a:lstStyle/>
          <a:p>
            <a:pPr algn="ctr"/>
            <a:r>
              <a:rPr lang="fr-BE" altLang="fr-FR" b="1" dirty="0">
                <a:solidFill>
                  <a:schemeClr val="tx1">
                    <a:lumMod val="75000"/>
                    <a:lumOff val="25000"/>
                  </a:schemeClr>
                </a:solidFill>
                <a:latin typeface="+mj-lt"/>
                <a:ea typeface="ＭＳ Ｐゴシック" pitchFamily="34" charset="-128"/>
                <a:cs typeface="Arial" panose="020B0604020202020204" pitchFamily="34" charset="0"/>
              </a:rPr>
              <a:t>QUI DONNENT UNE FORME DÉMOCRATIQUE AU CONFLIT CAPITAL/TRAVAIL</a:t>
            </a:r>
            <a:endParaRPr lang="fr-FR" altLang="fr-FR" b="1" dirty="0">
              <a:solidFill>
                <a:schemeClr val="tx1">
                  <a:lumMod val="75000"/>
                  <a:lumOff val="25000"/>
                </a:schemeClr>
              </a:solidFill>
              <a:latin typeface="+mj-lt"/>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3248231844"/>
      </p:ext>
    </p:extLst>
  </p:cSld>
  <p:clrMapOvr>
    <a:masterClrMapping/>
  </p:clrMapOvr>
  <mc:AlternateContent xmlns:mc="http://schemas.openxmlformats.org/markup-compatibility/2006" xmlns:p14="http://schemas.microsoft.com/office/powerpoint/2010/main">
    <mc:Choice Requires="p14">
      <p:transition spd="med" p14:dur="700" advTm="72064">
        <p:fade/>
      </p:transition>
    </mc:Choice>
    <mc:Fallback xmlns="">
      <p:transition spd="med" advTm="72064">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Parallélogramme 32">
            <a:extLst>
              <a:ext uri="{FF2B5EF4-FFF2-40B4-BE49-F238E27FC236}">
                <a16:creationId xmlns:a16="http://schemas.microsoft.com/office/drawing/2014/main" id="{530803E7-B70A-544C-A31D-1CFC6DE7B63F}"/>
              </a:ext>
            </a:extLst>
          </p:cNvPr>
          <p:cNvSpPr/>
          <p:nvPr/>
        </p:nvSpPr>
        <p:spPr>
          <a:xfrm>
            <a:off x="-169682" y="235670"/>
            <a:ext cx="6381296" cy="612742"/>
          </a:xfrm>
          <a:prstGeom prst="parallelogram">
            <a:avLst/>
          </a:prstGeom>
          <a:solidFill>
            <a:srgbClr val="FF0000">
              <a:alpha val="6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descr="Une image contenant train, voie, bâtiment, station&#10;&#10;&#10;&#10;Description générée automatiquement">
            <a:extLst>
              <a:ext uri="{FF2B5EF4-FFF2-40B4-BE49-F238E27FC236}">
                <a16:creationId xmlns:a16="http://schemas.microsoft.com/office/drawing/2014/main" id="{CFD81117-2ADF-4C46-B641-A52889831A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90414" y="3078496"/>
            <a:ext cx="971448" cy="1456045"/>
          </a:xfrm>
          <a:prstGeom prst="rect">
            <a:avLst/>
          </a:prstGeom>
        </p:spPr>
      </p:pic>
      <p:pic>
        <p:nvPicPr>
          <p:cNvPr id="10" name="Image 9" descr="Une image contenant extérieur, arbre, herbe, champ&#10;&#10;&#10;&#10;Description générée automatiquement">
            <a:extLst>
              <a:ext uri="{FF2B5EF4-FFF2-40B4-BE49-F238E27FC236}">
                <a16:creationId xmlns:a16="http://schemas.microsoft.com/office/drawing/2014/main" id="{1A633C59-6C24-9C4F-8D05-DDD3C82514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28731" y="3067477"/>
            <a:ext cx="972855" cy="1459283"/>
          </a:xfrm>
          <a:prstGeom prst="rect">
            <a:avLst/>
          </a:prstGeom>
        </p:spPr>
      </p:pic>
      <p:pic>
        <p:nvPicPr>
          <p:cNvPr id="8" name="Image 7" descr="Une image contenant personne, femme, intérieur&#10;&#10;&#10;&#10;Description générée automatiquement">
            <a:extLst>
              <a:ext uri="{FF2B5EF4-FFF2-40B4-BE49-F238E27FC236}">
                <a16:creationId xmlns:a16="http://schemas.microsoft.com/office/drawing/2014/main" id="{850F74A4-C0EE-4C4E-A932-455BA7855B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03076" y="3068691"/>
            <a:ext cx="2188924" cy="1459282"/>
          </a:xfrm>
          <a:prstGeom prst="rect">
            <a:avLst/>
          </a:prstGeom>
        </p:spPr>
      </p:pic>
      <p:pic>
        <p:nvPicPr>
          <p:cNvPr id="4" name="Image 3" descr="Une image contenant extérieur, eau, terrain, personne&#10;&#10;&#10;&#10;Description générée automatiquement">
            <a:extLst>
              <a:ext uri="{FF2B5EF4-FFF2-40B4-BE49-F238E27FC236}">
                <a16:creationId xmlns:a16="http://schemas.microsoft.com/office/drawing/2014/main" id="{47842AC2-564E-D644-8AF2-2568E28CADA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3068691"/>
            <a:ext cx="2188924" cy="1459282"/>
          </a:xfrm>
          <a:prstGeom prst="rect">
            <a:avLst/>
          </a:prstGeom>
        </p:spPr>
      </p:pic>
      <p:sp>
        <p:nvSpPr>
          <p:cNvPr id="32" name="Rectangle 31">
            <a:extLst>
              <a:ext uri="{FF2B5EF4-FFF2-40B4-BE49-F238E27FC236}">
                <a16:creationId xmlns:a16="http://schemas.microsoft.com/office/drawing/2014/main" id="{BFEFC783-3374-A04B-855D-FC7C0B568DE6}"/>
              </a:ext>
            </a:extLst>
          </p:cNvPr>
          <p:cNvSpPr/>
          <p:nvPr/>
        </p:nvSpPr>
        <p:spPr>
          <a:xfrm>
            <a:off x="3301586" y="3075259"/>
            <a:ext cx="5588828" cy="1459282"/>
          </a:xfrm>
          <a:prstGeom prst="rect">
            <a:avLst/>
          </a:prstGeom>
          <a:solidFill>
            <a:srgbClr val="FFCCC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BC1191FC-359C-CA44-B834-B949A46894E0}"/>
              </a:ext>
            </a:extLst>
          </p:cNvPr>
          <p:cNvSpPr/>
          <p:nvPr/>
        </p:nvSpPr>
        <p:spPr>
          <a:xfrm>
            <a:off x="3108405" y="3208447"/>
            <a:ext cx="5975189" cy="1077218"/>
          </a:xfrm>
          <a:prstGeom prst="rect">
            <a:avLst/>
          </a:prstGeom>
          <a:ln>
            <a:noFill/>
          </a:ln>
        </p:spPr>
        <p:txBody>
          <a:bodyPr wrap="square">
            <a:spAutoFit/>
          </a:bodyPr>
          <a:lstStyle/>
          <a:p>
            <a:pPr algn="ctr"/>
            <a:r>
              <a:rPr lang="fr-BE" sz="4800" b="1" cap="all" dirty="0">
                <a:solidFill>
                  <a:schemeClr val="tx1">
                    <a:lumMod val="75000"/>
                    <a:lumOff val="25000"/>
                  </a:schemeClr>
                </a:solidFill>
                <a:latin typeface="+mj-lt"/>
              </a:rPr>
              <a:t>40 % </a:t>
            </a:r>
          </a:p>
          <a:p>
            <a:pPr algn="ctr"/>
            <a:r>
              <a:rPr lang="fr-BE" sz="1600" cap="all" dirty="0">
                <a:solidFill>
                  <a:schemeClr val="tx1">
                    <a:lumMod val="75000"/>
                    <a:lumOff val="25000"/>
                  </a:schemeClr>
                </a:solidFill>
                <a:latin typeface="+mj-lt"/>
              </a:rPr>
              <a:t>DU PIB SOCIALISÉ, ARRACHÉ À LA PURE LOGIQUE MARCHANDE</a:t>
            </a:r>
            <a:endParaRPr lang="fr-BE" sz="1600" i="0" cap="all" dirty="0">
              <a:solidFill>
                <a:schemeClr val="tx1">
                  <a:lumMod val="75000"/>
                  <a:lumOff val="25000"/>
                </a:schemeClr>
              </a:solidFill>
              <a:effectLst/>
              <a:latin typeface="+mj-lt"/>
            </a:endParaRPr>
          </a:p>
        </p:txBody>
      </p:sp>
      <p:sp>
        <p:nvSpPr>
          <p:cNvPr id="26" name="Rectangle 25">
            <a:extLst>
              <a:ext uri="{FF2B5EF4-FFF2-40B4-BE49-F238E27FC236}">
                <a16:creationId xmlns:a16="http://schemas.microsoft.com/office/drawing/2014/main" id="{C84D7D54-CBB4-B44C-AC08-E41052B8633B}"/>
              </a:ext>
            </a:extLst>
          </p:cNvPr>
          <p:cNvSpPr/>
          <p:nvPr/>
        </p:nvSpPr>
        <p:spPr>
          <a:xfrm>
            <a:off x="1143712" y="1750453"/>
            <a:ext cx="9904576" cy="646331"/>
          </a:xfrm>
          <a:prstGeom prst="rect">
            <a:avLst/>
          </a:prstGeom>
        </p:spPr>
        <p:txBody>
          <a:bodyPr wrap="square">
            <a:spAutoFit/>
          </a:bodyPr>
          <a:lstStyle/>
          <a:p>
            <a:pPr algn="ctr"/>
            <a:r>
              <a:rPr lang="fr-BE" b="1" spc="300" dirty="0">
                <a:solidFill>
                  <a:srgbClr val="C00000"/>
                </a:solidFill>
              </a:rPr>
              <a:t>L’OBJECTIF : LA « DÉMARCHANDISATION » DE TOUTES LES ACTIVITÉS ET RESSOURCES QUI PERMETTENT UNE VIE DIGNE  </a:t>
            </a:r>
            <a:endParaRPr lang="fr-FR" b="1" dirty="0">
              <a:solidFill>
                <a:srgbClr val="C00000"/>
              </a:solidFill>
            </a:endParaRPr>
          </a:p>
        </p:txBody>
      </p:sp>
      <p:sp>
        <p:nvSpPr>
          <p:cNvPr id="13" name="Rectangle 12">
            <a:extLst>
              <a:ext uri="{FF2B5EF4-FFF2-40B4-BE49-F238E27FC236}">
                <a16:creationId xmlns:a16="http://schemas.microsoft.com/office/drawing/2014/main" id="{04D4A51E-F109-0A45-A5EB-FF99CDD43E79}"/>
              </a:ext>
            </a:extLst>
          </p:cNvPr>
          <p:cNvSpPr/>
          <p:nvPr/>
        </p:nvSpPr>
        <p:spPr>
          <a:xfrm>
            <a:off x="3012373" y="5398718"/>
            <a:ext cx="899925" cy="1459282"/>
          </a:xfrm>
          <a:prstGeom prst="rect">
            <a:avLst/>
          </a:prstGeom>
          <a:solidFill>
            <a:srgbClr val="FF7878">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2929BACB-624F-7C4E-BC9A-21B3F1226153}"/>
              </a:ext>
            </a:extLst>
          </p:cNvPr>
          <p:cNvSpPr/>
          <p:nvPr/>
        </p:nvSpPr>
        <p:spPr>
          <a:xfrm>
            <a:off x="4329693" y="5620414"/>
            <a:ext cx="899925" cy="1237586"/>
          </a:xfrm>
          <a:prstGeom prst="rect">
            <a:avLst/>
          </a:prstGeom>
          <a:solidFill>
            <a:srgbClr val="FF7878">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738F600A-3C37-4740-B4AB-29D1231C784E}"/>
              </a:ext>
            </a:extLst>
          </p:cNvPr>
          <p:cNvSpPr/>
          <p:nvPr/>
        </p:nvSpPr>
        <p:spPr>
          <a:xfrm>
            <a:off x="5647013" y="5849655"/>
            <a:ext cx="899925" cy="1008345"/>
          </a:xfrm>
          <a:prstGeom prst="rect">
            <a:avLst/>
          </a:prstGeom>
          <a:solidFill>
            <a:srgbClr val="FF7878">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03D15E65-9FA5-FB4F-AAE9-8007DFF13DCD}"/>
              </a:ext>
            </a:extLst>
          </p:cNvPr>
          <p:cNvSpPr/>
          <p:nvPr/>
        </p:nvSpPr>
        <p:spPr>
          <a:xfrm>
            <a:off x="6964333" y="6225436"/>
            <a:ext cx="899925" cy="632564"/>
          </a:xfrm>
          <a:prstGeom prst="rect">
            <a:avLst/>
          </a:prstGeom>
          <a:solidFill>
            <a:srgbClr val="FF7878">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2F5F78EA-A8A6-AA40-AB1B-044BC1FF3302}"/>
              </a:ext>
            </a:extLst>
          </p:cNvPr>
          <p:cNvSpPr/>
          <p:nvPr/>
        </p:nvSpPr>
        <p:spPr>
          <a:xfrm>
            <a:off x="8281653" y="6225436"/>
            <a:ext cx="899925" cy="632564"/>
          </a:xfrm>
          <a:prstGeom prst="rect">
            <a:avLst/>
          </a:prstGeom>
          <a:solidFill>
            <a:srgbClr val="FF7878">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C9B04401-8C91-1345-870F-C66C2CF09102}"/>
              </a:ext>
            </a:extLst>
          </p:cNvPr>
          <p:cNvSpPr/>
          <p:nvPr/>
        </p:nvSpPr>
        <p:spPr>
          <a:xfrm>
            <a:off x="3102859" y="5853946"/>
            <a:ext cx="713657" cy="461665"/>
          </a:xfrm>
          <a:prstGeom prst="rect">
            <a:avLst/>
          </a:prstGeom>
        </p:spPr>
        <p:txBody>
          <a:bodyPr wrap="none">
            <a:spAutoFit/>
          </a:bodyPr>
          <a:lstStyle/>
          <a:p>
            <a:r>
              <a:rPr lang="fr-BE" sz="2400" b="1" cap="all" dirty="0">
                <a:solidFill>
                  <a:schemeClr val="bg1"/>
                </a:solidFill>
                <a:latin typeface="+mj-lt"/>
              </a:rPr>
              <a:t>12%</a:t>
            </a:r>
            <a:endParaRPr lang="fr-FR" sz="2400" b="1" dirty="0">
              <a:solidFill>
                <a:schemeClr val="bg1"/>
              </a:solidFill>
              <a:latin typeface="+mj-lt"/>
            </a:endParaRPr>
          </a:p>
        </p:txBody>
      </p:sp>
      <p:sp>
        <p:nvSpPr>
          <p:cNvPr id="19" name="Rectangle 18">
            <a:extLst>
              <a:ext uri="{FF2B5EF4-FFF2-40B4-BE49-F238E27FC236}">
                <a16:creationId xmlns:a16="http://schemas.microsoft.com/office/drawing/2014/main" id="{78F76001-7944-A841-96C3-A4AFBD3F0EA7}"/>
              </a:ext>
            </a:extLst>
          </p:cNvPr>
          <p:cNvSpPr/>
          <p:nvPr/>
        </p:nvSpPr>
        <p:spPr>
          <a:xfrm>
            <a:off x="4422827" y="5849655"/>
            <a:ext cx="713657" cy="461665"/>
          </a:xfrm>
          <a:prstGeom prst="rect">
            <a:avLst/>
          </a:prstGeom>
        </p:spPr>
        <p:txBody>
          <a:bodyPr wrap="none">
            <a:spAutoFit/>
          </a:bodyPr>
          <a:lstStyle/>
          <a:p>
            <a:r>
              <a:rPr lang="fr-BE" sz="2400" b="1" cap="all" dirty="0">
                <a:solidFill>
                  <a:schemeClr val="bg1"/>
                </a:solidFill>
                <a:latin typeface="+mj-lt"/>
              </a:rPr>
              <a:t>10%</a:t>
            </a:r>
            <a:endParaRPr lang="fr-FR" sz="2400" b="1" dirty="0">
              <a:solidFill>
                <a:schemeClr val="bg1"/>
              </a:solidFill>
              <a:latin typeface="+mj-lt"/>
            </a:endParaRPr>
          </a:p>
        </p:txBody>
      </p:sp>
      <p:sp>
        <p:nvSpPr>
          <p:cNvPr id="20" name="Rectangle 19">
            <a:extLst>
              <a:ext uri="{FF2B5EF4-FFF2-40B4-BE49-F238E27FC236}">
                <a16:creationId xmlns:a16="http://schemas.microsoft.com/office/drawing/2014/main" id="{E10C67C7-FCF9-0244-B873-E6421DFD5810}"/>
              </a:ext>
            </a:extLst>
          </p:cNvPr>
          <p:cNvSpPr/>
          <p:nvPr/>
        </p:nvSpPr>
        <p:spPr>
          <a:xfrm>
            <a:off x="5814038" y="6128359"/>
            <a:ext cx="558166" cy="461665"/>
          </a:xfrm>
          <a:prstGeom prst="rect">
            <a:avLst/>
          </a:prstGeom>
        </p:spPr>
        <p:txBody>
          <a:bodyPr wrap="none">
            <a:spAutoFit/>
          </a:bodyPr>
          <a:lstStyle/>
          <a:p>
            <a:r>
              <a:rPr lang="fr-BE" sz="2400" b="1" cap="all" dirty="0">
                <a:solidFill>
                  <a:schemeClr val="bg1"/>
                </a:solidFill>
                <a:latin typeface="+mj-lt"/>
              </a:rPr>
              <a:t>8%</a:t>
            </a:r>
            <a:endParaRPr lang="fr-FR" sz="2400" b="1" dirty="0">
              <a:solidFill>
                <a:schemeClr val="bg1"/>
              </a:solidFill>
              <a:latin typeface="+mj-lt"/>
            </a:endParaRPr>
          </a:p>
        </p:txBody>
      </p:sp>
      <p:sp>
        <p:nvSpPr>
          <p:cNvPr id="21" name="Rectangle 20">
            <a:extLst>
              <a:ext uri="{FF2B5EF4-FFF2-40B4-BE49-F238E27FC236}">
                <a16:creationId xmlns:a16="http://schemas.microsoft.com/office/drawing/2014/main" id="{963DE27F-9C74-3546-BC66-4C4D100169A5}"/>
              </a:ext>
            </a:extLst>
          </p:cNvPr>
          <p:cNvSpPr/>
          <p:nvPr/>
        </p:nvSpPr>
        <p:spPr>
          <a:xfrm>
            <a:off x="7109684" y="6328179"/>
            <a:ext cx="558166" cy="461665"/>
          </a:xfrm>
          <a:prstGeom prst="rect">
            <a:avLst/>
          </a:prstGeom>
        </p:spPr>
        <p:txBody>
          <a:bodyPr wrap="none">
            <a:spAutoFit/>
          </a:bodyPr>
          <a:lstStyle/>
          <a:p>
            <a:r>
              <a:rPr lang="fr-BE" sz="2400" b="1" cap="all" dirty="0">
                <a:solidFill>
                  <a:schemeClr val="bg1"/>
                </a:solidFill>
                <a:latin typeface="+mj-lt"/>
              </a:rPr>
              <a:t>5%</a:t>
            </a:r>
            <a:endParaRPr lang="fr-FR" sz="2400" b="1" dirty="0">
              <a:solidFill>
                <a:schemeClr val="bg1"/>
              </a:solidFill>
              <a:latin typeface="+mj-lt"/>
            </a:endParaRPr>
          </a:p>
        </p:txBody>
      </p:sp>
      <p:sp>
        <p:nvSpPr>
          <p:cNvPr id="22" name="Rectangle 21">
            <a:extLst>
              <a:ext uri="{FF2B5EF4-FFF2-40B4-BE49-F238E27FC236}">
                <a16:creationId xmlns:a16="http://schemas.microsoft.com/office/drawing/2014/main" id="{85916C6E-8B13-7A46-9C6E-451A4BD54C56}"/>
              </a:ext>
            </a:extLst>
          </p:cNvPr>
          <p:cNvSpPr/>
          <p:nvPr/>
        </p:nvSpPr>
        <p:spPr>
          <a:xfrm>
            <a:off x="8452532" y="6327419"/>
            <a:ext cx="558166" cy="461665"/>
          </a:xfrm>
          <a:prstGeom prst="rect">
            <a:avLst/>
          </a:prstGeom>
        </p:spPr>
        <p:txBody>
          <a:bodyPr wrap="none">
            <a:spAutoFit/>
          </a:bodyPr>
          <a:lstStyle/>
          <a:p>
            <a:r>
              <a:rPr lang="fr-BE" sz="2400" b="1" cap="all" dirty="0">
                <a:solidFill>
                  <a:schemeClr val="bg1"/>
                </a:solidFill>
                <a:latin typeface="+mj-lt"/>
              </a:rPr>
              <a:t>5%</a:t>
            </a:r>
            <a:endParaRPr lang="fr-FR" sz="2400" b="1" dirty="0">
              <a:solidFill>
                <a:schemeClr val="bg1"/>
              </a:solidFill>
              <a:latin typeface="+mj-lt"/>
            </a:endParaRPr>
          </a:p>
        </p:txBody>
      </p:sp>
      <p:sp>
        <p:nvSpPr>
          <p:cNvPr id="6" name="Rectangle 5">
            <a:extLst>
              <a:ext uri="{FF2B5EF4-FFF2-40B4-BE49-F238E27FC236}">
                <a16:creationId xmlns:a16="http://schemas.microsoft.com/office/drawing/2014/main" id="{DB961A27-9832-174F-B0B1-77BFA53CDED8}"/>
              </a:ext>
            </a:extLst>
          </p:cNvPr>
          <p:cNvSpPr/>
          <p:nvPr/>
        </p:nvSpPr>
        <p:spPr>
          <a:xfrm>
            <a:off x="2888698" y="5083304"/>
            <a:ext cx="1198819" cy="338554"/>
          </a:xfrm>
          <a:prstGeom prst="rect">
            <a:avLst/>
          </a:prstGeom>
        </p:spPr>
        <p:txBody>
          <a:bodyPr wrap="square">
            <a:spAutoFit/>
          </a:bodyPr>
          <a:lstStyle/>
          <a:p>
            <a:pPr algn="ctr"/>
            <a:r>
              <a:rPr lang="fr-BE" sz="1600" cap="all" dirty="0">
                <a:solidFill>
                  <a:schemeClr val="tx1">
                    <a:lumMod val="65000"/>
                    <a:lumOff val="35000"/>
                  </a:schemeClr>
                </a:solidFill>
                <a:latin typeface="+mj-lt"/>
              </a:rPr>
              <a:t>RETRAITES</a:t>
            </a:r>
            <a:endParaRPr lang="fr-FR" sz="1600" dirty="0">
              <a:solidFill>
                <a:schemeClr val="tx1">
                  <a:lumMod val="65000"/>
                  <a:lumOff val="35000"/>
                </a:schemeClr>
              </a:solidFill>
              <a:latin typeface="+mj-lt"/>
            </a:endParaRPr>
          </a:p>
        </p:txBody>
      </p:sp>
      <p:sp>
        <p:nvSpPr>
          <p:cNvPr id="28" name="Rectangle 27">
            <a:extLst>
              <a:ext uri="{FF2B5EF4-FFF2-40B4-BE49-F238E27FC236}">
                <a16:creationId xmlns:a16="http://schemas.microsoft.com/office/drawing/2014/main" id="{73E2840F-67DB-B745-A4EB-2B579D94F4A9}"/>
              </a:ext>
            </a:extLst>
          </p:cNvPr>
          <p:cNvSpPr/>
          <p:nvPr/>
        </p:nvSpPr>
        <p:spPr>
          <a:xfrm>
            <a:off x="4329692" y="5343415"/>
            <a:ext cx="899925" cy="338554"/>
          </a:xfrm>
          <a:prstGeom prst="rect">
            <a:avLst/>
          </a:prstGeom>
        </p:spPr>
        <p:txBody>
          <a:bodyPr wrap="square">
            <a:spAutoFit/>
          </a:bodyPr>
          <a:lstStyle/>
          <a:p>
            <a:pPr algn="ctr"/>
            <a:r>
              <a:rPr lang="fr-BE" sz="1600" cap="all" dirty="0">
                <a:solidFill>
                  <a:schemeClr val="tx1">
                    <a:lumMod val="65000"/>
                    <a:lumOff val="35000"/>
                  </a:schemeClr>
                </a:solidFill>
                <a:latin typeface="+mj-lt"/>
              </a:rPr>
              <a:t>SANTÉ</a:t>
            </a:r>
            <a:endParaRPr lang="fr-FR" sz="1600" dirty="0">
              <a:solidFill>
                <a:schemeClr val="tx1">
                  <a:lumMod val="65000"/>
                  <a:lumOff val="35000"/>
                </a:schemeClr>
              </a:solidFill>
              <a:latin typeface="+mj-lt"/>
            </a:endParaRPr>
          </a:p>
        </p:txBody>
      </p:sp>
      <p:sp>
        <p:nvSpPr>
          <p:cNvPr id="29" name="Rectangle 28">
            <a:extLst>
              <a:ext uri="{FF2B5EF4-FFF2-40B4-BE49-F238E27FC236}">
                <a16:creationId xmlns:a16="http://schemas.microsoft.com/office/drawing/2014/main" id="{F4FD1838-0A07-D947-BD04-202AB22D0F34}"/>
              </a:ext>
            </a:extLst>
          </p:cNvPr>
          <p:cNvSpPr/>
          <p:nvPr/>
        </p:nvSpPr>
        <p:spPr>
          <a:xfrm>
            <a:off x="5457286" y="5572656"/>
            <a:ext cx="1255748" cy="338554"/>
          </a:xfrm>
          <a:prstGeom prst="rect">
            <a:avLst/>
          </a:prstGeom>
        </p:spPr>
        <p:txBody>
          <a:bodyPr wrap="square">
            <a:spAutoFit/>
          </a:bodyPr>
          <a:lstStyle/>
          <a:p>
            <a:pPr algn="ctr"/>
            <a:r>
              <a:rPr lang="fr-BE" sz="1600" cap="all" dirty="0">
                <a:solidFill>
                  <a:schemeClr val="tx1">
                    <a:lumMod val="65000"/>
                    <a:lumOff val="35000"/>
                  </a:schemeClr>
                </a:solidFill>
                <a:latin typeface="+mj-lt"/>
              </a:rPr>
              <a:t>ÉDUCATION</a:t>
            </a:r>
            <a:endParaRPr lang="fr-FR" sz="1600" dirty="0">
              <a:solidFill>
                <a:schemeClr val="tx1">
                  <a:lumMod val="65000"/>
                  <a:lumOff val="35000"/>
                </a:schemeClr>
              </a:solidFill>
              <a:latin typeface="+mj-lt"/>
            </a:endParaRPr>
          </a:p>
        </p:txBody>
      </p:sp>
      <p:sp>
        <p:nvSpPr>
          <p:cNvPr id="30" name="Rectangle 29">
            <a:extLst>
              <a:ext uri="{FF2B5EF4-FFF2-40B4-BE49-F238E27FC236}">
                <a16:creationId xmlns:a16="http://schemas.microsoft.com/office/drawing/2014/main" id="{D669C853-6B82-A343-862F-ABBE7B0C42A7}"/>
              </a:ext>
            </a:extLst>
          </p:cNvPr>
          <p:cNvSpPr/>
          <p:nvPr/>
        </p:nvSpPr>
        <p:spPr>
          <a:xfrm>
            <a:off x="6894507" y="5584310"/>
            <a:ext cx="989204" cy="584775"/>
          </a:xfrm>
          <a:prstGeom prst="rect">
            <a:avLst/>
          </a:prstGeom>
        </p:spPr>
        <p:txBody>
          <a:bodyPr wrap="square">
            <a:spAutoFit/>
          </a:bodyPr>
          <a:lstStyle/>
          <a:p>
            <a:pPr algn="ctr"/>
            <a:r>
              <a:rPr lang="fr-BE" sz="1600" cap="all" dirty="0">
                <a:solidFill>
                  <a:schemeClr val="tx1">
                    <a:lumMod val="65000"/>
                    <a:lumOff val="35000"/>
                  </a:schemeClr>
                </a:solidFill>
                <a:latin typeface="+mj-lt"/>
              </a:rPr>
              <a:t>AIDES SOCIALES</a:t>
            </a:r>
            <a:endParaRPr lang="fr-FR" sz="1600" dirty="0">
              <a:solidFill>
                <a:schemeClr val="tx1">
                  <a:lumMod val="65000"/>
                  <a:lumOff val="35000"/>
                </a:schemeClr>
              </a:solidFill>
              <a:latin typeface="+mj-lt"/>
            </a:endParaRPr>
          </a:p>
        </p:txBody>
      </p:sp>
      <p:sp>
        <p:nvSpPr>
          <p:cNvPr id="31" name="Rectangle 30">
            <a:extLst>
              <a:ext uri="{FF2B5EF4-FFF2-40B4-BE49-F238E27FC236}">
                <a16:creationId xmlns:a16="http://schemas.microsoft.com/office/drawing/2014/main" id="{EA9BC56F-22B9-A445-8E1C-E379FD164CE3}"/>
              </a:ext>
            </a:extLst>
          </p:cNvPr>
          <p:cNvSpPr/>
          <p:nvPr/>
        </p:nvSpPr>
        <p:spPr>
          <a:xfrm>
            <a:off x="8231280" y="5408210"/>
            <a:ext cx="989204" cy="830997"/>
          </a:xfrm>
          <a:prstGeom prst="rect">
            <a:avLst/>
          </a:prstGeom>
        </p:spPr>
        <p:txBody>
          <a:bodyPr wrap="square">
            <a:spAutoFit/>
          </a:bodyPr>
          <a:lstStyle/>
          <a:p>
            <a:pPr algn="ctr"/>
            <a:r>
              <a:rPr lang="fr-BE" sz="1600" cap="all" dirty="0">
                <a:solidFill>
                  <a:schemeClr val="tx1">
                    <a:lumMod val="65000"/>
                    <a:lumOff val="35000"/>
                  </a:schemeClr>
                </a:solidFill>
                <a:latin typeface="+mj-lt"/>
              </a:rPr>
              <a:t>AUTRES SERVICES PUBLICS</a:t>
            </a:r>
            <a:endParaRPr lang="fr-FR" sz="1600" dirty="0">
              <a:solidFill>
                <a:schemeClr val="tx1">
                  <a:lumMod val="65000"/>
                  <a:lumOff val="35000"/>
                </a:schemeClr>
              </a:solidFill>
              <a:latin typeface="+mj-lt"/>
            </a:endParaRPr>
          </a:p>
        </p:txBody>
      </p:sp>
      <p:sp>
        <p:nvSpPr>
          <p:cNvPr id="34" name="Rectangle 33">
            <a:extLst>
              <a:ext uri="{FF2B5EF4-FFF2-40B4-BE49-F238E27FC236}">
                <a16:creationId xmlns:a16="http://schemas.microsoft.com/office/drawing/2014/main" id="{CBB80F3A-6547-FA47-A173-FA2FB0C09F08}"/>
              </a:ext>
            </a:extLst>
          </p:cNvPr>
          <p:cNvSpPr/>
          <p:nvPr/>
        </p:nvSpPr>
        <p:spPr>
          <a:xfrm>
            <a:off x="3048000" y="1023938"/>
            <a:ext cx="6096000" cy="461665"/>
          </a:xfrm>
          <a:prstGeom prst="rect">
            <a:avLst/>
          </a:prstGeom>
        </p:spPr>
        <p:txBody>
          <a:bodyPr>
            <a:spAutoFit/>
          </a:bodyPr>
          <a:lstStyle/>
          <a:p>
            <a:pPr algn="ctr"/>
            <a:r>
              <a:rPr lang="fr-BE" sz="2400" cap="all" dirty="0">
                <a:solidFill>
                  <a:schemeClr val="tx1">
                    <a:lumMod val="65000"/>
                    <a:lumOff val="35000"/>
                  </a:schemeClr>
                </a:solidFill>
                <a:latin typeface="+mj-lt"/>
              </a:rPr>
              <a:t>QU’EST-CE QUE l’état social ?</a:t>
            </a:r>
            <a:endParaRPr lang="fr-BE" sz="2400" i="0" cap="all" dirty="0">
              <a:solidFill>
                <a:schemeClr val="tx1">
                  <a:lumMod val="65000"/>
                  <a:lumOff val="35000"/>
                </a:schemeClr>
              </a:solidFill>
              <a:effectLst/>
              <a:latin typeface="+mj-lt"/>
            </a:endParaRPr>
          </a:p>
        </p:txBody>
      </p:sp>
      <p:sp>
        <p:nvSpPr>
          <p:cNvPr id="41" name="Rectangle 40">
            <a:extLst>
              <a:ext uri="{FF2B5EF4-FFF2-40B4-BE49-F238E27FC236}">
                <a16:creationId xmlns:a16="http://schemas.microsoft.com/office/drawing/2014/main" id="{C4E9215E-0ABA-FB47-85AF-EE79105C53D0}"/>
              </a:ext>
            </a:extLst>
          </p:cNvPr>
          <p:cNvSpPr/>
          <p:nvPr/>
        </p:nvSpPr>
        <p:spPr>
          <a:xfrm>
            <a:off x="141405" y="383558"/>
            <a:ext cx="7038390" cy="369332"/>
          </a:xfrm>
          <a:prstGeom prst="rect">
            <a:avLst/>
          </a:prstGeom>
        </p:spPr>
        <p:txBody>
          <a:bodyPr wrap="square">
            <a:spAutoFit/>
          </a:bodyPr>
          <a:lstStyle/>
          <a:p>
            <a:r>
              <a:rPr lang="fr-BE" b="1" dirty="0">
                <a:solidFill>
                  <a:schemeClr val="bg1"/>
                </a:solidFill>
                <a:latin typeface="+mj-lt"/>
              </a:rPr>
              <a:t>LA SÉCURITÉ SOCIALE AU 21</a:t>
            </a:r>
            <a:r>
              <a:rPr lang="fr-BE" b="1" baseline="30000" dirty="0">
                <a:solidFill>
                  <a:schemeClr val="bg1"/>
                </a:solidFill>
                <a:latin typeface="+mj-lt"/>
              </a:rPr>
              <a:t>e</a:t>
            </a:r>
            <a:r>
              <a:rPr lang="fr-BE" b="1" dirty="0">
                <a:solidFill>
                  <a:schemeClr val="bg1"/>
                </a:solidFill>
                <a:latin typeface="+mj-lt"/>
              </a:rPr>
              <a:t> siècle</a:t>
            </a:r>
            <a:endParaRPr lang="fr-FR" altLang="fr-FR" b="1" dirty="0">
              <a:solidFill>
                <a:schemeClr val="bg1"/>
              </a:solidFill>
              <a:latin typeface="+mj-lt"/>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3518640367"/>
      </p:ext>
    </p:extLst>
  </p:cSld>
  <p:clrMapOvr>
    <a:masterClrMapping/>
  </p:clrMapOvr>
  <mc:AlternateContent xmlns:mc="http://schemas.openxmlformats.org/markup-compatibility/2006" xmlns:p14="http://schemas.microsoft.com/office/powerpoint/2010/main">
    <mc:Choice Requires="p14">
      <p:transition spd="med" p14:dur="700" advTm="45538">
        <p:fade/>
      </p:transition>
    </mc:Choice>
    <mc:Fallback xmlns="">
      <p:transition spd="med" advTm="45538">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arallélogramme 26">
            <a:extLst>
              <a:ext uri="{FF2B5EF4-FFF2-40B4-BE49-F238E27FC236}">
                <a16:creationId xmlns:a16="http://schemas.microsoft.com/office/drawing/2014/main" id="{530803E7-B70A-544C-A31D-1CFC6DE7B63F}"/>
              </a:ext>
            </a:extLst>
          </p:cNvPr>
          <p:cNvSpPr/>
          <p:nvPr/>
        </p:nvSpPr>
        <p:spPr>
          <a:xfrm>
            <a:off x="-169682" y="235670"/>
            <a:ext cx="6381296" cy="612742"/>
          </a:xfrm>
          <a:prstGeom prst="parallelogram">
            <a:avLst/>
          </a:prstGeom>
          <a:solidFill>
            <a:srgbClr val="FF0000">
              <a:alpha val="6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C84D7D54-CBB4-B44C-AC08-E41052B8633B}"/>
              </a:ext>
            </a:extLst>
          </p:cNvPr>
          <p:cNvSpPr/>
          <p:nvPr/>
        </p:nvSpPr>
        <p:spPr>
          <a:xfrm>
            <a:off x="367312" y="1848651"/>
            <a:ext cx="11294998" cy="646331"/>
          </a:xfrm>
          <a:prstGeom prst="rect">
            <a:avLst/>
          </a:prstGeom>
        </p:spPr>
        <p:txBody>
          <a:bodyPr wrap="square">
            <a:spAutoFit/>
          </a:bodyPr>
          <a:lstStyle/>
          <a:p>
            <a:r>
              <a:rPr lang="fr-BE" b="1" spc="300" dirty="0">
                <a:solidFill>
                  <a:srgbClr val="C00000"/>
                </a:solidFill>
              </a:rPr>
              <a:t>DONNER AU CITOYEN LES SUPPORTS D’EXISTENCE NÉCESSAIRES À SON ÉMANCIPATION</a:t>
            </a:r>
          </a:p>
          <a:p>
            <a:r>
              <a:rPr lang="fr-BE" b="1" spc="300" dirty="0">
                <a:solidFill>
                  <a:srgbClr val="C00000"/>
                </a:solidFill>
              </a:rPr>
              <a:t>	LUI PERMETTRE DE SE PROJETER POSITIVEMENT DANS L’AVENIR</a:t>
            </a:r>
            <a:r>
              <a:rPr lang="fr-BE" b="1" spc="300" dirty="0">
                <a:solidFill>
                  <a:srgbClr val="FF0000"/>
                </a:solidFill>
              </a:rPr>
              <a:t> </a:t>
            </a:r>
            <a:endParaRPr lang="fr-FR" b="1" dirty="0">
              <a:solidFill>
                <a:srgbClr val="FF0000"/>
              </a:solidFill>
            </a:endParaRPr>
          </a:p>
        </p:txBody>
      </p:sp>
      <p:grpSp>
        <p:nvGrpSpPr>
          <p:cNvPr id="6" name="Groupe 5">
            <a:extLst>
              <a:ext uri="{FF2B5EF4-FFF2-40B4-BE49-F238E27FC236}">
                <a16:creationId xmlns:a16="http://schemas.microsoft.com/office/drawing/2014/main" id="{3CC06563-9365-994F-B89E-EF14C3634915}"/>
              </a:ext>
            </a:extLst>
          </p:cNvPr>
          <p:cNvGrpSpPr/>
          <p:nvPr/>
        </p:nvGrpSpPr>
        <p:grpSpPr>
          <a:xfrm>
            <a:off x="5038488" y="3178704"/>
            <a:ext cx="4291239" cy="1210661"/>
            <a:chOff x="2940312" y="2327561"/>
            <a:chExt cx="4291239" cy="1210661"/>
          </a:xfrm>
        </p:grpSpPr>
        <p:sp>
          <p:nvSpPr>
            <p:cNvPr id="32" name="Rectangle 31">
              <a:extLst>
                <a:ext uri="{FF2B5EF4-FFF2-40B4-BE49-F238E27FC236}">
                  <a16:creationId xmlns:a16="http://schemas.microsoft.com/office/drawing/2014/main" id="{1D052F6E-E9D6-B342-BFDA-CF3859BCBDCF}"/>
                </a:ext>
              </a:extLst>
            </p:cNvPr>
            <p:cNvSpPr/>
            <p:nvPr/>
          </p:nvSpPr>
          <p:spPr>
            <a:xfrm>
              <a:off x="3217641" y="2619949"/>
              <a:ext cx="3962154" cy="338554"/>
            </a:xfrm>
            <a:prstGeom prst="rect">
              <a:avLst/>
            </a:prstGeom>
          </p:spPr>
          <p:txBody>
            <a:bodyPr wrap="square">
              <a:spAutoFit/>
            </a:bodyPr>
            <a:lstStyle/>
            <a:p>
              <a:r>
                <a:rPr lang="fr-BE" sz="1600" cap="all" dirty="0">
                  <a:solidFill>
                    <a:srgbClr val="778387"/>
                  </a:solidFill>
                  <a:latin typeface="+mj-lt"/>
                </a:rPr>
                <a:t>NOS ENFANTS VIVRONT MIEUX QUE NOUS</a:t>
              </a:r>
              <a:endParaRPr lang="fr-BE" sz="1600" i="0" cap="all" dirty="0">
                <a:solidFill>
                  <a:srgbClr val="34393B"/>
                </a:solidFill>
                <a:effectLst/>
                <a:latin typeface="+mj-lt"/>
              </a:endParaRPr>
            </a:p>
          </p:txBody>
        </p:sp>
        <p:sp>
          <p:nvSpPr>
            <p:cNvPr id="34" name="Rectangle 33">
              <a:extLst>
                <a:ext uri="{FF2B5EF4-FFF2-40B4-BE49-F238E27FC236}">
                  <a16:creationId xmlns:a16="http://schemas.microsoft.com/office/drawing/2014/main" id="{B255241B-C8AF-AE42-A239-AD11698B37C4}"/>
                </a:ext>
              </a:extLst>
            </p:cNvPr>
            <p:cNvSpPr/>
            <p:nvPr/>
          </p:nvSpPr>
          <p:spPr>
            <a:xfrm>
              <a:off x="2940312" y="2327561"/>
              <a:ext cx="468398" cy="923330"/>
            </a:xfrm>
            <a:prstGeom prst="rect">
              <a:avLst/>
            </a:prstGeom>
          </p:spPr>
          <p:txBody>
            <a:bodyPr wrap="none">
              <a:spAutoFit/>
            </a:bodyPr>
            <a:lstStyle/>
            <a:p>
              <a:r>
                <a:rPr lang="fr-BE" sz="5400" dirty="0">
                  <a:solidFill>
                    <a:srgbClr val="000000"/>
                  </a:solidFill>
                  <a:latin typeface="+mj-lt"/>
                </a:rPr>
                <a:t>“</a:t>
              </a:r>
              <a:endParaRPr lang="fr-FR" sz="5400" dirty="0">
                <a:latin typeface="+mj-lt"/>
              </a:endParaRPr>
            </a:p>
          </p:txBody>
        </p:sp>
        <p:sp>
          <p:nvSpPr>
            <p:cNvPr id="5" name="Rectangle 4">
              <a:extLst>
                <a:ext uri="{FF2B5EF4-FFF2-40B4-BE49-F238E27FC236}">
                  <a16:creationId xmlns:a16="http://schemas.microsoft.com/office/drawing/2014/main" id="{45AF6E55-3DCD-D945-A823-B3548624D9FF}"/>
                </a:ext>
              </a:extLst>
            </p:cNvPr>
            <p:cNvSpPr/>
            <p:nvPr/>
          </p:nvSpPr>
          <p:spPr>
            <a:xfrm>
              <a:off x="6763153" y="2614892"/>
              <a:ext cx="468398" cy="923330"/>
            </a:xfrm>
            <a:prstGeom prst="rect">
              <a:avLst/>
            </a:prstGeom>
          </p:spPr>
          <p:txBody>
            <a:bodyPr wrap="none">
              <a:spAutoFit/>
            </a:bodyPr>
            <a:lstStyle/>
            <a:p>
              <a:r>
                <a:rPr lang="fr-BE" sz="5400" dirty="0">
                  <a:solidFill>
                    <a:srgbClr val="000000"/>
                  </a:solidFill>
                  <a:latin typeface="+mj-lt"/>
                </a:rPr>
                <a:t>”</a:t>
              </a:r>
              <a:endParaRPr lang="fr-FR" sz="5400" dirty="0">
                <a:latin typeface="+mj-lt"/>
              </a:endParaRPr>
            </a:p>
          </p:txBody>
        </p:sp>
      </p:grpSp>
      <p:grpSp>
        <p:nvGrpSpPr>
          <p:cNvPr id="7" name="Groupe 6">
            <a:extLst>
              <a:ext uri="{FF2B5EF4-FFF2-40B4-BE49-F238E27FC236}">
                <a16:creationId xmlns:a16="http://schemas.microsoft.com/office/drawing/2014/main" id="{8FDB4DBC-A0D3-FA42-8DB4-3E86A8752239}"/>
              </a:ext>
            </a:extLst>
          </p:cNvPr>
          <p:cNvGrpSpPr/>
          <p:nvPr/>
        </p:nvGrpSpPr>
        <p:grpSpPr>
          <a:xfrm>
            <a:off x="2057811" y="2717460"/>
            <a:ext cx="2864956" cy="1238801"/>
            <a:chOff x="141405" y="2327561"/>
            <a:chExt cx="2864956" cy="1238801"/>
          </a:xfrm>
        </p:grpSpPr>
        <p:sp>
          <p:nvSpPr>
            <p:cNvPr id="29" name="Rectangle 28">
              <a:extLst>
                <a:ext uri="{FF2B5EF4-FFF2-40B4-BE49-F238E27FC236}">
                  <a16:creationId xmlns:a16="http://schemas.microsoft.com/office/drawing/2014/main" id="{606EDF24-2075-1543-B5AF-AFA6FE5C579F}"/>
                </a:ext>
              </a:extLst>
            </p:cNvPr>
            <p:cNvSpPr/>
            <p:nvPr/>
          </p:nvSpPr>
          <p:spPr>
            <a:xfrm>
              <a:off x="798945" y="2619949"/>
              <a:ext cx="2207416" cy="338554"/>
            </a:xfrm>
            <a:prstGeom prst="rect">
              <a:avLst/>
            </a:prstGeom>
          </p:spPr>
          <p:txBody>
            <a:bodyPr wrap="square">
              <a:spAutoFit/>
            </a:bodyPr>
            <a:lstStyle/>
            <a:p>
              <a:r>
                <a:rPr lang="fr-BE" sz="1600" cap="all" dirty="0">
                  <a:solidFill>
                    <a:srgbClr val="778387"/>
                  </a:solidFill>
                  <a:latin typeface="+mj-lt"/>
                </a:rPr>
                <a:t>DEMAIN SERA MEILLEUR</a:t>
              </a:r>
              <a:endParaRPr lang="fr-BE" sz="1600" i="0" cap="all" dirty="0">
                <a:solidFill>
                  <a:srgbClr val="34393B"/>
                </a:solidFill>
                <a:effectLst/>
                <a:latin typeface="+mj-lt"/>
              </a:endParaRPr>
            </a:p>
          </p:txBody>
        </p:sp>
        <p:sp>
          <p:nvSpPr>
            <p:cNvPr id="4" name="Rectangle 3">
              <a:extLst>
                <a:ext uri="{FF2B5EF4-FFF2-40B4-BE49-F238E27FC236}">
                  <a16:creationId xmlns:a16="http://schemas.microsoft.com/office/drawing/2014/main" id="{358C1A39-09A0-704A-8E3F-115709C962AE}"/>
                </a:ext>
              </a:extLst>
            </p:cNvPr>
            <p:cNvSpPr/>
            <p:nvPr/>
          </p:nvSpPr>
          <p:spPr>
            <a:xfrm>
              <a:off x="141405" y="2327561"/>
              <a:ext cx="468398" cy="923330"/>
            </a:xfrm>
            <a:prstGeom prst="rect">
              <a:avLst/>
            </a:prstGeom>
          </p:spPr>
          <p:txBody>
            <a:bodyPr wrap="none">
              <a:spAutoFit/>
            </a:bodyPr>
            <a:lstStyle/>
            <a:p>
              <a:r>
                <a:rPr lang="fr-BE" sz="5400" dirty="0">
                  <a:solidFill>
                    <a:srgbClr val="000000"/>
                  </a:solidFill>
                  <a:latin typeface="+mj-lt"/>
                </a:rPr>
                <a:t>“</a:t>
              </a:r>
              <a:endParaRPr lang="fr-FR" sz="5400" dirty="0">
                <a:latin typeface="+mj-lt"/>
              </a:endParaRPr>
            </a:p>
          </p:txBody>
        </p:sp>
        <p:sp>
          <p:nvSpPr>
            <p:cNvPr id="35" name="Rectangle 34">
              <a:extLst>
                <a:ext uri="{FF2B5EF4-FFF2-40B4-BE49-F238E27FC236}">
                  <a16:creationId xmlns:a16="http://schemas.microsoft.com/office/drawing/2014/main" id="{A432F6B9-5EDF-8949-98FF-1CA0DA39388A}"/>
                </a:ext>
              </a:extLst>
            </p:cNvPr>
            <p:cNvSpPr/>
            <p:nvPr/>
          </p:nvSpPr>
          <p:spPr>
            <a:xfrm>
              <a:off x="2397945" y="2643032"/>
              <a:ext cx="468398" cy="923330"/>
            </a:xfrm>
            <a:prstGeom prst="rect">
              <a:avLst/>
            </a:prstGeom>
          </p:spPr>
          <p:txBody>
            <a:bodyPr wrap="none">
              <a:spAutoFit/>
            </a:bodyPr>
            <a:lstStyle/>
            <a:p>
              <a:r>
                <a:rPr lang="fr-BE" sz="5400" dirty="0">
                  <a:solidFill>
                    <a:srgbClr val="000000"/>
                  </a:solidFill>
                  <a:latin typeface="+mj-lt"/>
                </a:rPr>
                <a:t>”</a:t>
              </a:r>
              <a:endParaRPr lang="fr-FR" sz="5400" dirty="0">
                <a:latin typeface="+mj-lt"/>
              </a:endParaRPr>
            </a:p>
          </p:txBody>
        </p:sp>
      </p:grpSp>
      <p:sp>
        <p:nvSpPr>
          <p:cNvPr id="36" name="Rectangle 35">
            <a:extLst>
              <a:ext uri="{FF2B5EF4-FFF2-40B4-BE49-F238E27FC236}">
                <a16:creationId xmlns:a16="http://schemas.microsoft.com/office/drawing/2014/main" id="{C6BD31AB-AD3B-D149-AD0D-05846EF321B5}"/>
              </a:ext>
            </a:extLst>
          </p:cNvPr>
          <p:cNvSpPr/>
          <p:nvPr/>
        </p:nvSpPr>
        <p:spPr>
          <a:xfrm>
            <a:off x="1997336" y="4088148"/>
            <a:ext cx="9855954" cy="1477328"/>
          </a:xfrm>
          <a:prstGeom prst="rect">
            <a:avLst/>
          </a:prstGeom>
        </p:spPr>
        <p:txBody>
          <a:bodyPr wrap="square">
            <a:spAutoFit/>
          </a:bodyPr>
          <a:lstStyle/>
          <a:p>
            <a:pPr algn="r"/>
            <a:r>
              <a:rPr lang="fr-BE" b="1" spc="300" dirty="0">
                <a:solidFill>
                  <a:srgbClr val="C00000"/>
                </a:solidFill>
              </a:rPr>
              <a:t>PLUS QU’UN FILET DE PROTECTION MINIMALE POUR LES PLUS DÉMUNIS (LOGIQUE ASSISTANTIELLE)</a:t>
            </a:r>
          </a:p>
          <a:p>
            <a:pPr algn="r"/>
            <a:endParaRPr lang="fr-BE" b="1" spc="300" dirty="0">
              <a:solidFill>
                <a:srgbClr val="C00000"/>
              </a:solidFill>
            </a:endParaRPr>
          </a:p>
          <a:p>
            <a:pPr algn="r"/>
            <a:r>
              <a:rPr lang="fr-BE" b="1" spc="300" dirty="0">
                <a:solidFill>
                  <a:srgbClr val="C00000"/>
                </a:solidFill>
              </a:rPr>
              <a:t> UNE COUVERTURE UNIVERSELLE DES RISQUES SOCIAUX(LOGIQUE ASSURANTIELLE)</a:t>
            </a:r>
            <a:endParaRPr lang="fr-FR" b="1" dirty="0">
              <a:solidFill>
                <a:srgbClr val="C00000"/>
              </a:solidFill>
            </a:endParaRPr>
          </a:p>
        </p:txBody>
      </p:sp>
      <p:grpSp>
        <p:nvGrpSpPr>
          <p:cNvPr id="37" name="Groupe 36">
            <a:extLst>
              <a:ext uri="{FF2B5EF4-FFF2-40B4-BE49-F238E27FC236}">
                <a16:creationId xmlns:a16="http://schemas.microsoft.com/office/drawing/2014/main" id="{51FFCFFB-EBB0-2240-AC75-91986503D742}"/>
              </a:ext>
            </a:extLst>
          </p:cNvPr>
          <p:cNvGrpSpPr/>
          <p:nvPr/>
        </p:nvGrpSpPr>
        <p:grpSpPr>
          <a:xfrm>
            <a:off x="2621096" y="5390956"/>
            <a:ext cx="4304217" cy="923330"/>
            <a:chOff x="3040730" y="2716022"/>
            <a:chExt cx="4304217" cy="923330"/>
          </a:xfrm>
        </p:grpSpPr>
        <p:sp>
          <p:nvSpPr>
            <p:cNvPr id="38" name="Rectangle 37">
              <a:extLst>
                <a:ext uri="{FF2B5EF4-FFF2-40B4-BE49-F238E27FC236}">
                  <a16:creationId xmlns:a16="http://schemas.microsoft.com/office/drawing/2014/main" id="{BC1191FC-359C-CA44-B834-B949A46894E0}"/>
                </a:ext>
              </a:extLst>
            </p:cNvPr>
            <p:cNvSpPr/>
            <p:nvPr/>
          </p:nvSpPr>
          <p:spPr>
            <a:xfrm>
              <a:off x="3382793" y="3000376"/>
              <a:ext cx="3962154" cy="338554"/>
            </a:xfrm>
            <a:prstGeom prst="rect">
              <a:avLst/>
            </a:prstGeom>
          </p:spPr>
          <p:txBody>
            <a:bodyPr wrap="square">
              <a:spAutoFit/>
            </a:bodyPr>
            <a:lstStyle/>
            <a:p>
              <a:r>
                <a:rPr lang="fr-BE" sz="1600" cap="all" dirty="0">
                  <a:solidFill>
                    <a:srgbClr val="778387"/>
                  </a:solidFill>
                  <a:latin typeface="+mj-lt"/>
                </a:rPr>
                <a:t>CRÉER UNE SOCIÉTÉ DE SEMBLABLES</a:t>
              </a:r>
              <a:endParaRPr lang="fr-BE" sz="1600" i="0" cap="all" dirty="0">
                <a:solidFill>
                  <a:srgbClr val="34393B"/>
                </a:solidFill>
                <a:effectLst/>
                <a:latin typeface="+mj-lt"/>
              </a:endParaRPr>
            </a:p>
          </p:txBody>
        </p:sp>
        <p:sp>
          <p:nvSpPr>
            <p:cNvPr id="39" name="Rectangle 38">
              <a:extLst>
                <a:ext uri="{FF2B5EF4-FFF2-40B4-BE49-F238E27FC236}">
                  <a16:creationId xmlns:a16="http://schemas.microsoft.com/office/drawing/2014/main" id="{C07A3928-7486-6B4C-AFD4-F6BF6B44408C}"/>
                </a:ext>
              </a:extLst>
            </p:cNvPr>
            <p:cNvSpPr/>
            <p:nvPr/>
          </p:nvSpPr>
          <p:spPr>
            <a:xfrm>
              <a:off x="3040730" y="2716022"/>
              <a:ext cx="468398" cy="923330"/>
            </a:xfrm>
            <a:prstGeom prst="rect">
              <a:avLst/>
            </a:prstGeom>
          </p:spPr>
          <p:txBody>
            <a:bodyPr wrap="none">
              <a:spAutoFit/>
            </a:bodyPr>
            <a:lstStyle/>
            <a:p>
              <a:r>
                <a:rPr lang="fr-BE" sz="5400" dirty="0">
                  <a:solidFill>
                    <a:srgbClr val="000000"/>
                  </a:solidFill>
                  <a:latin typeface="+mj-lt"/>
                </a:rPr>
                <a:t>“</a:t>
              </a:r>
              <a:endParaRPr lang="fr-FR" sz="5400" dirty="0">
                <a:latin typeface="+mj-lt"/>
              </a:endParaRPr>
            </a:p>
          </p:txBody>
        </p:sp>
        <p:sp>
          <p:nvSpPr>
            <p:cNvPr id="40" name="Rectangle 39">
              <a:extLst>
                <a:ext uri="{FF2B5EF4-FFF2-40B4-BE49-F238E27FC236}">
                  <a16:creationId xmlns:a16="http://schemas.microsoft.com/office/drawing/2014/main" id="{6C55D843-1091-8049-BEA9-11C2354FD275}"/>
                </a:ext>
              </a:extLst>
            </p:cNvPr>
            <p:cNvSpPr/>
            <p:nvPr/>
          </p:nvSpPr>
          <p:spPr>
            <a:xfrm>
              <a:off x="6550138" y="2716022"/>
              <a:ext cx="468398" cy="923330"/>
            </a:xfrm>
            <a:prstGeom prst="rect">
              <a:avLst/>
            </a:prstGeom>
          </p:spPr>
          <p:txBody>
            <a:bodyPr wrap="none">
              <a:spAutoFit/>
            </a:bodyPr>
            <a:lstStyle/>
            <a:p>
              <a:r>
                <a:rPr lang="fr-BE" sz="5400" dirty="0">
                  <a:solidFill>
                    <a:srgbClr val="000000"/>
                  </a:solidFill>
                  <a:latin typeface="+mj-lt"/>
                </a:rPr>
                <a:t>”</a:t>
              </a:r>
              <a:endParaRPr lang="fr-FR" sz="5400" dirty="0">
                <a:latin typeface="+mj-lt"/>
              </a:endParaRPr>
            </a:p>
          </p:txBody>
        </p:sp>
      </p:grpSp>
      <p:sp>
        <p:nvSpPr>
          <p:cNvPr id="42" name="Rectangle 41">
            <a:extLst>
              <a:ext uri="{FF2B5EF4-FFF2-40B4-BE49-F238E27FC236}">
                <a16:creationId xmlns:a16="http://schemas.microsoft.com/office/drawing/2014/main" id="{195C8063-E994-904C-8DE7-68CE2579DE23}"/>
              </a:ext>
            </a:extLst>
          </p:cNvPr>
          <p:cNvSpPr/>
          <p:nvPr/>
        </p:nvSpPr>
        <p:spPr>
          <a:xfrm>
            <a:off x="5636027" y="5974974"/>
            <a:ext cx="1752740" cy="307777"/>
          </a:xfrm>
          <a:prstGeom prst="rect">
            <a:avLst/>
          </a:prstGeom>
        </p:spPr>
        <p:txBody>
          <a:bodyPr wrap="square">
            <a:spAutoFit/>
          </a:bodyPr>
          <a:lstStyle/>
          <a:p>
            <a:r>
              <a:rPr lang="fr-BE" sz="1400" cap="all" dirty="0">
                <a:solidFill>
                  <a:srgbClr val="34393B"/>
                </a:solidFill>
                <a:latin typeface="+mj-lt"/>
              </a:rPr>
              <a:t>ROBERT CASTEL</a:t>
            </a:r>
            <a:endParaRPr lang="fr-BE" sz="1400" i="0" cap="all" dirty="0">
              <a:solidFill>
                <a:srgbClr val="34393B"/>
              </a:solidFill>
              <a:effectLst/>
              <a:latin typeface="+mj-lt"/>
            </a:endParaRPr>
          </a:p>
        </p:txBody>
      </p:sp>
      <p:sp>
        <p:nvSpPr>
          <p:cNvPr id="26" name="Rectangle 25">
            <a:extLst>
              <a:ext uri="{FF2B5EF4-FFF2-40B4-BE49-F238E27FC236}">
                <a16:creationId xmlns:a16="http://schemas.microsoft.com/office/drawing/2014/main" id="{3E96DF70-94F6-C140-8B98-EEA3287EF5B7}"/>
              </a:ext>
            </a:extLst>
          </p:cNvPr>
          <p:cNvSpPr/>
          <p:nvPr/>
        </p:nvSpPr>
        <p:spPr>
          <a:xfrm>
            <a:off x="3048000" y="1023938"/>
            <a:ext cx="6096000" cy="461665"/>
          </a:xfrm>
          <a:prstGeom prst="rect">
            <a:avLst/>
          </a:prstGeom>
        </p:spPr>
        <p:txBody>
          <a:bodyPr>
            <a:spAutoFit/>
          </a:bodyPr>
          <a:lstStyle/>
          <a:p>
            <a:pPr algn="ctr"/>
            <a:r>
              <a:rPr lang="fr-BE" sz="2400" cap="all" dirty="0">
                <a:solidFill>
                  <a:schemeClr val="tx1">
                    <a:lumMod val="65000"/>
                    <a:lumOff val="35000"/>
                  </a:schemeClr>
                </a:solidFill>
                <a:latin typeface="+mj-lt"/>
              </a:rPr>
              <a:t>QU’EST-CE QUE l’état social ?</a:t>
            </a:r>
            <a:endParaRPr lang="fr-BE" sz="2400" i="0" cap="all" dirty="0">
              <a:solidFill>
                <a:schemeClr val="tx1">
                  <a:lumMod val="65000"/>
                  <a:lumOff val="35000"/>
                </a:schemeClr>
              </a:solidFill>
              <a:effectLst/>
              <a:latin typeface="+mj-lt"/>
            </a:endParaRPr>
          </a:p>
        </p:txBody>
      </p:sp>
      <p:sp>
        <p:nvSpPr>
          <p:cNvPr id="28" name="Rectangle 27">
            <a:extLst>
              <a:ext uri="{FF2B5EF4-FFF2-40B4-BE49-F238E27FC236}">
                <a16:creationId xmlns:a16="http://schemas.microsoft.com/office/drawing/2014/main" id="{9F6C4CDD-E082-444F-9468-6CCD6B4D3CC5}"/>
              </a:ext>
            </a:extLst>
          </p:cNvPr>
          <p:cNvSpPr/>
          <p:nvPr/>
        </p:nvSpPr>
        <p:spPr>
          <a:xfrm>
            <a:off x="141405" y="319767"/>
            <a:ext cx="7038390" cy="369332"/>
          </a:xfrm>
          <a:prstGeom prst="rect">
            <a:avLst/>
          </a:prstGeom>
        </p:spPr>
        <p:txBody>
          <a:bodyPr wrap="square">
            <a:spAutoFit/>
          </a:bodyPr>
          <a:lstStyle/>
          <a:p>
            <a:r>
              <a:rPr lang="fr-BE" b="1" dirty="0">
                <a:solidFill>
                  <a:schemeClr val="bg1"/>
                </a:solidFill>
                <a:latin typeface="+mj-lt"/>
              </a:rPr>
              <a:t>LA SÉCURITÉ SOCIALE AU 21</a:t>
            </a:r>
            <a:r>
              <a:rPr lang="fr-BE" b="1" baseline="30000" dirty="0">
                <a:solidFill>
                  <a:schemeClr val="bg1"/>
                </a:solidFill>
                <a:latin typeface="+mj-lt"/>
              </a:rPr>
              <a:t>e</a:t>
            </a:r>
            <a:r>
              <a:rPr lang="fr-BE" b="1" dirty="0">
                <a:solidFill>
                  <a:schemeClr val="bg1"/>
                </a:solidFill>
                <a:latin typeface="+mj-lt"/>
              </a:rPr>
              <a:t> siècle </a:t>
            </a:r>
            <a:endParaRPr lang="fr-FR" altLang="fr-FR" b="1" dirty="0">
              <a:solidFill>
                <a:schemeClr val="bg1"/>
              </a:solidFill>
              <a:latin typeface="+mj-lt"/>
              <a:ea typeface="ＭＳ Ｐゴシック" pitchFamily="34" charset="-128"/>
              <a:cs typeface="Arial" panose="020B0604020202020204" pitchFamily="34" charset="0"/>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13200"/>
            <a:ext cx="2028132" cy="1352088"/>
          </a:xfrm>
          <a:prstGeom prst="rect">
            <a:avLst/>
          </a:prstGeom>
        </p:spPr>
      </p:pic>
      <p:pic>
        <p:nvPicPr>
          <p:cNvPr id="3" name="Image 2"/>
          <p:cNvPicPr>
            <a:picLocks noChangeAspect="1"/>
          </p:cNvPicPr>
          <p:nvPr/>
        </p:nvPicPr>
        <p:blipFill rotWithShape="1">
          <a:blip r:embed="rId4">
            <a:extLst>
              <a:ext uri="{28A0092B-C50C-407E-A947-70E740481C1C}">
                <a14:useLocalDpi xmlns:a14="http://schemas.microsoft.com/office/drawing/2010/main" val="0"/>
              </a:ext>
            </a:extLst>
          </a:blip>
          <a:srcRect t="21141"/>
          <a:stretch/>
        </p:blipFill>
        <p:spPr>
          <a:xfrm>
            <a:off x="-2432" y="4019909"/>
            <a:ext cx="2021937" cy="1449525"/>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3" y="2636054"/>
            <a:ext cx="2013311" cy="1337084"/>
          </a:xfrm>
          <a:prstGeom prst="rect">
            <a:avLst/>
          </a:prstGeom>
        </p:spPr>
      </p:pic>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46322" y="5495312"/>
            <a:ext cx="2047875" cy="1362075"/>
          </a:xfrm>
          <a:prstGeom prst="rect">
            <a:avLst/>
          </a:prstGeom>
        </p:spPr>
      </p:pic>
      <p:pic>
        <p:nvPicPr>
          <p:cNvPr id="10" name="Imag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48875" y="5497978"/>
            <a:ext cx="2143125" cy="1362075"/>
          </a:xfrm>
          <a:prstGeom prst="rect">
            <a:avLst/>
          </a:prstGeom>
        </p:spPr>
      </p:pic>
    </p:spTree>
    <p:extLst>
      <p:ext uri="{BB962C8B-B14F-4D97-AF65-F5344CB8AC3E}">
        <p14:creationId xmlns:p14="http://schemas.microsoft.com/office/powerpoint/2010/main" val="2224700702"/>
      </p:ext>
    </p:extLst>
  </p:cSld>
  <p:clrMapOvr>
    <a:masterClrMapping/>
  </p:clrMapOvr>
  <mc:AlternateContent xmlns:mc="http://schemas.openxmlformats.org/markup-compatibility/2006" xmlns:p14="http://schemas.microsoft.com/office/powerpoint/2010/main">
    <mc:Choice Requires="p14">
      <p:transition spd="med" p14:dur="700" advTm="70764">
        <p:fade/>
      </p:transition>
    </mc:Choice>
    <mc:Fallback xmlns="">
      <p:transition spd="med" advTm="70764">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arallélogramme 22">
            <a:extLst>
              <a:ext uri="{FF2B5EF4-FFF2-40B4-BE49-F238E27FC236}">
                <a16:creationId xmlns:a16="http://schemas.microsoft.com/office/drawing/2014/main" id="{530803E7-B70A-544C-A31D-1CFC6DE7B63F}"/>
              </a:ext>
            </a:extLst>
          </p:cNvPr>
          <p:cNvSpPr/>
          <p:nvPr/>
        </p:nvSpPr>
        <p:spPr>
          <a:xfrm>
            <a:off x="-169682" y="235670"/>
            <a:ext cx="6381296" cy="612742"/>
          </a:xfrm>
          <a:prstGeom prst="parallelogram">
            <a:avLst/>
          </a:prstGeom>
          <a:solidFill>
            <a:srgbClr val="FF0000">
              <a:alpha val="6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0B2F9158-4F57-4940-8D08-0904BEB9B8FE}"/>
              </a:ext>
            </a:extLst>
          </p:cNvPr>
          <p:cNvSpPr/>
          <p:nvPr/>
        </p:nvSpPr>
        <p:spPr>
          <a:xfrm>
            <a:off x="637785" y="918748"/>
            <a:ext cx="6542277" cy="1015663"/>
          </a:xfrm>
          <a:prstGeom prst="rect">
            <a:avLst/>
          </a:prstGeom>
        </p:spPr>
        <p:txBody>
          <a:bodyPr wrap="square">
            <a:spAutoFit/>
          </a:bodyPr>
          <a:lstStyle/>
          <a:p>
            <a:pPr algn="ctr"/>
            <a:r>
              <a:rPr lang="fr-BE" sz="2000" cap="all" dirty="0">
                <a:solidFill>
                  <a:srgbClr val="C00000"/>
                </a:solidFill>
                <a:latin typeface="+mj-lt"/>
              </a:rPr>
              <a:t>COMPARÉ AU SYSTÈME DE SOINS DE SANTÉ AMÉRICAIN, NOTRE SYSTÈME « CONTINENTAL » EST MOINS CHER ET OFFRE UNE MEILLEURE COUVERTURE</a:t>
            </a:r>
            <a:endParaRPr lang="fr-BE" sz="2000" cap="all" dirty="0">
              <a:solidFill>
                <a:srgbClr val="C00000"/>
              </a:solidFill>
              <a:effectLst/>
              <a:latin typeface="+mj-lt"/>
            </a:endParaRPr>
          </a:p>
        </p:txBody>
      </p:sp>
      <p:pic>
        <p:nvPicPr>
          <p:cNvPr id="9" name="Image 8" descr="Une image contenant extérieur, ciel, nature&#10;&#10;&#10;&#10;Description générée automatiquement">
            <a:extLst>
              <a:ext uri="{FF2B5EF4-FFF2-40B4-BE49-F238E27FC236}">
                <a16:creationId xmlns:a16="http://schemas.microsoft.com/office/drawing/2014/main" id="{AA617DC1-F545-734D-A18A-AAE21D8816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9304" y="-7"/>
            <a:ext cx="4572694" cy="6858018"/>
          </a:xfrm>
          <a:prstGeom prst="rect">
            <a:avLst/>
          </a:prstGeom>
        </p:spPr>
      </p:pic>
      <p:sp>
        <p:nvSpPr>
          <p:cNvPr id="10" name="Rectangle 9">
            <a:extLst>
              <a:ext uri="{FF2B5EF4-FFF2-40B4-BE49-F238E27FC236}">
                <a16:creationId xmlns:a16="http://schemas.microsoft.com/office/drawing/2014/main" id="{0FA22318-8F90-7345-9E7E-52105BFDD562}"/>
              </a:ext>
            </a:extLst>
          </p:cNvPr>
          <p:cNvSpPr/>
          <p:nvPr/>
        </p:nvSpPr>
        <p:spPr>
          <a:xfrm>
            <a:off x="7619301" y="0"/>
            <a:ext cx="4572699" cy="6858000"/>
          </a:xfrm>
          <a:prstGeom prst="rect">
            <a:avLst/>
          </a:prstGeom>
          <a:solidFill>
            <a:srgbClr val="FFCCCC">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Graphique 7">
            <a:extLst>
              <a:ext uri="{FF2B5EF4-FFF2-40B4-BE49-F238E27FC236}">
                <a16:creationId xmlns:a16="http://schemas.microsoft.com/office/drawing/2014/main" id="{9ADF2056-1332-554E-B223-9967E768CC68}"/>
              </a:ext>
            </a:extLst>
          </p:cNvPr>
          <p:cNvGraphicFramePr/>
          <p:nvPr>
            <p:extLst>
              <p:ext uri="{D42A27DB-BD31-4B8C-83A1-F6EECF244321}">
                <p14:modId xmlns:p14="http://schemas.microsoft.com/office/powerpoint/2010/main" val="3515536270"/>
              </p:ext>
            </p:extLst>
          </p:nvPr>
        </p:nvGraphicFramePr>
        <p:xfrm>
          <a:off x="789918" y="2077783"/>
          <a:ext cx="5937834" cy="3221327"/>
        </p:xfrm>
        <a:graphic>
          <a:graphicData uri="http://schemas.openxmlformats.org/drawingml/2006/chart">
            <c:chart xmlns:c="http://schemas.openxmlformats.org/drawingml/2006/chart" xmlns:r="http://schemas.openxmlformats.org/officeDocument/2006/relationships" r:id="rId4"/>
          </a:graphicData>
        </a:graphic>
      </p:graphicFrame>
      <p:sp>
        <p:nvSpPr>
          <p:cNvPr id="13" name="ZoneTexte 12">
            <a:extLst>
              <a:ext uri="{FF2B5EF4-FFF2-40B4-BE49-F238E27FC236}">
                <a16:creationId xmlns:a16="http://schemas.microsoft.com/office/drawing/2014/main" id="{5D9B59B5-04C5-8A4D-AD53-28941684091C}"/>
              </a:ext>
            </a:extLst>
          </p:cNvPr>
          <p:cNvSpPr txBox="1"/>
          <p:nvPr/>
        </p:nvSpPr>
        <p:spPr>
          <a:xfrm>
            <a:off x="1411884" y="5145221"/>
            <a:ext cx="858573" cy="307777"/>
          </a:xfrm>
          <a:prstGeom prst="rect">
            <a:avLst/>
          </a:prstGeom>
          <a:noFill/>
        </p:spPr>
        <p:txBody>
          <a:bodyPr wrap="square" rtlCol="0">
            <a:spAutoFit/>
          </a:bodyPr>
          <a:lstStyle/>
          <a:p>
            <a:pPr algn="ctr"/>
            <a:r>
              <a:rPr lang="fr-FR" sz="1400" b="1" dirty="0">
                <a:latin typeface="+mj-lt"/>
              </a:rPr>
              <a:t>OCDE</a:t>
            </a:r>
          </a:p>
        </p:txBody>
      </p:sp>
      <p:sp>
        <p:nvSpPr>
          <p:cNvPr id="14" name="ZoneTexte 13">
            <a:extLst>
              <a:ext uri="{FF2B5EF4-FFF2-40B4-BE49-F238E27FC236}">
                <a16:creationId xmlns:a16="http://schemas.microsoft.com/office/drawing/2014/main" id="{ACE68FC5-123D-7647-AD2F-0319250EDE85}"/>
              </a:ext>
            </a:extLst>
          </p:cNvPr>
          <p:cNvSpPr txBox="1"/>
          <p:nvPr/>
        </p:nvSpPr>
        <p:spPr>
          <a:xfrm>
            <a:off x="2688326" y="5145221"/>
            <a:ext cx="1041634" cy="307777"/>
          </a:xfrm>
          <a:prstGeom prst="rect">
            <a:avLst/>
          </a:prstGeom>
          <a:noFill/>
        </p:spPr>
        <p:txBody>
          <a:bodyPr wrap="square" rtlCol="0">
            <a:spAutoFit/>
          </a:bodyPr>
          <a:lstStyle/>
          <a:p>
            <a:pPr algn="ctr"/>
            <a:r>
              <a:rPr lang="fr-FR" sz="1400" dirty="0">
                <a:solidFill>
                  <a:schemeClr val="tx1">
                    <a:lumMod val="65000"/>
                    <a:lumOff val="35000"/>
                  </a:schemeClr>
                </a:solidFill>
                <a:latin typeface="+mj-lt"/>
              </a:rPr>
              <a:t>BELGIQUE</a:t>
            </a:r>
          </a:p>
        </p:txBody>
      </p:sp>
      <p:sp>
        <p:nvSpPr>
          <p:cNvPr id="15" name="ZoneTexte 14">
            <a:extLst>
              <a:ext uri="{FF2B5EF4-FFF2-40B4-BE49-F238E27FC236}">
                <a16:creationId xmlns:a16="http://schemas.microsoft.com/office/drawing/2014/main" id="{97861E47-0474-B445-9670-499A4CF8B0D5}"/>
              </a:ext>
            </a:extLst>
          </p:cNvPr>
          <p:cNvSpPr txBox="1"/>
          <p:nvPr/>
        </p:nvSpPr>
        <p:spPr>
          <a:xfrm>
            <a:off x="4169437" y="5145582"/>
            <a:ext cx="773115" cy="307777"/>
          </a:xfrm>
          <a:prstGeom prst="rect">
            <a:avLst/>
          </a:prstGeom>
          <a:noFill/>
        </p:spPr>
        <p:txBody>
          <a:bodyPr wrap="square" rtlCol="0">
            <a:spAutoFit/>
          </a:bodyPr>
          <a:lstStyle/>
          <a:p>
            <a:pPr algn="ctr"/>
            <a:r>
              <a:rPr lang="fr-FR" sz="1400" dirty="0">
                <a:solidFill>
                  <a:schemeClr val="tx1">
                    <a:lumMod val="65000"/>
                    <a:lumOff val="35000"/>
                  </a:schemeClr>
                </a:solidFill>
                <a:latin typeface="+mj-lt"/>
              </a:rPr>
              <a:t>USA</a:t>
            </a:r>
          </a:p>
        </p:txBody>
      </p:sp>
      <p:sp>
        <p:nvSpPr>
          <p:cNvPr id="16" name="ZoneTexte 15">
            <a:extLst>
              <a:ext uri="{FF2B5EF4-FFF2-40B4-BE49-F238E27FC236}">
                <a16:creationId xmlns:a16="http://schemas.microsoft.com/office/drawing/2014/main" id="{52464539-1DBD-844D-94BF-5C710D34C158}"/>
              </a:ext>
            </a:extLst>
          </p:cNvPr>
          <p:cNvSpPr txBox="1"/>
          <p:nvPr/>
        </p:nvSpPr>
        <p:spPr>
          <a:xfrm>
            <a:off x="5414589" y="5145221"/>
            <a:ext cx="1041633" cy="307777"/>
          </a:xfrm>
          <a:prstGeom prst="rect">
            <a:avLst/>
          </a:prstGeom>
          <a:noFill/>
        </p:spPr>
        <p:txBody>
          <a:bodyPr wrap="square" rtlCol="0">
            <a:spAutoFit/>
          </a:bodyPr>
          <a:lstStyle/>
          <a:p>
            <a:pPr algn="ctr"/>
            <a:r>
              <a:rPr lang="fr-FR" sz="1400" dirty="0">
                <a:solidFill>
                  <a:schemeClr val="tx1">
                    <a:lumMod val="65000"/>
                    <a:lumOff val="35000"/>
                  </a:schemeClr>
                </a:solidFill>
                <a:latin typeface="+mj-lt"/>
              </a:rPr>
              <a:t>FRANCE</a:t>
            </a:r>
          </a:p>
        </p:txBody>
      </p:sp>
      <p:sp>
        <p:nvSpPr>
          <p:cNvPr id="17" name="Rectangle 16">
            <a:extLst>
              <a:ext uri="{FF2B5EF4-FFF2-40B4-BE49-F238E27FC236}">
                <a16:creationId xmlns:a16="http://schemas.microsoft.com/office/drawing/2014/main" id="{CBB725A4-C100-8346-A3A9-7406FC2C5A92}"/>
              </a:ext>
            </a:extLst>
          </p:cNvPr>
          <p:cNvSpPr/>
          <p:nvPr/>
        </p:nvSpPr>
        <p:spPr>
          <a:xfrm>
            <a:off x="2610531" y="5999521"/>
            <a:ext cx="316466" cy="27055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solidFill>
                <a:srgbClr val="6C7081"/>
              </a:solidFill>
            </a:endParaRPr>
          </a:p>
        </p:txBody>
      </p:sp>
      <p:sp>
        <p:nvSpPr>
          <p:cNvPr id="18" name="Rectangle 17">
            <a:extLst>
              <a:ext uri="{FF2B5EF4-FFF2-40B4-BE49-F238E27FC236}">
                <a16:creationId xmlns:a16="http://schemas.microsoft.com/office/drawing/2014/main" id="{E93224C5-AF84-AE44-98A0-4D4585AE187A}"/>
              </a:ext>
            </a:extLst>
          </p:cNvPr>
          <p:cNvSpPr/>
          <p:nvPr/>
        </p:nvSpPr>
        <p:spPr>
          <a:xfrm>
            <a:off x="3908924" y="5995495"/>
            <a:ext cx="316466" cy="270555"/>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solidFill>
                <a:srgbClr val="6C7081"/>
              </a:solidFill>
            </a:endParaRPr>
          </a:p>
        </p:txBody>
      </p:sp>
      <p:sp>
        <p:nvSpPr>
          <p:cNvPr id="19" name="Rectangle 18">
            <a:extLst>
              <a:ext uri="{FF2B5EF4-FFF2-40B4-BE49-F238E27FC236}">
                <a16:creationId xmlns:a16="http://schemas.microsoft.com/office/drawing/2014/main" id="{9325644C-E183-F742-82F3-217743AA2E8A}"/>
              </a:ext>
            </a:extLst>
          </p:cNvPr>
          <p:cNvSpPr/>
          <p:nvPr/>
        </p:nvSpPr>
        <p:spPr>
          <a:xfrm>
            <a:off x="1837093" y="5784077"/>
            <a:ext cx="3307556" cy="215444"/>
          </a:xfrm>
          <a:prstGeom prst="rect">
            <a:avLst/>
          </a:prstGeom>
        </p:spPr>
        <p:txBody>
          <a:bodyPr wrap="square">
            <a:spAutoFit/>
          </a:bodyPr>
          <a:lstStyle/>
          <a:p>
            <a:pPr lvl="1">
              <a:buClr>
                <a:srgbClr val="66A397"/>
              </a:buClr>
            </a:pPr>
            <a:r>
              <a:rPr lang="fr-BE" sz="800" spc="300" dirty="0">
                <a:solidFill>
                  <a:srgbClr val="6C7081"/>
                </a:solidFill>
              </a:rPr>
              <a:t>Part privée</a:t>
            </a:r>
            <a:endParaRPr lang="fr-FR" sz="1100" dirty="0">
              <a:solidFill>
                <a:srgbClr val="6C7081"/>
              </a:solidFill>
            </a:endParaRPr>
          </a:p>
        </p:txBody>
      </p:sp>
      <p:sp>
        <p:nvSpPr>
          <p:cNvPr id="20" name="Rectangle 19">
            <a:extLst>
              <a:ext uri="{FF2B5EF4-FFF2-40B4-BE49-F238E27FC236}">
                <a16:creationId xmlns:a16="http://schemas.microsoft.com/office/drawing/2014/main" id="{6D0BE20D-AA30-2B47-B9C7-DD035312D696}"/>
              </a:ext>
            </a:extLst>
          </p:cNvPr>
          <p:cNvSpPr/>
          <p:nvPr/>
        </p:nvSpPr>
        <p:spPr>
          <a:xfrm>
            <a:off x="2988380" y="5783716"/>
            <a:ext cx="3307556" cy="215444"/>
          </a:xfrm>
          <a:prstGeom prst="rect">
            <a:avLst/>
          </a:prstGeom>
        </p:spPr>
        <p:txBody>
          <a:bodyPr wrap="square">
            <a:spAutoFit/>
          </a:bodyPr>
          <a:lstStyle/>
          <a:p>
            <a:pPr lvl="1">
              <a:buClr>
                <a:srgbClr val="66A397"/>
              </a:buClr>
            </a:pPr>
            <a:r>
              <a:rPr lang="fr-BE" sz="800" spc="300" dirty="0">
                <a:solidFill>
                  <a:srgbClr val="6C7081"/>
                </a:solidFill>
              </a:rPr>
              <a:t>Part publique</a:t>
            </a:r>
            <a:endParaRPr lang="fr-FR" sz="1100" dirty="0">
              <a:solidFill>
                <a:srgbClr val="6C7081"/>
              </a:solidFill>
            </a:endParaRPr>
          </a:p>
        </p:txBody>
      </p:sp>
      <p:sp>
        <p:nvSpPr>
          <p:cNvPr id="21" name="Rectangle 20">
            <a:extLst>
              <a:ext uri="{FF2B5EF4-FFF2-40B4-BE49-F238E27FC236}">
                <a16:creationId xmlns:a16="http://schemas.microsoft.com/office/drawing/2014/main" id="{0BE4C090-E75A-394A-BB03-DAC1988040FA}"/>
              </a:ext>
            </a:extLst>
          </p:cNvPr>
          <p:cNvSpPr/>
          <p:nvPr/>
        </p:nvSpPr>
        <p:spPr>
          <a:xfrm>
            <a:off x="323950" y="5872384"/>
            <a:ext cx="3307556" cy="246221"/>
          </a:xfrm>
          <a:prstGeom prst="rect">
            <a:avLst/>
          </a:prstGeom>
        </p:spPr>
        <p:txBody>
          <a:bodyPr wrap="square">
            <a:spAutoFit/>
          </a:bodyPr>
          <a:lstStyle/>
          <a:p>
            <a:pPr lvl="1">
              <a:buClr>
                <a:srgbClr val="66A397"/>
              </a:buClr>
            </a:pPr>
            <a:r>
              <a:rPr lang="fr-BE" sz="1000" spc="300" dirty="0">
                <a:solidFill>
                  <a:schemeClr val="tx1">
                    <a:lumMod val="85000"/>
                    <a:lumOff val="15000"/>
                  </a:schemeClr>
                </a:solidFill>
              </a:rPr>
              <a:t>En % du PIB</a:t>
            </a:r>
            <a:endParaRPr lang="fr-FR" sz="1400" dirty="0">
              <a:solidFill>
                <a:schemeClr val="tx1">
                  <a:lumMod val="85000"/>
                  <a:lumOff val="15000"/>
                </a:schemeClr>
              </a:solidFill>
            </a:endParaRPr>
          </a:p>
        </p:txBody>
      </p:sp>
      <p:sp>
        <p:nvSpPr>
          <p:cNvPr id="25" name="Rectangle 24">
            <a:extLst>
              <a:ext uri="{FF2B5EF4-FFF2-40B4-BE49-F238E27FC236}">
                <a16:creationId xmlns:a16="http://schemas.microsoft.com/office/drawing/2014/main" id="{24379EDA-7853-C54C-B47F-055C27EFDF73}"/>
              </a:ext>
            </a:extLst>
          </p:cNvPr>
          <p:cNvSpPr/>
          <p:nvPr/>
        </p:nvSpPr>
        <p:spPr>
          <a:xfrm>
            <a:off x="141405" y="383558"/>
            <a:ext cx="7038390" cy="369332"/>
          </a:xfrm>
          <a:prstGeom prst="rect">
            <a:avLst/>
          </a:prstGeom>
        </p:spPr>
        <p:txBody>
          <a:bodyPr wrap="square">
            <a:spAutoFit/>
          </a:bodyPr>
          <a:lstStyle/>
          <a:p>
            <a:r>
              <a:rPr lang="fr-BE" b="1" dirty="0">
                <a:solidFill>
                  <a:schemeClr val="bg1"/>
                </a:solidFill>
                <a:latin typeface="+mj-lt"/>
              </a:rPr>
              <a:t>LA SÉCURITÉ SOCIALE AU 21</a:t>
            </a:r>
            <a:r>
              <a:rPr lang="fr-BE" b="1" baseline="30000" dirty="0">
                <a:solidFill>
                  <a:schemeClr val="bg1"/>
                </a:solidFill>
                <a:latin typeface="+mj-lt"/>
              </a:rPr>
              <a:t>e</a:t>
            </a:r>
            <a:r>
              <a:rPr lang="fr-BE" b="1" dirty="0">
                <a:solidFill>
                  <a:schemeClr val="bg1"/>
                </a:solidFill>
                <a:latin typeface="+mj-lt"/>
              </a:rPr>
              <a:t> siècle</a:t>
            </a:r>
            <a:endParaRPr lang="fr-FR" altLang="fr-FR" b="1" dirty="0">
              <a:solidFill>
                <a:schemeClr val="bg1"/>
              </a:solidFill>
              <a:latin typeface="+mj-lt"/>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3455372882"/>
      </p:ext>
    </p:extLst>
  </p:cSld>
  <p:clrMapOvr>
    <a:masterClrMapping/>
  </p:clrMapOvr>
  <mc:AlternateContent xmlns:mc="http://schemas.openxmlformats.org/markup-compatibility/2006" xmlns:p14="http://schemas.microsoft.com/office/powerpoint/2010/main">
    <mc:Choice Requires="p14">
      <p:transition spd="med" p14:dur="700" advTm="164997">
        <p:fade/>
      </p:transition>
    </mc:Choice>
    <mc:Fallback xmlns="">
      <p:transition spd="med" advTm="164997">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 name="Parallélogramme 22">
            <a:extLst>
              <a:ext uri="{FF2B5EF4-FFF2-40B4-BE49-F238E27FC236}">
                <a16:creationId xmlns:a16="http://schemas.microsoft.com/office/drawing/2014/main" id="{530803E7-B70A-544C-A31D-1CFC6DE7B63F}"/>
              </a:ext>
            </a:extLst>
          </p:cNvPr>
          <p:cNvSpPr/>
          <p:nvPr/>
        </p:nvSpPr>
        <p:spPr>
          <a:xfrm>
            <a:off x="-169682" y="235670"/>
            <a:ext cx="6381296" cy="612742"/>
          </a:xfrm>
          <a:prstGeom prst="parallelogram">
            <a:avLst/>
          </a:prstGeom>
          <a:solidFill>
            <a:srgbClr val="FF0000">
              <a:alpha val="6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a:extLst>
              <a:ext uri="{FF2B5EF4-FFF2-40B4-BE49-F238E27FC236}">
                <a16:creationId xmlns:a16="http://schemas.microsoft.com/office/drawing/2014/main" id="{B178467F-F0A9-6D44-A89C-72594A95D910}"/>
              </a:ext>
            </a:extLst>
          </p:cNvPr>
          <p:cNvSpPr/>
          <p:nvPr/>
        </p:nvSpPr>
        <p:spPr>
          <a:xfrm>
            <a:off x="5912611" y="4034691"/>
            <a:ext cx="3265896" cy="2417869"/>
          </a:xfrm>
          <a:prstGeom prst="ellipse">
            <a:avLst/>
          </a:prstGeom>
          <a:solidFill>
            <a:srgbClr val="FFCCCC">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6" name="Groupe 15"/>
          <p:cNvGrpSpPr/>
          <p:nvPr/>
        </p:nvGrpSpPr>
        <p:grpSpPr>
          <a:xfrm>
            <a:off x="1112524" y="2467198"/>
            <a:ext cx="5313052" cy="961518"/>
            <a:chOff x="5262763" y="0"/>
            <a:chExt cx="5564473" cy="1072405"/>
          </a:xfrm>
        </p:grpSpPr>
        <p:sp>
          <p:nvSpPr>
            <p:cNvPr id="17" name="Chevron 16"/>
            <p:cNvSpPr/>
            <p:nvPr/>
          </p:nvSpPr>
          <p:spPr>
            <a:xfrm>
              <a:off x="5262763" y="0"/>
              <a:ext cx="5564473" cy="1072405"/>
            </a:xfrm>
            <a:prstGeom prst="chevron">
              <a:avLst/>
            </a:prstGeom>
            <a:blipFill dpi="0" rotWithShape="0">
              <a:blip r:embed="rId3">
                <a:extLst>
                  <a:ext uri="{28A0092B-C50C-407E-A947-70E740481C1C}">
                    <a14:useLocalDpi xmlns:a14="http://schemas.microsoft.com/office/drawing/2010/main" val="0"/>
                  </a:ext>
                </a:extLst>
              </a:blip>
              <a:srcRect/>
              <a:stretch>
                <a:fillRect/>
              </a:stretch>
            </a:blipFill>
            <a:ln>
              <a:solidFill>
                <a:srgbClr val="66A397"/>
              </a:solidFill>
            </a:ln>
          </p:spPr>
          <p:style>
            <a:lnRef idx="0">
              <a:scrgbClr r="0" g="0" b="0"/>
            </a:lnRef>
            <a:fillRef idx="3">
              <a:scrgbClr r="0" g="0" b="0"/>
            </a:fillRef>
            <a:effectRef idx="2">
              <a:schemeClr val="accent1">
                <a:hueOff val="0"/>
                <a:satOff val="0"/>
                <a:lumOff val="0"/>
                <a:alphaOff val="0"/>
              </a:schemeClr>
            </a:effectRef>
            <a:fontRef idx="minor">
              <a:schemeClr val="lt1"/>
            </a:fontRef>
          </p:style>
        </p:sp>
        <p:sp>
          <p:nvSpPr>
            <p:cNvPr id="18" name="Chevron 4"/>
            <p:cNvSpPr/>
            <p:nvPr/>
          </p:nvSpPr>
          <p:spPr>
            <a:xfrm>
              <a:off x="5798966" y="0"/>
              <a:ext cx="4492068" cy="10724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6032" tIns="85344" rIns="85344" bIns="85344" numCol="1" spcCol="1270" anchor="ctr" anchorCtr="0">
              <a:noAutofit/>
            </a:bodyPr>
            <a:lstStyle/>
            <a:p>
              <a:pPr lvl="0" algn="ctr" defTabSz="2844800">
                <a:lnSpc>
                  <a:spcPct val="90000"/>
                </a:lnSpc>
                <a:spcBef>
                  <a:spcPct val="0"/>
                </a:spcBef>
                <a:spcAft>
                  <a:spcPct val="35000"/>
                </a:spcAft>
              </a:pPr>
              <a:endParaRPr lang="fr-FR" sz="6400" kern="1200" dirty="0"/>
            </a:p>
          </p:txBody>
        </p:sp>
      </p:grpSp>
      <p:grpSp>
        <p:nvGrpSpPr>
          <p:cNvPr id="19" name="Groupe 18"/>
          <p:cNvGrpSpPr/>
          <p:nvPr/>
        </p:nvGrpSpPr>
        <p:grpSpPr>
          <a:xfrm>
            <a:off x="6096000" y="2467482"/>
            <a:ext cx="5420139" cy="961518"/>
            <a:chOff x="5262763" y="0"/>
            <a:chExt cx="5564473" cy="1072405"/>
          </a:xfrm>
        </p:grpSpPr>
        <p:sp>
          <p:nvSpPr>
            <p:cNvPr id="20" name="Chevron 19"/>
            <p:cNvSpPr/>
            <p:nvPr/>
          </p:nvSpPr>
          <p:spPr>
            <a:xfrm>
              <a:off x="5262763" y="0"/>
              <a:ext cx="5564473" cy="1072405"/>
            </a:xfrm>
            <a:prstGeom prst="chevron">
              <a:avLst/>
            </a:prstGeom>
            <a:blipFill dpi="0" rotWithShape="0">
              <a:blip r:embed="rId3">
                <a:extLst>
                  <a:ext uri="{28A0092B-C50C-407E-A947-70E740481C1C}">
                    <a14:useLocalDpi xmlns:a14="http://schemas.microsoft.com/office/drawing/2010/main" val="0"/>
                  </a:ext>
                </a:extLst>
              </a:blip>
              <a:srcRect/>
              <a:stretch>
                <a:fillRect/>
              </a:stretch>
            </a:blipFill>
            <a:ln>
              <a:solidFill>
                <a:srgbClr val="66A397"/>
              </a:solidFill>
            </a:ln>
          </p:spPr>
          <p:style>
            <a:lnRef idx="0">
              <a:scrgbClr r="0" g="0" b="0"/>
            </a:lnRef>
            <a:fillRef idx="3">
              <a:scrgbClr r="0" g="0" b="0"/>
            </a:fillRef>
            <a:effectRef idx="2">
              <a:schemeClr val="accent1">
                <a:hueOff val="0"/>
                <a:satOff val="0"/>
                <a:lumOff val="0"/>
                <a:alphaOff val="0"/>
              </a:schemeClr>
            </a:effectRef>
            <a:fontRef idx="minor">
              <a:schemeClr val="lt1"/>
            </a:fontRef>
          </p:style>
        </p:sp>
        <p:sp>
          <p:nvSpPr>
            <p:cNvPr id="21" name="Chevron 4"/>
            <p:cNvSpPr/>
            <p:nvPr/>
          </p:nvSpPr>
          <p:spPr>
            <a:xfrm>
              <a:off x="5798966" y="0"/>
              <a:ext cx="4492068" cy="10724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6032" tIns="85344" rIns="85344" bIns="85344" numCol="1" spcCol="1270" anchor="ctr" anchorCtr="0">
              <a:noAutofit/>
            </a:bodyPr>
            <a:lstStyle/>
            <a:p>
              <a:pPr lvl="0" algn="ctr" defTabSz="2844800">
                <a:lnSpc>
                  <a:spcPct val="90000"/>
                </a:lnSpc>
                <a:spcBef>
                  <a:spcPct val="0"/>
                </a:spcBef>
                <a:spcAft>
                  <a:spcPct val="35000"/>
                </a:spcAft>
              </a:pPr>
              <a:endParaRPr lang="fr-FR" sz="6400" kern="1200" dirty="0"/>
            </a:p>
          </p:txBody>
        </p:sp>
      </p:grpSp>
      <p:graphicFrame>
        <p:nvGraphicFramePr>
          <p:cNvPr id="2" name="Diagramme 1"/>
          <p:cNvGraphicFramePr/>
          <p:nvPr>
            <p:extLst>
              <p:ext uri="{D42A27DB-BD31-4B8C-83A1-F6EECF244321}">
                <p14:modId xmlns:p14="http://schemas.microsoft.com/office/powerpoint/2010/main" val="2366146173"/>
              </p:ext>
            </p:extLst>
          </p:nvPr>
        </p:nvGraphicFramePr>
        <p:xfrm>
          <a:off x="1097219" y="2467482"/>
          <a:ext cx="10418920" cy="9622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4" name="Connecteur droit 3">
            <a:extLst>
              <a:ext uri="{FF2B5EF4-FFF2-40B4-BE49-F238E27FC236}">
                <a16:creationId xmlns:a16="http://schemas.microsoft.com/office/drawing/2014/main" id="{B5A0CCFB-7D87-9A4D-B8CB-CF060CC630C9}"/>
              </a:ext>
            </a:extLst>
          </p:cNvPr>
          <p:cNvCxnSpPr/>
          <p:nvPr/>
        </p:nvCxnSpPr>
        <p:spPr>
          <a:xfrm>
            <a:off x="6321287" y="3429000"/>
            <a:ext cx="0" cy="12887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08EEF829-622E-364A-A8EC-6F53E070B3BE}"/>
              </a:ext>
            </a:extLst>
          </p:cNvPr>
          <p:cNvSpPr txBox="1"/>
          <p:nvPr/>
        </p:nvSpPr>
        <p:spPr>
          <a:xfrm>
            <a:off x="6576721" y="4556226"/>
            <a:ext cx="3167257" cy="1323439"/>
          </a:xfrm>
          <a:prstGeom prst="rect">
            <a:avLst/>
          </a:prstGeom>
          <a:noFill/>
        </p:spPr>
        <p:txBody>
          <a:bodyPr wrap="square" rtlCol="0">
            <a:spAutoFit/>
          </a:bodyPr>
          <a:lstStyle/>
          <a:p>
            <a:r>
              <a:rPr lang="fr-FR" sz="2000" dirty="0">
                <a:solidFill>
                  <a:schemeClr val="tx1">
                    <a:lumMod val="65000"/>
                    <a:lumOff val="35000"/>
                  </a:schemeClr>
                </a:solidFill>
                <a:latin typeface="+mj-lt"/>
              </a:rPr>
              <a:t>Thatcher 1979</a:t>
            </a:r>
          </a:p>
          <a:p>
            <a:r>
              <a:rPr lang="fr-FR" sz="2000" dirty="0">
                <a:solidFill>
                  <a:schemeClr val="tx1">
                    <a:lumMod val="65000"/>
                    <a:lumOff val="35000"/>
                  </a:schemeClr>
                </a:solidFill>
                <a:latin typeface="+mj-lt"/>
              </a:rPr>
              <a:t>Reagan 1980</a:t>
            </a:r>
          </a:p>
          <a:p>
            <a:endParaRPr lang="fr-FR" sz="2000" dirty="0">
              <a:solidFill>
                <a:schemeClr val="tx1">
                  <a:lumMod val="65000"/>
                  <a:lumOff val="35000"/>
                </a:schemeClr>
              </a:solidFill>
              <a:latin typeface="+mj-lt"/>
            </a:endParaRPr>
          </a:p>
          <a:p>
            <a:r>
              <a:rPr lang="fr-FR" sz="2000" dirty="0">
                <a:solidFill>
                  <a:schemeClr val="tx1">
                    <a:lumMod val="65000"/>
                    <a:lumOff val="35000"/>
                  </a:schemeClr>
                </a:solidFill>
                <a:latin typeface="+mj-lt"/>
              </a:rPr>
              <a:t>Martens-</a:t>
            </a:r>
            <a:r>
              <a:rPr lang="fr-FR" sz="2000" dirty="0" err="1">
                <a:solidFill>
                  <a:schemeClr val="tx1">
                    <a:lumMod val="65000"/>
                    <a:lumOff val="35000"/>
                  </a:schemeClr>
                </a:solidFill>
                <a:latin typeface="+mj-lt"/>
              </a:rPr>
              <a:t>Gol</a:t>
            </a:r>
            <a:r>
              <a:rPr lang="fr-FR" sz="2000" dirty="0">
                <a:solidFill>
                  <a:schemeClr val="tx1">
                    <a:lumMod val="65000"/>
                    <a:lumOff val="35000"/>
                  </a:schemeClr>
                </a:solidFill>
                <a:latin typeface="+mj-lt"/>
              </a:rPr>
              <a:t> 1981</a:t>
            </a:r>
          </a:p>
        </p:txBody>
      </p:sp>
      <p:cxnSp>
        <p:nvCxnSpPr>
          <p:cNvPr id="14" name="Connecteur droit avec flèche 13">
            <a:extLst>
              <a:ext uri="{FF2B5EF4-FFF2-40B4-BE49-F238E27FC236}">
                <a16:creationId xmlns:a16="http://schemas.microsoft.com/office/drawing/2014/main" id="{E66440B3-9154-F64B-94F3-BC0A72E04113}"/>
              </a:ext>
            </a:extLst>
          </p:cNvPr>
          <p:cNvCxnSpPr/>
          <p:nvPr/>
        </p:nvCxnSpPr>
        <p:spPr>
          <a:xfrm>
            <a:off x="6321287" y="4717774"/>
            <a:ext cx="24862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6DEA609-AC25-0A4E-AD90-2BFF267F4388}"/>
              </a:ext>
            </a:extLst>
          </p:cNvPr>
          <p:cNvSpPr/>
          <p:nvPr/>
        </p:nvSpPr>
        <p:spPr>
          <a:xfrm>
            <a:off x="141405" y="383558"/>
            <a:ext cx="7038390" cy="369332"/>
          </a:xfrm>
          <a:prstGeom prst="rect">
            <a:avLst/>
          </a:prstGeom>
        </p:spPr>
        <p:txBody>
          <a:bodyPr wrap="square">
            <a:spAutoFit/>
          </a:bodyPr>
          <a:lstStyle/>
          <a:p>
            <a:r>
              <a:rPr lang="fr-BE" b="1" dirty="0">
                <a:solidFill>
                  <a:schemeClr val="bg1"/>
                </a:solidFill>
                <a:latin typeface="+mj-lt"/>
              </a:rPr>
              <a:t>LA SÉCURITÉ SOCIALE AU 21</a:t>
            </a:r>
            <a:r>
              <a:rPr lang="fr-BE" b="1" baseline="30000" dirty="0">
                <a:solidFill>
                  <a:schemeClr val="bg1"/>
                </a:solidFill>
                <a:latin typeface="+mj-lt"/>
              </a:rPr>
              <a:t>e</a:t>
            </a:r>
            <a:r>
              <a:rPr lang="fr-BE" b="1" dirty="0">
                <a:solidFill>
                  <a:schemeClr val="bg1"/>
                </a:solidFill>
                <a:latin typeface="+mj-lt"/>
              </a:rPr>
              <a:t> siècle </a:t>
            </a:r>
            <a:endParaRPr lang="fr-FR" altLang="fr-FR" b="1" dirty="0">
              <a:solidFill>
                <a:schemeClr val="bg1"/>
              </a:solidFill>
              <a:latin typeface="+mj-lt"/>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3537261400"/>
      </p:ext>
    </p:extLst>
  </p:cSld>
  <p:clrMapOvr>
    <a:masterClrMapping/>
  </p:clrMapOvr>
  <p:transition advTm="101048">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arallélogramme 20">
            <a:extLst>
              <a:ext uri="{FF2B5EF4-FFF2-40B4-BE49-F238E27FC236}">
                <a16:creationId xmlns:a16="http://schemas.microsoft.com/office/drawing/2014/main" id="{530803E7-B70A-544C-A31D-1CFC6DE7B63F}"/>
              </a:ext>
            </a:extLst>
          </p:cNvPr>
          <p:cNvSpPr/>
          <p:nvPr/>
        </p:nvSpPr>
        <p:spPr>
          <a:xfrm>
            <a:off x="-169682" y="235670"/>
            <a:ext cx="6381296" cy="612742"/>
          </a:xfrm>
          <a:prstGeom prst="parallelogram">
            <a:avLst/>
          </a:prstGeom>
          <a:solidFill>
            <a:srgbClr val="FF0000">
              <a:alpha val="6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98CF5E91-28C6-7A4B-9407-C300A2A13893}"/>
              </a:ext>
            </a:extLst>
          </p:cNvPr>
          <p:cNvSpPr/>
          <p:nvPr/>
        </p:nvSpPr>
        <p:spPr>
          <a:xfrm>
            <a:off x="3315301" y="2339252"/>
            <a:ext cx="7988575" cy="495481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98CF5E91-28C6-7A4B-9407-C300A2A13893}"/>
              </a:ext>
            </a:extLst>
          </p:cNvPr>
          <p:cNvSpPr/>
          <p:nvPr/>
        </p:nvSpPr>
        <p:spPr>
          <a:xfrm>
            <a:off x="3315300" y="2330631"/>
            <a:ext cx="7988575" cy="4535996"/>
          </a:xfrm>
          <a:prstGeom prst="rect">
            <a:avLst/>
          </a:prstGeom>
          <a:solidFill>
            <a:srgbClr val="F2F2F2">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855D7113-53C9-4D41-B308-7259D78E98F9}"/>
              </a:ext>
            </a:extLst>
          </p:cNvPr>
          <p:cNvPicPr>
            <a:picLocks noChangeAspect="1"/>
          </p:cNvPicPr>
          <p:nvPr/>
        </p:nvPicPr>
        <p:blipFill>
          <a:blip r:embed="rId4" cstate="email">
            <a:clrChange>
              <a:clrFrom>
                <a:srgbClr val="FFFFFF">
                  <a:alpha val="0"/>
                </a:srgbClr>
              </a:clrFrom>
              <a:clrTo>
                <a:srgbClr val="FFFFFF">
                  <a:alpha val="0"/>
                </a:srgbClr>
              </a:clrTo>
            </a:clrChange>
            <a:lum bright="70000" contrast="-70000"/>
            <a:alphaModFix amt="30000"/>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a:ext>
            </a:extLst>
          </a:blip>
          <a:stretch>
            <a:fillRect/>
          </a:stretch>
        </p:blipFill>
        <p:spPr>
          <a:xfrm>
            <a:off x="698433" y="3041910"/>
            <a:ext cx="2348367" cy="2638271"/>
          </a:xfrm>
          <a:prstGeom prst="rect">
            <a:avLst/>
          </a:prstGeom>
        </p:spPr>
      </p:pic>
      <p:sp>
        <p:nvSpPr>
          <p:cNvPr id="36" name="Rectangle 35">
            <a:extLst>
              <a:ext uri="{FF2B5EF4-FFF2-40B4-BE49-F238E27FC236}">
                <a16:creationId xmlns:a16="http://schemas.microsoft.com/office/drawing/2014/main" id="{869832D3-4DD5-E348-A4EE-0E7360D11630}"/>
              </a:ext>
            </a:extLst>
          </p:cNvPr>
          <p:cNvSpPr/>
          <p:nvPr/>
        </p:nvSpPr>
        <p:spPr>
          <a:xfrm>
            <a:off x="5629798" y="1671935"/>
            <a:ext cx="4528397" cy="584775"/>
          </a:xfrm>
          <a:prstGeom prst="rect">
            <a:avLst/>
          </a:prstGeom>
        </p:spPr>
        <p:txBody>
          <a:bodyPr wrap="square">
            <a:spAutoFit/>
          </a:bodyPr>
          <a:lstStyle/>
          <a:p>
            <a:r>
              <a:rPr lang="fr-BE" sz="1600" spc="300" dirty="0">
                <a:solidFill>
                  <a:schemeClr val="tx1">
                    <a:lumMod val="65000"/>
                    <a:lumOff val="35000"/>
                  </a:schemeClr>
                </a:solidFill>
                <a:latin typeface="+mj-lt"/>
              </a:rPr>
              <a:t>ATTAQUE </a:t>
            </a:r>
          </a:p>
          <a:p>
            <a:r>
              <a:rPr lang="fr-BE" sz="1600" spc="300" dirty="0">
                <a:solidFill>
                  <a:schemeClr val="tx1">
                    <a:lumMod val="65000"/>
                    <a:lumOff val="35000"/>
                  </a:schemeClr>
                </a:solidFill>
                <a:latin typeface="+mj-lt"/>
              </a:rPr>
              <a:t>DES TROIS LEVIERS POLITIQUES</a:t>
            </a:r>
            <a:endParaRPr lang="fr-FR" sz="1600" b="1" dirty="0">
              <a:solidFill>
                <a:schemeClr val="tx1">
                  <a:lumMod val="65000"/>
                  <a:lumOff val="35000"/>
                </a:schemeClr>
              </a:solidFill>
              <a:latin typeface="+mj-lt"/>
            </a:endParaRPr>
          </a:p>
        </p:txBody>
      </p:sp>
      <p:sp>
        <p:nvSpPr>
          <p:cNvPr id="39" name="Rectangle 38">
            <a:extLst>
              <a:ext uri="{FF2B5EF4-FFF2-40B4-BE49-F238E27FC236}">
                <a16:creationId xmlns:a16="http://schemas.microsoft.com/office/drawing/2014/main" id="{D865A96A-4B39-5F41-AD51-220BB2AFCBC4}"/>
              </a:ext>
            </a:extLst>
          </p:cNvPr>
          <p:cNvSpPr/>
          <p:nvPr/>
        </p:nvSpPr>
        <p:spPr>
          <a:xfrm>
            <a:off x="980074" y="2675225"/>
            <a:ext cx="1794964" cy="707886"/>
          </a:xfrm>
          <a:prstGeom prst="rect">
            <a:avLst/>
          </a:prstGeom>
        </p:spPr>
        <p:txBody>
          <a:bodyPr wrap="square">
            <a:spAutoFit/>
          </a:bodyPr>
          <a:lstStyle/>
          <a:p>
            <a:r>
              <a:rPr lang="fr-BE" sz="2000" b="1" dirty="0">
                <a:solidFill>
                  <a:schemeClr val="bg1">
                    <a:lumMod val="50000"/>
                  </a:schemeClr>
                </a:solidFill>
                <a:latin typeface="+mj-lt"/>
              </a:rPr>
              <a:t>POLITIQUES DE RÉGULATION</a:t>
            </a:r>
            <a:endParaRPr lang="fr-FR" altLang="fr-FR" sz="2000" b="1" spc="-150" dirty="0">
              <a:solidFill>
                <a:schemeClr val="bg1">
                  <a:lumMod val="50000"/>
                </a:schemeClr>
              </a:solidFill>
              <a:latin typeface="+mj-lt"/>
              <a:ea typeface="ＭＳ Ｐゴシック" pitchFamily="34" charset="-128"/>
              <a:cs typeface="Arial" panose="020B0604020202020204" pitchFamily="34" charset="0"/>
            </a:endParaRPr>
          </a:p>
        </p:txBody>
      </p:sp>
      <p:sp>
        <p:nvSpPr>
          <p:cNvPr id="40" name="Rectangle 39">
            <a:extLst>
              <a:ext uri="{FF2B5EF4-FFF2-40B4-BE49-F238E27FC236}">
                <a16:creationId xmlns:a16="http://schemas.microsoft.com/office/drawing/2014/main" id="{A52ADAD4-A26B-7445-927A-701B40CC4B20}"/>
              </a:ext>
            </a:extLst>
          </p:cNvPr>
          <p:cNvSpPr/>
          <p:nvPr/>
        </p:nvSpPr>
        <p:spPr>
          <a:xfrm>
            <a:off x="933495" y="3826969"/>
            <a:ext cx="1989037" cy="707886"/>
          </a:xfrm>
          <a:prstGeom prst="rect">
            <a:avLst/>
          </a:prstGeom>
        </p:spPr>
        <p:txBody>
          <a:bodyPr wrap="square">
            <a:spAutoFit/>
          </a:bodyPr>
          <a:lstStyle/>
          <a:p>
            <a:r>
              <a:rPr lang="fr-BE" sz="2000" b="1" dirty="0">
                <a:solidFill>
                  <a:schemeClr val="bg1">
                    <a:lumMod val="50000"/>
                  </a:schemeClr>
                </a:solidFill>
                <a:latin typeface="+mj-lt"/>
              </a:rPr>
              <a:t>POLITIQUES DE REDISTRIBUTION</a:t>
            </a:r>
            <a:endParaRPr lang="fr-FR" altLang="fr-FR" sz="2000" b="1" spc="-150" dirty="0">
              <a:solidFill>
                <a:schemeClr val="bg1">
                  <a:lumMod val="50000"/>
                </a:schemeClr>
              </a:solidFill>
              <a:latin typeface="+mj-lt"/>
              <a:ea typeface="ＭＳ Ｐゴシック" pitchFamily="34" charset="-128"/>
              <a:cs typeface="Arial" panose="020B0604020202020204" pitchFamily="34" charset="0"/>
            </a:endParaRPr>
          </a:p>
        </p:txBody>
      </p:sp>
      <p:sp>
        <p:nvSpPr>
          <p:cNvPr id="42" name="Rectangle 41">
            <a:extLst>
              <a:ext uri="{FF2B5EF4-FFF2-40B4-BE49-F238E27FC236}">
                <a16:creationId xmlns:a16="http://schemas.microsoft.com/office/drawing/2014/main" id="{D4141D4F-3D02-FA46-9521-E4FBDA7A8186}"/>
              </a:ext>
            </a:extLst>
          </p:cNvPr>
          <p:cNvSpPr/>
          <p:nvPr/>
        </p:nvSpPr>
        <p:spPr>
          <a:xfrm>
            <a:off x="977277" y="5172349"/>
            <a:ext cx="1939950" cy="1015663"/>
          </a:xfrm>
          <a:prstGeom prst="rect">
            <a:avLst/>
          </a:prstGeom>
        </p:spPr>
        <p:txBody>
          <a:bodyPr wrap="square">
            <a:spAutoFit/>
          </a:bodyPr>
          <a:lstStyle/>
          <a:p>
            <a:r>
              <a:rPr lang="fr-BE" sz="2000" b="1" dirty="0">
                <a:solidFill>
                  <a:schemeClr val="bg1">
                    <a:lumMod val="50000"/>
                  </a:schemeClr>
                </a:solidFill>
                <a:latin typeface="+mj-lt"/>
              </a:rPr>
              <a:t>POLITIQUES DE CONCERTATION SOCIALE</a:t>
            </a:r>
            <a:endParaRPr lang="fr-FR" altLang="fr-FR" sz="2000" b="1" spc="-150" dirty="0">
              <a:solidFill>
                <a:schemeClr val="bg1">
                  <a:lumMod val="50000"/>
                </a:schemeClr>
              </a:solidFill>
              <a:latin typeface="+mj-lt"/>
              <a:ea typeface="ＭＳ Ｐゴシック" pitchFamily="34" charset="-128"/>
              <a:cs typeface="Arial" panose="020B0604020202020204" pitchFamily="34" charset="0"/>
            </a:endParaRPr>
          </a:p>
        </p:txBody>
      </p:sp>
      <p:sp>
        <p:nvSpPr>
          <p:cNvPr id="59" name="Rectangle 58">
            <a:extLst>
              <a:ext uri="{FF2B5EF4-FFF2-40B4-BE49-F238E27FC236}">
                <a16:creationId xmlns:a16="http://schemas.microsoft.com/office/drawing/2014/main" id="{0CD8EDAC-4B42-D244-99E0-5BCB9BB01747}"/>
              </a:ext>
            </a:extLst>
          </p:cNvPr>
          <p:cNvSpPr/>
          <p:nvPr/>
        </p:nvSpPr>
        <p:spPr>
          <a:xfrm>
            <a:off x="4303847" y="2638525"/>
            <a:ext cx="2193061" cy="646331"/>
          </a:xfrm>
          <a:prstGeom prst="rect">
            <a:avLst/>
          </a:prstGeom>
        </p:spPr>
        <p:txBody>
          <a:bodyPr wrap="square">
            <a:spAutoFit/>
          </a:bodyPr>
          <a:lstStyle/>
          <a:p>
            <a:r>
              <a:rPr lang="fr-BE" b="1" dirty="0">
                <a:solidFill>
                  <a:schemeClr val="tx1">
                    <a:lumMod val="65000"/>
                    <a:lumOff val="35000"/>
                  </a:schemeClr>
                </a:solidFill>
                <a:latin typeface="+mj-lt"/>
              </a:rPr>
              <a:t>POLITIQUES DE DÉRÉGULATION</a:t>
            </a:r>
            <a:endParaRPr lang="fr-FR" altLang="fr-FR" b="1" spc="-150" dirty="0">
              <a:solidFill>
                <a:schemeClr val="tx1">
                  <a:lumMod val="65000"/>
                  <a:lumOff val="35000"/>
                </a:schemeClr>
              </a:solidFill>
              <a:latin typeface="+mj-lt"/>
              <a:ea typeface="ＭＳ Ｐゴシック" pitchFamily="34" charset="-128"/>
              <a:cs typeface="Arial" panose="020B0604020202020204" pitchFamily="34" charset="0"/>
            </a:endParaRPr>
          </a:p>
        </p:txBody>
      </p:sp>
      <p:sp>
        <p:nvSpPr>
          <p:cNvPr id="61" name="Rectangle 60">
            <a:extLst>
              <a:ext uri="{FF2B5EF4-FFF2-40B4-BE49-F238E27FC236}">
                <a16:creationId xmlns:a16="http://schemas.microsoft.com/office/drawing/2014/main" id="{1343090F-BF36-C844-9625-814BD03BB8BF}"/>
              </a:ext>
            </a:extLst>
          </p:cNvPr>
          <p:cNvSpPr/>
          <p:nvPr/>
        </p:nvSpPr>
        <p:spPr>
          <a:xfrm>
            <a:off x="4303847" y="3857747"/>
            <a:ext cx="2789400" cy="646331"/>
          </a:xfrm>
          <a:prstGeom prst="rect">
            <a:avLst/>
          </a:prstGeom>
        </p:spPr>
        <p:txBody>
          <a:bodyPr wrap="square">
            <a:spAutoFit/>
          </a:bodyPr>
          <a:lstStyle/>
          <a:p>
            <a:r>
              <a:rPr lang="fr-BE" b="1" dirty="0">
                <a:solidFill>
                  <a:schemeClr val="tx1">
                    <a:lumMod val="65000"/>
                    <a:lumOff val="35000"/>
                  </a:schemeClr>
                </a:solidFill>
                <a:latin typeface="+mj-lt"/>
              </a:rPr>
              <a:t>POLITIQUES DE FISCALITÉ FAVORABLES AU CAPITAL</a:t>
            </a:r>
            <a:endParaRPr lang="fr-FR" altLang="fr-FR" b="1" spc="-150" dirty="0">
              <a:solidFill>
                <a:schemeClr val="tx1">
                  <a:lumMod val="65000"/>
                  <a:lumOff val="35000"/>
                </a:schemeClr>
              </a:solidFill>
              <a:latin typeface="+mj-lt"/>
              <a:ea typeface="ＭＳ Ｐゴシック" pitchFamily="34" charset="-128"/>
              <a:cs typeface="Arial" panose="020B0604020202020204" pitchFamily="34" charset="0"/>
            </a:endParaRPr>
          </a:p>
        </p:txBody>
      </p:sp>
      <p:sp>
        <p:nvSpPr>
          <p:cNvPr id="62" name="Rectangle 61">
            <a:extLst>
              <a:ext uri="{FF2B5EF4-FFF2-40B4-BE49-F238E27FC236}">
                <a16:creationId xmlns:a16="http://schemas.microsoft.com/office/drawing/2014/main" id="{F469DEBF-1AFE-5B4F-9BA8-ECCE42319FF6}"/>
              </a:ext>
            </a:extLst>
          </p:cNvPr>
          <p:cNvSpPr/>
          <p:nvPr/>
        </p:nvSpPr>
        <p:spPr>
          <a:xfrm>
            <a:off x="4306372" y="5387301"/>
            <a:ext cx="2627335" cy="646331"/>
          </a:xfrm>
          <a:prstGeom prst="rect">
            <a:avLst/>
          </a:prstGeom>
        </p:spPr>
        <p:txBody>
          <a:bodyPr wrap="square">
            <a:spAutoFit/>
          </a:bodyPr>
          <a:lstStyle/>
          <a:p>
            <a:r>
              <a:rPr lang="fr-BE" b="1" dirty="0">
                <a:solidFill>
                  <a:schemeClr val="tx1">
                    <a:lumMod val="65000"/>
                    <a:lumOff val="35000"/>
                  </a:schemeClr>
                </a:solidFill>
                <a:latin typeface="+mj-lt"/>
              </a:rPr>
              <a:t>AFFAIBLISSEMENT DE LA CONCERTATION SOCIALE</a:t>
            </a:r>
            <a:endParaRPr lang="fr-FR" altLang="fr-FR" b="1" spc="-150" dirty="0">
              <a:solidFill>
                <a:schemeClr val="tx1">
                  <a:lumMod val="65000"/>
                  <a:lumOff val="35000"/>
                </a:schemeClr>
              </a:solidFill>
              <a:latin typeface="+mj-lt"/>
              <a:ea typeface="ＭＳ Ｐゴシック" pitchFamily="34" charset="-128"/>
              <a:cs typeface="Arial" panose="020B0604020202020204" pitchFamily="34" charset="0"/>
            </a:endParaRPr>
          </a:p>
        </p:txBody>
      </p:sp>
      <p:sp>
        <p:nvSpPr>
          <p:cNvPr id="5" name="Flèche vers la droite 4">
            <a:extLst>
              <a:ext uri="{FF2B5EF4-FFF2-40B4-BE49-F238E27FC236}">
                <a16:creationId xmlns:a16="http://schemas.microsoft.com/office/drawing/2014/main" id="{DFE8A84F-C094-BF4F-BC8F-901D5E831FE9}"/>
              </a:ext>
            </a:extLst>
          </p:cNvPr>
          <p:cNvSpPr/>
          <p:nvPr/>
        </p:nvSpPr>
        <p:spPr>
          <a:xfrm>
            <a:off x="2922532" y="5680990"/>
            <a:ext cx="1218470" cy="168513"/>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Flèche vers la droite 62">
            <a:extLst>
              <a:ext uri="{FF2B5EF4-FFF2-40B4-BE49-F238E27FC236}">
                <a16:creationId xmlns:a16="http://schemas.microsoft.com/office/drawing/2014/main" id="{183EE27C-C0AE-1240-B7C9-29172918EFE1}"/>
              </a:ext>
            </a:extLst>
          </p:cNvPr>
          <p:cNvSpPr/>
          <p:nvPr/>
        </p:nvSpPr>
        <p:spPr>
          <a:xfrm>
            <a:off x="2922532" y="4127194"/>
            <a:ext cx="1199231" cy="165463"/>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Flèche vers la droite 63">
            <a:extLst>
              <a:ext uri="{FF2B5EF4-FFF2-40B4-BE49-F238E27FC236}">
                <a16:creationId xmlns:a16="http://schemas.microsoft.com/office/drawing/2014/main" id="{5FC47A7F-0B9A-8A49-924E-A64DB17FF9B1}"/>
              </a:ext>
            </a:extLst>
          </p:cNvPr>
          <p:cNvSpPr/>
          <p:nvPr/>
        </p:nvSpPr>
        <p:spPr>
          <a:xfrm>
            <a:off x="2922532" y="2937971"/>
            <a:ext cx="1202090" cy="169049"/>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Rectangle 64">
            <a:extLst>
              <a:ext uri="{FF2B5EF4-FFF2-40B4-BE49-F238E27FC236}">
                <a16:creationId xmlns:a16="http://schemas.microsoft.com/office/drawing/2014/main" id="{5FA52F52-B2CA-854F-ABB6-9903910AC8DA}"/>
              </a:ext>
            </a:extLst>
          </p:cNvPr>
          <p:cNvSpPr/>
          <p:nvPr/>
        </p:nvSpPr>
        <p:spPr>
          <a:xfrm>
            <a:off x="7485454" y="2559037"/>
            <a:ext cx="3606438" cy="923330"/>
          </a:xfrm>
          <a:prstGeom prst="rect">
            <a:avLst/>
          </a:prstGeom>
        </p:spPr>
        <p:txBody>
          <a:bodyPr wrap="square">
            <a:spAutoFit/>
          </a:bodyPr>
          <a:lstStyle/>
          <a:p>
            <a:pPr algn="r">
              <a:buClr>
                <a:srgbClr val="66A397"/>
              </a:buClr>
            </a:pPr>
            <a:r>
              <a:rPr lang="fr-BE" dirty="0">
                <a:solidFill>
                  <a:schemeClr val="tx1">
                    <a:lumMod val="75000"/>
                    <a:lumOff val="25000"/>
                  </a:schemeClr>
                </a:solidFill>
                <a:latin typeface="+mj-lt"/>
              </a:rPr>
              <a:t>DÉRÉGULATION ET FLOTTEMENT DES MONNAIES QUI FAVORISE LA</a:t>
            </a:r>
          </a:p>
          <a:p>
            <a:pPr algn="r">
              <a:buClr>
                <a:srgbClr val="66A397"/>
              </a:buClr>
            </a:pPr>
            <a:r>
              <a:rPr lang="fr-BE" dirty="0">
                <a:solidFill>
                  <a:schemeClr val="tx1">
                    <a:lumMod val="75000"/>
                    <a:lumOff val="25000"/>
                  </a:schemeClr>
                </a:solidFill>
                <a:latin typeface="+mj-lt"/>
              </a:rPr>
              <a:t>FINANCIARISATION</a:t>
            </a:r>
            <a:endParaRPr lang="fr-FR" dirty="0">
              <a:solidFill>
                <a:schemeClr val="tx1">
                  <a:lumMod val="75000"/>
                  <a:lumOff val="25000"/>
                </a:schemeClr>
              </a:solidFill>
              <a:latin typeface="+mj-lt"/>
            </a:endParaRPr>
          </a:p>
        </p:txBody>
      </p:sp>
      <p:sp>
        <p:nvSpPr>
          <p:cNvPr id="66" name="Rectangle 65">
            <a:extLst>
              <a:ext uri="{FF2B5EF4-FFF2-40B4-BE49-F238E27FC236}">
                <a16:creationId xmlns:a16="http://schemas.microsoft.com/office/drawing/2014/main" id="{14A4272B-32C4-D94E-ADB3-4463F02D1A86}"/>
              </a:ext>
            </a:extLst>
          </p:cNvPr>
          <p:cNvSpPr/>
          <p:nvPr/>
        </p:nvSpPr>
        <p:spPr>
          <a:xfrm>
            <a:off x="7485454" y="3765414"/>
            <a:ext cx="3606438" cy="1477328"/>
          </a:xfrm>
          <a:prstGeom prst="rect">
            <a:avLst/>
          </a:prstGeom>
        </p:spPr>
        <p:txBody>
          <a:bodyPr wrap="square">
            <a:spAutoFit/>
          </a:bodyPr>
          <a:lstStyle/>
          <a:p>
            <a:pPr algn="r">
              <a:buClr>
                <a:srgbClr val="66A397"/>
              </a:buClr>
            </a:pPr>
            <a:r>
              <a:rPr lang="fr-BE" dirty="0">
                <a:solidFill>
                  <a:schemeClr val="tx1">
                    <a:lumMod val="75000"/>
                    <a:lumOff val="25000"/>
                  </a:schemeClr>
                </a:solidFill>
                <a:latin typeface="+mj-lt"/>
              </a:rPr>
              <a:t>BAISSE DE LA FISCALITÉ SUR LES HAUTS REVENUS ET LES BÉNÉFICES DES SOCIÉTÉS</a:t>
            </a:r>
          </a:p>
          <a:p>
            <a:pPr algn="r">
              <a:buClr>
                <a:srgbClr val="66A397"/>
              </a:buClr>
            </a:pPr>
            <a:r>
              <a:rPr lang="fr-BE" dirty="0">
                <a:solidFill>
                  <a:schemeClr val="tx1">
                    <a:lumMod val="75000"/>
                    <a:lumOff val="25000"/>
                  </a:schemeClr>
                </a:solidFill>
                <a:latin typeface="+mj-lt"/>
              </a:rPr>
              <a:t>AUGMENTATION DES TAXES SUR LA CONSOMMATION</a:t>
            </a:r>
            <a:endParaRPr lang="fr-FR" dirty="0">
              <a:solidFill>
                <a:schemeClr val="tx1">
                  <a:lumMod val="75000"/>
                  <a:lumOff val="25000"/>
                </a:schemeClr>
              </a:solidFill>
              <a:latin typeface="+mj-lt"/>
            </a:endParaRPr>
          </a:p>
        </p:txBody>
      </p:sp>
      <p:sp>
        <p:nvSpPr>
          <p:cNvPr id="67" name="Rectangle 66">
            <a:extLst>
              <a:ext uri="{FF2B5EF4-FFF2-40B4-BE49-F238E27FC236}">
                <a16:creationId xmlns:a16="http://schemas.microsoft.com/office/drawing/2014/main" id="{DAEA1746-21BC-0C41-B434-A0C42D0D497B}"/>
              </a:ext>
            </a:extLst>
          </p:cNvPr>
          <p:cNvSpPr/>
          <p:nvPr/>
        </p:nvSpPr>
        <p:spPr>
          <a:xfrm>
            <a:off x="7451788" y="5387301"/>
            <a:ext cx="3673769" cy="1200329"/>
          </a:xfrm>
          <a:prstGeom prst="rect">
            <a:avLst/>
          </a:prstGeom>
        </p:spPr>
        <p:txBody>
          <a:bodyPr wrap="square">
            <a:spAutoFit/>
          </a:bodyPr>
          <a:lstStyle/>
          <a:p>
            <a:pPr algn="r">
              <a:buClr>
                <a:srgbClr val="66A397"/>
              </a:buClr>
            </a:pPr>
            <a:r>
              <a:rPr lang="fr-BE" dirty="0">
                <a:solidFill>
                  <a:schemeClr val="tx1">
                    <a:lumMod val="75000"/>
                    <a:lumOff val="25000"/>
                  </a:schemeClr>
                </a:solidFill>
                <a:latin typeface="+mj-lt"/>
              </a:rPr>
              <a:t>« PAR LE HAUT » : GOUVERNEMENT &amp; EUROPE</a:t>
            </a:r>
          </a:p>
          <a:p>
            <a:pPr algn="r">
              <a:buClr>
                <a:srgbClr val="66A397"/>
              </a:buClr>
            </a:pPr>
            <a:r>
              <a:rPr lang="fr-BE" dirty="0">
                <a:solidFill>
                  <a:schemeClr val="tx1">
                    <a:lumMod val="75000"/>
                    <a:lumOff val="25000"/>
                  </a:schemeClr>
                </a:solidFill>
                <a:latin typeface="+mj-lt"/>
              </a:rPr>
              <a:t>« PAR LE BAS » :</a:t>
            </a:r>
          </a:p>
          <a:p>
            <a:pPr algn="r">
              <a:buClr>
                <a:srgbClr val="66A397"/>
              </a:buClr>
            </a:pPr>
            <a:r>
              <a:rPr lang="fr-BE" dirty="0">
                <a:solidFill>
                  <a:schemeClr val="tx1">
                    <a:lumMod val="75000"/>
                    <a:lumOff val="25000"/>
                  </a:schemeClr>
                </a:solidFill>
                <a:latin typeface="+mj-lt"/>
              </a:rPr>
              <a:t>ACCORD PAR ENTREPRISE</a:t>
            </a:r>
            <a:endParaRPr lang="fr-FR" dirty="0">
              <a:solidFill>
                <a:schemeClr val="tx1">
                  <a:lumMod val="75000"/>
                  <a:lumOff val="25000"/>
                </a:schemeClr>
              </a:solidFill>
              <a:latin typeface="+mj-lt"/>
            </a:endParaRPr>
          </a:p>
        </p:txBody>
      </p:sp>
      <p:graphicFrame>
        <p:nvGraphicFramePr>
          <p:cNvPr id="26" name="Diagramme 25"/>
          <p:cNvGraphicFramePr/>
          <p:nvPr>
            <p:extLst>
              <p:ext uri="{D42A27DB-BD31-4B8C-83A1-F6EECF244321}">
                <p14:modId xmlns:p14="http://schemas.microsoft.com/office/powerpoint/2010/main" val="893066286"/>
              </p:ext>
            </p:extLst>
          </p:nvPr>
        </p:nvGraphicFramePr>
        <p:xfrm>
          <a:off x="394854" y="1302327"/>
          <a:ext cx="3747655" cy="85898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5" name="Rectangle 24">
            <a:extLst>
              <a:ext uri="{FF2B5EF4-FFF2-40B4-BE49-F238E27FC236}">
                <a16:creationId xmlns:a16="http://schemas.microsoft.com/office/drawing/2014/main" id="{758EDE7D-F2FD-3A47-BB0B-9D543E4D2251}"/>
              </a:ext>
            </a:extLst>
          </p:cNvPr>
          <p:cNvSpPr/>
          <p:nvPr/>
        </p:nvSpPr>
        <p:spPr>
          <a:xfrm>
            <a:off x="141405" y="383558"/>
            <a:ext cx="7038390" cy="369332"/>
          </a:xfrm>
          <a:prstGeom prst="rect">
            <a:avLst/>
          </a:prstGeom>
        </p:spPr>
        <p:txBody>
          <a:bodyPr wrap="square">
            <a:spAutoFit/>
          </a:bodyPr>
          <a:lstStyle/>
          <a:p>
            <a:r>
              <a:rPr lang="fr-BE" b="1" dirty="0">
                <a:solidFill>
                  <a:schemeClr val="bg1"/>
                </a:solidFill>
                <a:latin typeface="+mj-lt"/>
              </a:rPr>
              <a:t>LA SÉCURITÉ SOCIALE AU 21</a:t>
            </a:r>
            <a:r>
              <a:rPr lang="fr-BE" b="1" baseline="30000" dirty="0">
                <a:solidFill>
                  <a:schemeClr val="bg1"/>
                </a:solidFill>
                <a:latin typeface="+mj-lt"/>
              </a:rPr>
              <a:t>e</a:t>
            </a:r>
            <a:r>
              <a:rPr lang="fr-BE" b="1" dirty="0">
                <a:solidFill>
                  <a:schemeClr val="bg1"/>
                </a:solidFill>
                <a:latin typeface="+mj-lt"/>
              </a:rPr>
              <a:t> siècle</a:t>
            </a:r>
            <a:endParaRPr lang="fr-FR" altLang="fr-FR" b="1" dirty="0">
              <a:solidFill>
                <a:schemeClr val="bg1"/>
              </a:solidFill>
              <a:latin typeface="+mj-lt"/>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1027258050"/>
      </p:ext>
    </p:extLst>
  </p:cSld>
  <p:clrMapOvr>
    <a:masterClrMapping/>
  </p:clrMapOvr>
  <mc:AlternateContent xmlns:mc="http://schemas.openxmlformats.org/markup-compatibility/2006" xmlns:p14="http://schemas.microsoft.com/office/powerpoint/2010/main">
    <mc:Choice Requires="p14">
      <p:transition spd="med" p14:dur="700" advTm="101014">
        <p:fade/>
      </p:transition>
    </mc:Choice>
    <mc:Fallback xmlns="">
      <p:transition spd="med" advTm="101014">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arallélogramme 24">
            <a:extLst>
              <a:ext uri="{FF2B5EF4-FFF2-40B4-BE49-F238E27FC236}">
                <a16:creationId xmlns:a16="http://schemas.microsoft.com/office/drawing/2014/main" id="{530803E7-B70A-544C-A31D-1CFC6DE7B63F}"/>
              </a:ext>
            </a:extLst>
          </p:cNvPr>
          <p:cNvSpPr/>
          <p:nvPr/>
        </p:nvSpPr>
        <p:spPr>
          <a:xfrm>
            <a:off x="-169682" y="235670"/>
            <a:ext cx="6381296" cy="612742"/>
          </a:xfrm>
          <a:prstGeom prst="parallelogram">
            <a:avLst/>
          </a:prstGeom>
          <a:solidFill>
            <a:srgbClr val="FF0000">
              <a:alpha val="6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Parallélogramme 20">
            <a:extLst>
              <a:ext uri="{FF2B5EF4-FFF2-40B4-BE49-F238E27FC236}">
                <a16:creationId xmlns:a16="http://schemas.microsoft.com/office/drawing/2014/main" id="{30A04062-80EA-B34B-804C-E9D2F8ECC810}"/>
              </a:ext>
            </a:extLst>
          </p:cNvPr>
          <p:cNvSpPr/>
          <p:nvPr/>
        </p:nvSpPr>
        <p:spPr>
          <a:xfrm>
            <a:off x="2535524" y="4003644"/>
            <a:ext cx="7597349" cy="328395"/>
          </a:xfrm>
          <a:prstGeom prst="parallelogram">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Parallélogramme 9">
            <a:extLst>
              <a:ext uri="{FF2B5EF4-FFF2-40B4-BE49-F238E27FC236}">
                <a16:creationId xmlns:a16="http://schemas.microsoft.com/office/drawing/2014/main" id="{DED525C6-905A-724D-8CC3-0365835F185C}"/>
              </a:ext>
            </a:extLst>
          </p:cNvPr>
          <p:cNvSpPr/>
          <p:nvPr/>
        </p:nvSpPr>
        <p:spPr>
          <a:xfrm>
            <a:off x="890429" y="1218371"/>
            <a:ext cx="3681572" cy="328395"/>
          </a:xfrm>
          <a:prstGeom prst="parallelogram">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avec flèche 7">
            <a:extLst>
              <a:ext uri="{FF2B5EF4-FFF2-40B4-BE49-F238E27FC236}">
                <a16:creationId xmlns:a16="http://schemas.microsoft.com/office/drawing/2014/main" id="{00DCB184-5B42-B34A-809B-50D354213037}"/>
              </a:ext>
            </a:extLst>
          </p:cNvPr>
          <p:cNvCxnSpPr/>
          <p:nvPr/>
        </p:nvCxnSpPr>
        <p:spPr>
          <a:xfrm>
            <a:off x="293805" y="3829336"/>
            <a:ext cx="11506200" cy="0"/>
          </a:xfrm>
          <a:prstGeom prst="straightConnector1">
            <a:avLst/>
          </a:prstGeom>
          <a:ln w="28575">
            <a:solidFill>
              <a:schemeClr val="tx1">
                <a:lumMod val="85000"/>
                <a:lumOff val="15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50" name="Ellipse 49">
            <a:extLst>
              <a:ext uri="{FF2B5EF4-FFF2-40B4-BE49-F238E27FC236}">
                <a16:creationId xmlns:a16="http://schemas.microsoft.com/office/drawing/2014/main" id="{20C2C04B-4EC2-2B4D-A077-7F568BDA065B}"/>
              </a:ext>
            </a:extLst>
          </p:cNvPr>
          <p:cNvSpPr/>
          <p:nvPr/>
        </p:nvSpPr>
        <p:spPr>
          <a:xfrm>
            <a:off x="555291" y="3715492"/>
            <a:ext cx="234037" cy="23403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6AE9E4DE-01B7-4641-ABF3-29D721E82606}"/>
              </a:ext>
            </a:extLst>
          </p:cNvPr>
          <p:cNvSpPr/>
          <p:nvPr/>
        </p:nvSpPr>
        <p:spPr>
          <a:xfrm>
            <a:off x="951676" y="1205265"/>
            <a:ext cx="11240324" cy="1528624"/>
          </a:xfrm>
          <a:prstGeom prst="rect">
            <a:avLst/>
          </a:prstGeom>
        </p:spPr>
        <p:txBody>
          <a:bodyPr wrap="square">
            <a:spAutoFit/>
          </a:bodyPr>
          <a:lstStyle/>
          <a:p>
            <a:r>
              <a:rPr lang="fr-BE" sz="2000" b="1" spc="300" dirty="0">
                <a:solidFill>
                  <a:schemeClr val="bg1"/>
                </a:solidFill>
                <a:latin typeface="+mj-lt"/>
              </a:rPr>
              <a:t>DÉCENNIES 1990 - 2000</a:t>
            </a:r>
            <a:endParaRPr lang="fr-BE" sz="2000" b="1" spc="300" baseline="30000" dirty="0">
              <a:solidFill>
                <a:schemeClr val="bg1"/>
              </a:solidFill>
              <a:latin typeface="+mj-lt"/>
            </a:endParaRPr>
          </a:p>
          <a:p>
            <a:endParaRPr lang="fr-BE" sz="2000" spc="300" baseline="30000" dirty="0">
              <a:solidFill>
                <a:srgbClr val="66A397"/>
              </a:solidFill>
              <a:latin typeface="+mj-lt"/>
            </a:endParaRPr>
          </a:p>
          <a:p>
            <a:pPr marL="171450" indent="-171450">
              <a:buClr>
                <a:schemeClr val="tx1">
                  <a:lumMod val="75000"/>
                  <a:lumOff val="25000"/>
                </a:schemeClr>
              </a:buClr>
              <a:buFont typeface="Courier New" panose="02070309020205020404" pitchFamily="49" charset="0"/>
              <a:buChar char="o"/>
            </a:pPr>
            <a:r>
              <a:rPr lang="fr-BE" sz="2000" dirty="0">
                <a:solidFill>
                  <a:srgbClr val="C00000"/>
                </a:solidFill>
                <a:latin typeface="+mj-lt"/>
              </a:rPr>
              <a:t>« COMPROMIS » </a:t>
            </a:r>
            <a:r>
              <a:rPr lang="fr-BE" sz="2000" dirty="0">
                <a:solidFill>
                  <a:schemeClr val="tx1">
                    <a:lumMod val="85000"/>
                    <a:lumOff val="15000"/>
                  </a:schemeClr>
                </a:solidFill>
                <a:latin typeface="+mj-lt"/>
              </a:rPr>
              <a:t>AVEC L’ÉTAT SOCIAL:</a:t>
            </a:r>
          </a:p>
          <a:p>
            <a:pPr marL="666750" lvl="1" indent="-166688">
              <a:buClr>
                <a:schemeClr val="tx1">
                  <a:lumMod val="75000"/>
                  <a:lumOff val="25000"/>
                </a:schemeClr>
              </a:buClr>
              <a:buFont typeface="Courier New" panose="02070309020205020404" pitchFamily="49" charset="0"/>
              <a:buChar char="o"/>
            </a:pPr>
            <a:r>
              <a:rPr lang="fr-BE" sz="2000" dirty="0">
                <a:solidFill>
                  <a:schemeClr val="tx1">
                    <a:lumMod val="85000"/>
                    <a:lumOff val="15000"/>
                  </a:schemeClr>
                </a:solidFill>
                <a:latin typeface="+mj-lt"/>
              </a:rPr>
              <a:t> PRIVATISATION SERVICES PUBLICS &amp; DÉRÉGULATION DU DROIT DU TRAVAIL</a:t>
            </a:r>
          </a:p>
          <a:p>
            <a:pPr marL="666750" lvl="1" indent="-160338">
              <a:buClr>
                <a:schemeClr val="tx1">
                  <a:lumMod val="75000"/>
                  <a:lumOff val="25000"/>
                </a:schemeClr>
              </a:buClr>
              <a:buFont typeface="Courier New" panose="02070309020205020404" pitchFamily="49" charset="0"/>
              <a:buChar char="o"/>
            </a:pPr>
            <a:r>
              <a:rPr lang="fr-BE" sz="2000" dirty="0">
                <a:solidFill>
                  <a:schemeClr val="tx1">
                    <a:lumMod val="85000"/>
                    <a:lumOff val="15000"/>
                  </a:schemeClr>
                </a:solidFill>
                <a:latin typeface="+mj-lt"/>
              </a:rPr>
              <a:t> SÉCURITÉ SOCIALE (RELATIVEMENT) PRÉSERVÉE</a:t>
            </a:r>
          </a:p>
        </p:txBody>
      </p:sp>
      <p:sp>
        <p:nvSpPr>
          <p:cNvPr id="56" name="Rectangle 55">
            <a:extLst>
              <a:ext uri="{FF2B5EF4-FFF2-40B4-BE49-F238E27FC236}">
                <a16:creationId xmlns:a16="http://schemas.microsoft.com/office/drawing/2014/main" id="{2B54F9E5-8767-274B-BFF2-AABEF13B4DE3}"/>
              </a:ext>
            </a:extLst>
          </p:cNvPr>
          <p:cNvSpPr/>
          <p:nvPr/>
        </p:nvSpPr>
        <p:spPr>
          <a:xfrm>
            <a:off x="2535524" y="3981731"/>
            <a:ext cx="9691192" cy="2451953"/>
          </a:xfrm>
          <a:prstGeom prst="rect">
            <a:avLst/>
          </a:prstGeom>
        </p:spPr>
        <p:txBody>
          <a:bodyPr wrap="square">
            <a:spAutoFit/>
          </a:bodyPr>
          <a:lstStyle/>
          <a:p>
            <a:r>
              <a:rPr lang="fr-BE" sz="2000" b="1" spc="300" dirty="0">
                <a:solidFill>
                  <a:schemeClr val="bg1"/>
                </a:solidFill>
                <a:latin typeface="+mj-lt"/>
              </a:rPr>
              <a:t>CRISE DE LA DETTE PRIVÉE &amp; PUBLIQUE (2008 - 2011)</a:t>
            </a:r>
            <a:endParaRPr lang="fr-BE" sz="2000" b="1" spc="300" baseline="30000" dirty="0">
              <a:solidFill>
                <a:schemeClr val="bg1"/>
              </a:solidFill>
              <a:latin typeface="+mj-lt"/>
            </a:endParaRPr>
          </a:p>
          <a:p>
            <a:endParaRPr lang="fr-BE" sz="2000" spc="300" baseline="30000" dirty="0">
              <a:solidFill>
                <a:srgbClr val="66A397"/>
              </a:solidFill>
              <a:latin typeface="+mj-lt"/>
            </a:endParaRPr>
          </a:p>
          <a:p>
            <a:pPr marL="171450" indent="-171450">
              <a:buClr>
                <a:schemeClr val="tx1">
                  <a:lumMod val="75000"/>
                  <a:lumOff val="25000"/>
                </a:schemeClr>
              </a:buClr>
              <a:buFont typeface="Courier New" panose="02070309020205020404" pitchFamily="49" charset="0"/>
              <a:buChar char="o"/>
            </a:pPr>
            <a:r>
              <a:rPr lang="fr-BE" sz="2000" i="1" dirty="0">
                <a:solidFill>
                  <a:srgbClr val="C00000"/>
                </a:solidFill>
                <a:latin typeface="+mj-lt"/>
              </a:rPr>
              <a:t>FUITE EN AVANT </a:t>
            </a:r>
            <a:r>
              <a:rPr lang="fr-BE" sz="2000" dirty="0">
                <a:solidFill>
                  <a:schemeClr val="tx1">
                    <a:lumMod val="85000"/>
                    <a:lumOff val="15000"/>
                  </a:schemeClr>
                </a:solidFill>
                <a:latin typeface="+mj-lt"/>
              </a:rPr>
              <a:t>DU NÉOLIBÉRALISME </a:t>
            </a:r>
            <a:endParaRPr lang="fr-BE" sz="2000" dirty="0">
              <a:solidFill>
                <a:srgbClr val="49766E"/>
              </a:solidFill>
              <a:latin typeface="+mj-lt"/>
            </a:endParaRPr>
          </a:p>
          <a:p>
            <a:pPr marL="628650" lvl="1" indent="-171450">
              <a:buClr>
                <a:schemeClr val="tx1">
                  <a:lumMod val="75000"/>
                  <a:lumOff val="25000"/>
                </a:schemeClr>
              </a:buClr>
              <a:buFont typeface="Courier New" panose="02070309020205020404" pitchFamily="49" charset="0"/>
              <a:buChar char="o"/>
            </a:pPr>
            <a:r>
              <a:rPr lang="fr-BE" sz="2000" dirty="0">
                <a:solidFill>
                  <a:schemeClr val="tx1">
                    <a:lumMod val="85000"/>
                    <a:lumOff val="15000"/>
                  </a:schemeClr>
                </a:solidFill>
                <a:latin typeface="+mj-lt"/>
              </a:rPr>
              <a:t> CIBLE LE CŒUR DE L’ÉTAT SOCIAL </a:t>
            </a:r>
            <a:r>
              <a:rPr lang="fr-BE" sz="2000" dirty="0">
                <a:solidFill>
                  <a:srgbClr val="6C7081"/>
                </a:solidFill>
                <a:latin typeface="+mj-lt"/>
              </a:rPr>
              <a:t>: </a:t>
            </a:r>
            <a:r>
              <a:rPr lang="fr-BE" sz="2000" b="1" dirty="0">
                <a:latin typeface="+mj-lt"/>
              </a:rPr>
              <a:t>LA SÉCURITÉ SOCIALE</a:t>
            </a:r>
          </a:p>
          <a:p>
            <a:pPr marL="1085850" lvl="2" indent="-171450">
              <a:buClr>
                <a:schemeClr val="tx1">
                  <a:lumMod val="75000"/>
                  <a:lumOff val="25000"/>
                </a:schemeClr>
              </a:buClr>
              <a:buFont typeface="Courier New" panose="02070309020205020404" pitchFamily="49" charset="0"/>
              <a:buChar char="o"/>
            </a:pPr>
            <a:r>
              <a:rPr lang="fr-BE" sz="2000" b="1" dirty="0">
                <a:latin typeface="+mj-lt"/>
              </a:rPr>
              <a:t> </a:t>
            </a:r>
            <a:r>
              <a:rPr lang="fr-BE" sz="2000" dirty="0">
                <a:solidFill>
                  <a:schemeClr val="tx1">
                    <a:lumMod val="85000"/>
                    <a:lumOff val="15000"/>
                  </a:schemeClr>
                </a:solidFill>
                <a:latin typeface="+mj-lt"/>
              </a:rPr>
              <a:t>RÉFORME DES PENSIONS</a:t>
            </a:r>
          </a:p>
          <a:p>
            <a:pPr marL="1085850" lvl="2" indent="-171450">
              <a:buClr>
                <a:schemeClr val="tx1">
                  <a:lumMod val="75000"/>
                  <a:lumOff val="25000"/>
                </a:schemeClr>
              </a:buClr>
              <a:buFont typeface="Courier New" panose="02070309020205020404" pitchFamily="49" charset="0"/>
              <a:buChar char="o"/>
            </a:pPr>
            <a:r>
              <a:rPr lang="fr-BE" sz="2000" dirty="0">
                <a:solidFill>
                  <a:schemeClr val="tx1">
                    <a:lumMod val="85000"/>
                    <a:lumOff val="15000"/>
                  </a:schemeClr>
                </a:solidFill>
                <a:latin typeface="+mj-lt"/>
              </a:rPr>
              <a:t> DÉMANTÈLEMENT DES SOINS DE SANTÉ</a:t>
            </a:r>
          </a:p>
          <a:p>
            <a:pPr marL="1085850" lvl="2" indent="-171450">
              <a:buClr>
                <a:schemeClr val="tx1">
                  <a:lumMod val="75000"/>
                  <a:lumOff val="25000"/>
                </a:schemeClr>
              </a:buClr>
              <a:buFont typeface="Courier New" panose="02070309020205020404" pitchFamily="49" charset="0"/>
              <a:buChar char="o"/>
            </a:pPr>
            <a:r>
              <a:rPr lang="fr-BE" sz="2000" dirty="0">
                <a:solidFill>
                  <a:schemeClr val="tx1">
                    <a:lumMod val="85000"/>
                    <a:lumOff val="15000"/>
                  </a:schemeClr>
                </a:solidFill>
                <a:latin typeface="+mj-lt"/>
              </a:rPr>
              <a:t> DÉGRESSIVITÉ DES ALLOCATIONS DE CHÔMAGE</a:t>
            </a:r>
          </a:p>
          <a:p>
            <a:pPr marL="1085850" lvl="2" indent="-171450">
              <a:buClr>
                <a:srgbClr val="66A397"/>
              </a:buClr>
              <a:buFont typeface="Courier New" panose="02070309020205020404" pitchFamily="49" charset="0"/>
              <a:buChar char="o"/>
            </a:pPr>
            <a:endParaRPr lang="fr-BE" sz="2000" b="1" spc="300" dirty="0">
              <a:latin typeface="+mj-lt"/>
            </a:endParaRPr>
          </a:p>
        </p:txBody>
      </p:sp>
      <p:sp>
        <p:nvSpPr>
          <p:cNvPr id="16" name="Ellipse 15">
            <a:extLst>
              <a:ext uri="{FF2B5EF4-FFF2-40B4-BE49-F238E27FC236}">
                <a16:creationId xmlns:a16="http://schemas.microsoft.com/office/drawing/2014/main" id="{4B38371D-1872-334B-8AFC-E62FBEB6124B}"/>
              </a:ext>
            </a:extLst>
          </p:cNvPr>
          <p:cNvSpPr/>
          <p:nvPr/>
        </p:nvSpPr>
        <p:spPr>
          <a:xfrm>
            <a:off x="2126916" y="3715492"/>
            <a:ext cx="234037" cy="23403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 name="Connecteur droit 16">
            <a:extLst>
              <a:ext uri="{FF2B5EF4-FFF2-40B4-BE49-F238E27FC236}">
                <a16:creationId xmlns:a16="http://schemas.microsoft.com/office/drawing/2014/main" id="{EF97BD24-7E95-234D-B7C0-9CC3C3B87D12}"/>
              </a:ext>
            </a:extLst>
          </p:cNvPr>
          <p:cNvCxnSpPr>
            <a:cxnSpLocks/>
          </p:cNvCxnSpPr>
          <p:nvPr/>
        </p:nvCxnSpPr>
        <p:spPr>
          <a:xfrm flipV="1">
            <a:off x="672309" y="1042675"/>
            <a:ext cx="0" cy="270059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47230DD0-27F9-7B44-8668-1DFEFEC08BBA}"/>
              </a:ext>
            </a:extLst>
          </p:cNvPr>
          <p:cNvCxnSpPr/>
          <p:nvPr/>
        </p:nvCxnSpPr>
        <p:spPr>
          <a:xfrm>
            <a:off x="668764" y="1056852"/>
            <a:ext cx="314069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9" name="Groupe 8">
            <a:extLst>
              <a:ext uri="{FF2B5EF4-FFF2-40B4-BE49-F238E27FC236}">
                <a16:creationId xmlns:a16="http://schemas.microsoft.com/office/drawing/2014/main" id="{E61C8345-E90E-FB4F-8C78-0C3CD35087EB}"/>
              </a:ext>
            </a:extLst>
          </p:cNvPr>
          <p:cNvGrpSpPr/>
          <p:nvPr/>
        </p:nvGrpSpPr>
        <p:grpSpPr>
          <a:xfrm>
            <a:off x="2242654" y="3887619"/>
            <a:ext cx="3140691" cy="2918865"/>
            <a:chOff x="2242654" y="3511092"/>
            <a:chExt cx="3140691" cy="2700598"/>
          </a:xfrm>
        </p:grpSpPr>
        <p:cxnSp>
          <p:nvCxnSpPr>
            <p:cNvPr id="19" name="Connecteur droit 18">
              <a:extLst>
                <a:ext uri="{FF2B5EF4-FFF2-40B4-BE49-F238E27FC236}">
                  <a16:creationId xmlns:a16="http://schemas.microsoft.com/office/drawing/2014/main" id="{28CC9E4A-4EEC-694F-B539-4D272C81CF0E}"/>
                </a:ext>
              </a:extLst>
            </p:cNvPr>
            <p:cNvCxnSpPr>
              <a:cxnSpLocks/>
            </p:cNvCxnSpPr>
            <p:nvPr/>
          </p:nvCxnSpPr>
          <p:spPr>
            <a:xfrm flipV="1">
              <a:off x="2243934" y="3511092"/>
              <a:ext cx="0" cy="270059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94969926-CC2A-0B45-9A09-AE21197E092A}"/>
                </a:ext>
              </a:extLst>
            </p:cNvPr>
            <p:cNvCxnSpPr/>
            <p:nvPr/>
          </p:nvCxnSpPr>
          <p:spPr>
            <a:xfrm>
              <a:off x="2242654" y="6197512"/>
              <a:ext cx="314069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81A9D601-5881-774C-909D-405F7DE50E76}"/>
              </a:ext>
            </a:extLst>
          </p:cNvPr>
          <p:cNvSpPr/>
          <p:nvPr/>
        </p:nvSpPr>
        <p:spPr>
          <a:xfrm>
            <a:off x="56422" y="1143315"/>
            <a:ext cx="550151" cy="307777"/>
          </a:xfrm>
          <a:prstGeom prst="rect">
            <a:avLst/>
          </a:prstGeom>
        </p:spPr>
        <p:txBody>
          <a:bodyPr wrap="none">
            <a:spAutoFit/>
          </a:bodyPr>
          <a:lstStyle/>
          <a:p>
            <a:r>
              <a:rPr lang="fr-BE" sz="1400" spc="300" dirty="0">
                <a:solidFill>
                  <a:schemeClr val="bg1">
                    <a:lumMod val="50000"/>
                  </a:schemeClr>
                </a:solidFill>
              </a:rPr>
              <a:t>1</a:t>
            </a:r>
            <a:r>
              <a:rPr lang="fr-BE" sz="1400" spc="300" baseline="30000" dirty="0">
                <a:solidFill>
                  <a:schemeClr val="bg1">
                    <a:lumMod val="50000"/>
                  </a:schemeClr>
                </a:solidFill>
              </a:rPr>
              <a:t>ère</a:t>
            </a:r>
            <a:endParaRPr lang="fr-BE" sz="1400" spc="300" dirty="0">
              <a:solidFill>
                <a:schemeClr val="bg1">
                  <a:lumMod val="50000"/>
                </a:schemeClr>
              </a:solidFill>
            </a:endParaRPr>
          </a:p>
        </p:txBody>
      </p:sp>
      <p:sp>
        <p:nvSpPr>
          <p:cNvPr id="12" name="Rectangle 11">
            <a:extLst>
              <a:ext uri="{FF2B5EF4-FFF2-40B4-BE49-F238E27FC236}">
                <a16:creationId xmlns:a16="http://schemas.microsoft.com/office/drawing/2014/main" id="{6E2BC14E-3624-C64F-9F75-2E58AF9D928C}"/>
              </a:ext>
            </a:extLst>
          </p:cNvPr>
          <p:cNvSpPr/>
          <p:nvPr/>
        </p:nvSpPr>
        <p:spPr>
          <a:xfrm>
            <a:off x="73648" y="1361302"/>
            <a:ext cx="440313" cy="1562928"/>
          </a:xfrm>
          <a:prstGeom prst="rect">
            <a:avLst/>
          </a:prstGeom>
        </p:spPr>
        <p:txBody>
          <a:bodyPr vert="wordArtVert" wrap="none">
            <a:spAutoFit/>
          </a:bodyPr>
          <a:lstStyle/>
          <a:p>
            <a:r>
              <a:rPr lang="fr-BE" sz="1400" spc="300" dirty="0">
                <a:solidFill>
                  <a:schemeClr val="bg1">
                    <a:lumMod val="50000"/>
                  </a:schemeClr>
                </a:solidFill>
              </a:rPr>
              <a:t>PHASE</a:t>
            </a:r>
            <a:endParaRPr lang="fr-FR" sz="1400" dirty="0">
              <a:solidFill>
                <a:schemeClr val="bg1">
                  <a:lumMod val="50000"/>
                </a:schemeClr>
              </a:solidFill>
            </a:endParaRPr>
          </a:p>
        </p:txBody>
      </p:sp>
      <p:sp>
        <p:nvSpPr>
          <p:cNvPr id="29" name="Rectangle 28">
            <a:extLst>
              <a:ext uri="{FF2B5EF4-FFF2-40B4-BE49-F238E27FC236}">
                <a16:creationId xmlns:a16="http://schemas.microsoft.com/office/drawing/2014/main" id="{627967BF-0374-C342-AE92-FD5E222EC5CC}"/>
              </a:ext>
            </a:extLst>
          </p:cNvPr>
          <p:cNvSpPr/>
          <p:nvPr/>
        </p:nvSpPr>
        <p:spPr>
          <a:xfrm>
            <a:off x="1607481" y="4201440"/>
            <a:ext cx="606256" cy="307777"/>
          </a:xfrm>
          <a:prstGeom prst="rect">
            <a:avLst/>
          </a:prstGeom>
        </p:spPr>
        <p:txBody>
          <a:bodyPr wrap="none">
            <a:spAutoFit/>
          </a:bodyPr>
          <a:lstStyle/>
          <a:p>
            <a:r>
              <a:rPr lang="fr-BE" sz="1400" spc="300" dirty="0">
                <a:solidFill>
                  <a:schemeClr val="bg1">
                    <a:lumMod val="50000"/>
                  </a:schemeClr>
                </a:solidFill>
              </a:rPr>
              <a:t>2</a:t>
            </a:r>
            <a:r>
              <a:rPr lang="fr-BE" sz="1400" spc="300" baseline="30000" dirty="0">
                <a:solidFill>
                  <a:schemeClr val="bg1">
                    <a:lumMod val="50000"/>
                  </a:schemeClr>
                </a:solidFill>
              </a:rPr>
              <a:t>ème</a:t>
            </a:r>
            <a:endParaRPr lang="fr-BE" sz="1400" spc="300" dirty="0">
              <a:solidFill>
                <a:schemeClr val="bg1">
                  <a:lumMod val="50000"/>
                </a:schemeClr>
              </a:solidFill>
            </a:endParaRPr>
          </a:p>
        </p:txBody>
      </p:sp>
      <p:sp>
        <p:nvSpPr>
          <p:cNvPr id="30" name="Rectangle 29">
            <a:extLst>
              <a:ext uri="{FF2B5EF4-FFF2-40B4-BE49-F238E27FC236}">
                <a16:creationId xmlns:a16="http://schemas.microsoft.com/office/drawing/2014/main" id="{3759DC28-5076-234B-A7E4-14DD9A55AEF4}"/>
              </a:ext>
            </a:extLst>
          </p:cNvPr>
          <p:cNvSpPr/>
          <p:nvPr/>
        </p:nvSpPr>
        <p:spPr>
          <a:xfrm>
            <a:off x="1624707" y="4419427"/>
            <a:ext cx="440313" cy="1562928"/>
          </a:xfrm>
          <a:prstGeom prst="rect">
            <a:avLst/>
          </a:prstGeom>
        </p:spPr>
        <p:txBody>
          <a:bodyPr vert="wordArtVert" wrap="none">
            <a:spAutoFit/>
          </a:bodyPr>
          <a:lstStyle/>
          <a:p>
            <a:r>
              <a:rPr lang="fr-BE" sz="1400" spc="300" dirty="0">
                <a:solidFill>
                  <a:schemeClr val="bg1">
                    <a:lumMod val="50000"/>
                  </a:schemeClr>
                </a:solidFill>
              </a:rPr>
              <a:t>PHASE</a:t>
            </a:r>
            <a:endParaRPr lang="fr-FR" sz="1400" dirty="0">
              <a:solidFill>
                <a:schemeClr val="bg1">
                  <a:lumMod val="50000"/>
                </a:schemeClr>
              </a:solidFill>
            </a:endParaRPr>
          </a:p>
        </p:txBody>
      </p:sp>
      <p:sp>
        <p:nvSpPr>
          <p:cNvPr id="28" name="Rectangle 27">
            <a:extLst>
              <a:ext uri="{FF2B5EF4-FFF2-40B4-BE49-F238E27FC236}">
                <a16:creationId xmlns:a16="http://schemas.microsoft.com/office/drawing/2014/main" id="{99790CFA-F053-234B-B724-A9738AFD4848}"/>
              </a:ext>
            </a:extLst>
          </p:cNvPr>
          <p:cNvSpPr/>
          <p:nvPr/>
        </p:nvSpPr>
        <p:spPr>
          <a:xfrm>
            <a:off x="141405" y="383558"/>
            <a:ext cx="7038390" cy="369332"/>
          </a:xfrm>
          <a:prstGeom prst="rect">
            <a:avLst/>
          </a:prstGeom>
        </p:spPr>
        <p:txBody>
          <a:bodyPr wrap="square">
            <a:spAutoFit/>
          </a:bodyPr>
          <a:lstStyle/>
          <a:p>
            <a:r>
              <a:rPr lang="fr-BE" b="1" dirty="0">
                <a:solidFill>
                  <a:schemeClr val="bg1"/>
                </a:solidFill>
                <a:latin typeface="+mj-lt"/>
              </a:rPr>
              <a:t>LA SÉCURITÉ SOCIALE AU 21</a:t>
            </a:r>
            <a:r>
              <a:rPr lang="fr-BE" b="1" baseline="30000" dirty="0">
                <a:solidFill>
                  <a:schemeClr val="bg1"/>
                </a:solidFill>
                <a:latin typeface="+mj-lt"/>
              </a:rPr>
              <a:t>e</a:t>
            </a:r>
            <a:r>
              <a:rPr lang="fr-BE" b="1" dirty="0">
                <a:solidFill>
                  <a:schemeClr val="bg1"/>
                </a:solidFill>
                <a:latin typeface="+mj-lt"/>
              </a:rPr>
              <a:t> siècle </a:t>
            </a:r>
            <a:endParaRPr lang="fr-FR" altLang="fr-FR" b="1" dirty="0">
              <a:solidFill>
                <a:schemeClr val="bg1"/>
              </a:solidFill>
              <a:latin typeface="+mj-lt"/>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2808340405"/>
      </p:ext>
    </p:extLst>
  </p:cSld>
  <p:clrMapOvr>
    <a:masterClrMapping/>
  </p:clrMapOvr>
  <mc:AlternateContent xmlns:mc="http://schemas.openxmlformats.org/markup-compatibility/2006" xmlns:p14="http://schemas.microsoft.com/office/powerpoint/2010/main">
    <mc:Choice Requires="p14">
      <p:transition spd="med" p14:dur="700" advTm="140852">
        <p:fade/>
      </p:transition>
    </mc:Choice>
    <mc:Fallback xmlns="">
      <p:transition spd="med" advTm="140852">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Parallélogramme 28">
            <a:extLst>
              <a:ext uri="{FF2B5EF4-FFF2-40B4-BE49-F238E27FC236}">
                <a16:creationId xmlns:a16="http://schemas.microsoft.com/office/drawing/2014/main" id="{530803E7-B70A-544C-A31D-1CFC6DE7B63F}"/>
              </a:ext>
            </a:extLst>
          </p:cNvPr>
          <p:cNvSpPr/>
          <p:nvPr/>
        </p:nvSpPr>
        <p:spPr>
          <a:xfrm>
            <a:off x="-169682" y="235670"/>
            <a:ext cx="6381296" cy="612742"/>
          </a:xfrm>
          <a:prstGeom prst="parallelogram">
            <a:avLst/>
          </a:prstGeom>
          <a:solidFill>
            <a:srgbClr val="FF0000">
              <a:alpha val="6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à coins arrondis 38">
            <a:extLst>
              <a:ext uri="{FF2B5EF4-FFF2-40B4-BE49-F238E27FC236}">
                <a16:creationId xmlns:a16="http://schemas.microsoft.com/office/drawing/2014/main" id="{D1D2847E-4BFD-294A-AD20-68016FAB09E2}"/>
              </a:ext>
            </a:extLst>
          </p:cNvPr>
          <p:cNvSpPr/>
          <p:nvPr/>
        </p:nvSpPr>
        <p:spPr>
          <a:xfrm>
            <a:off x="1185159" y="2759196"/>
            <a:ext cx="2908258" cy="4407147"/>
          </a:xfrm>
          <a:prstGeom prst="roundRect">
            <a:avLst>
              <a:gd name="adj" fmla="val 9845"/>
            </a:avLst>
          </a:prstGeom>
          <a:solidFill>
            <a:srgbClr val="A50021">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à coins arrondis 43">
            <a:extLst>
              <a:ext uri="{FF2B5EF4-FFF2-40B4-BE49-F238E27FC236}">
                <a16:creationId xmlns:a16="http://schemas.microsoft.com/office/drawing/2014/main" id="{9FA0533F-3A2B-6047-95A8-DCF9D4DBEAD0}"/>
              </a:ext>
            </a:extLst>
          </p:cNvPr>
          <p:cNvSpPr/>
          <p:nvPr/>
        </p:nvSpPr>
        <p:spPr>
          <a:xfrm>
            <a:off x="4656064" y="2755135"/>
            <a:ext cx="2908258" cy="4407147"/>
          </a:xfrm>
          <a:prstGeom prst="roundRect">
            <a:avLst>
              <a:gd name="adj" fmla="val 7768"/>
            </a:avLst>
          </a:prstGeom>
          <a:solidFill>
            <a:srgbClr val="A50021">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à coins arrondis 50">
            <a:extLst>
              <a:ext uri="{FF2B5EF4-FFF2-40B4-BE49-F238E27FC236}">
                <a16:creationId xmlns:a16="http://schemas.microsoft.com/office/drawing/2014/main" id="{2A94201A-F2D5-8F4B-AA6D-5F344B028950}"/>
              </a:ext>
            </a:extLst>
          </p:cNvPr>
          <p:cNvSpPr/>
          <p:nvPr/>
        </p:nvSpPr>
        <p:spPr>
          <a:xfrm>
            <a:off x="8112492" y="2755134"/>
            <a:ext cx="2908258" cy="4407147"/>
          </a:xfrm>
          <a:prstGeom prst="roundRect">
            <a:avLst>
              <a:gd name="adj" fmla="val 7768"/>
            </a:avLst>
          </a:prstGeom>
          <a:solidFill>
            <a:srgbClr val="A50021">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0B2F9158-4F57-4940-8D08-0904BEB9B8FE}"/>
              </a:ext>
            </a:extLst>
          </p:cNvPr>
          <p:cNvSpPr/>
          <p:nvPr/>
        </p:nvSpPr>
        <p:spPr>
          <a:xfrm>
            <a:off x="-10189" y="1512541"/>
            <a:ext cx="12192000" cy="461665"/>
          </a:xfrm>
          <a:prstGeom prst="rect">
            <a:avLst/>
          </a:prstGeom>
        </p:spPr>
        <p:txBody>
          <a:bodyPr wrap="square">
            <a:spAutoFit/>
          </a:bodyPr>
          <a:lstStyle/>
          <a:p>
            <a:pPr algn="ctr"/>
            <a:r>
              <a:rPr lang="fr-BE" sz="2400" cap="all" dirty="0">
                <a:solidFill>
                  <a:schemeClr val="tx1">
                    <a:lumMod val="65000"/>
                    <a:lumOff val="35000"/>
                  </a:schemeClr>
                </a:solidFill>
                <a:latin typeface="+mj-lt"/>
              </a:rPr>
              <a:t>ATTAQUES DES TROIS SECTEURS</a:t>
            </a:r>
            <a:endParaRPr lang="fr-BE" sz="2400" i="0" cap="all" dirty="0">
              <a:solidFill>
                <a:schemeClr val="tx1">
                  <a:lumMod val="65000"/>
                  <a:lumOff val="35000"/>
                </a:schemeClr>
              </a:solidFill>
              <a:effectLst/>
              <a:latin typeface="+mj-lt"/>
            </a:endParaRPr>
          </a:p>
        </p:txBody>
      </p:sp>
      <p:sp>
        <p:nvSpPr>
          <p:cNvPr id="58" name="Rectangle 57">
            <a:extLst>
              <a:ext uri="{FF2B5EF4-FFF2-40B4-BE49-F238E27FC236}">
                <a16:creationId xmlns:a16="http://schemas.microsoft.com/office/drawing/2014/main" id="{47289F36-214B-0745-AA72-F76FFAF94812}"/>
              </a:ext>
            </a:extLst>
          </p:cNvPr>
          <p:cNvSpPr/>
          <p:nvPr/>
        </p:nvSpPr>
        <p:spPr>
          <a:xfrm>
            <a:off x="0" y="1137915"/>
            <a:ext cx="12192000" cy="369332"/>
          </a:xfrm>
          <a:prstGeom prst="rect">
            <a:avLst/>
          </a:prstGeom>
        </p:spPr>
        <p:txBody>
          <a:bodyPr wrap="square">
            <a:spAutoFit/>
          </a:bodyPr>
          <a:lstStyle/>
          <a:p>
            <a:pPr algn="ctr"/>
            <a:r>
              <a:rPr lang="fr-BE" b="1" spc="300" dirty="0">
                <a:solidFill>
                  <a:srgbClr val="C00000"/>
                </a:solidFill>
              </a:rPr>
              <a:t>SÉCURITÉ SOCIALE</a:t>
            </a:r>
            <a:endParaRPr lang="fr-FR" b="1" dirty="0">
              <a:solidFill>
                <a:srgbClr val="C00000"/>
              </a:solidFill>
            </a:endParaRPr>
          </a:p>
        </p:txBody>
      </p:sp>
      <p:cxnSp>
        <p:nvCxnSpPr>
          <p:cNvPr id="50" name="Connecteur droit 49">
            <a:extLst>
              <a:ext uri="{FF2B5EF4-FFF2-40B4-BE49-F238E27FC236}">
                <a16:creationId xmlns:a16="http://schemas.microsoft.com/office/drawing/2014/main" id="{6AE4B401-94D8-B947-8E34-B9332FEA8478}"/>
              </a:ext>
            </a:extLst>
          </p:cNvPr>
          <p:cNvCxnSpPr/>
          <p:nvPr/>
        </p:nvCxnSpPr>
        <p:spPr>
          <a:xfrm>
            <a:off x="9144000" y="3429000"/>
            <a:ext cx="8289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E822B4C1-C2C8-564D-88F0-BD2594087FA7}"/>
              </a:ext>
            </a:extLst>
          </p:cNvPr>
          <p:cNvSpPr/>
          <p:nvPr/>
        </p:nvSpPr>
        <p:spPr>
          <a:xfrm>
            <a:off x="1170775" y="2888761"/>
            <a:ext cx="2908258" cy="400110"/>
          </a:xfrm>
          <a:prstGeom prst="rect">
            <a:avLst/>
          </a:prstGeom>
        </p:spPr>
        <p:txBody>
          <a:bodyPr wrap="square">
            <a:spAutoFit/>
          </a:bodyPr>
          <a:lstStyle/>
          <a:p>
            <a:pPr algn="ctr"/>
            <a:r>
              <a:rPr lang="fr-BE" sz="2000" b="1" dirty="0">
                <a:solidFill>
                  <a:schemeClr val="bg1"/>
                </a:solidFill>
                <a:latin typeface="+mj-lt"/>
              </a:rPr>
              <a:t>ASSURANCE-CHÔMAGE</a:t>
            </a:r>
            <a:endParaRPr lang="fr-FR" altLang="fr-FR" sz="2000" b="1" spc="-150" dirty="0">
              <a:solidFill>
                <a:schemeClr val="bg1"/>
              </a:solidFill>
              <a:latin typeface="+mj-lt"/>
              <a:ea typeface="ＭＳ Ｐゴシック" pitchFamily="34" charset="-128"/>
              <a:cs typeface="Arial" panose="020B0604020202020204" pitchFamily="34" charset="0"/>
            </a:endParaRPr>
          </a:p>
        </p:txBody>
      </p:sp>
      <p:cxnSp>
        <p:nvCxnSpPr>
          <p:cNvPr id="5" name="Connecteur droit 4">
            <a:extLst>
              <a:ext uri="{FF2B5EF4-FFF2-40B4-BE49-F238E27FC236}">
                <a16:creationId xmlns:a16="http://schemas.microsoft.com/office/drawing/2014/main" id="{6AB36B25-E052-E24A-B717-C0E43AB998B0}"/>
              </a:ext>
            </a:extLst>
          </p:cNvPr>
          <p:cNvCxnSpPr/>
          <p:nvPr/>
        </p:nvCxnSpPr>
        <p:spPr>
          <a:xfrm>
            <a:off x="2134217" y="3429000"/>
            <a:ext cx="8289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FAAF037F-5771-EB49-9073-BC00D4CA5B8E}"/>
              </a:ext>
            </a:extLst>
          </p:cNvPr>
          <p:cNvSpPr/>
          <p:nvPr/>
        </p:nvSpPr>
        <p:spPr>
          <a:xfrm>
            <a:off x="4635827" y="2888761"/>
            <a:ext cx="2908257" cy="400110"/>
          </a:xfrm>
          <a:prstGeom prst="rect">
            <a:avLst/>
          </a:prstGeom>
        </p:spPr>
        <p:txBody>
          <a:bodyPr wrap="square">
            <a:spAutoFit/>
          </a:bodyPr>
          <a:lstStyle/>
          <a:p>
            <a:pPr algn="ctr"/>
            <a:r>
              <a:rPr lang="fr-BE" sz="2000" b="1" dirty="0">
                <a:solidFill>
                  <a:schemeClr val="bg1"/>
                </a:solidFill>
                <a:latin typeface="+mj-lt"/>
              </a:rPr>
              <a:t>PENSIONS</a:t>
            </a:r>
            <a:endParaRPr lang="fr-FR" altLang="fr-FR" sz="2000" b="1" spc="-150" dirty="0">
              <a:solidFill>
                <a:schemeClr val="bg1"/>
              </a:solidFill>
              <a:latin typeface="+mj-lt"/>
              <a:ea typeface="ＭＳ Ｐゴシック" pitchFamily="34" charset="-128"/>
              <a:cs typeface="Arial" panose="020B0604020202020204" pitchFamily="34" charset="0"/>
            </a:endParaRPr>
          </a:p>
        </p:txBody>
      </p:sp>
      <p:cxnSp>
        <p:nvCxnSpPr>
          <p:cNvPr id="49" name="Connecteur droit 48">
            <a:extLst>
              <a:ext uri="{FF2B5EF4-FFF2-40B4-BE49-F238E27FC236}">
                <a16:creationId xmlns:a16="http://schemas.microsoft.com/office/drawing/2014/main" id="{37087613-8B3A-FE40-BC6B-A548A79A7E54}"/>
              </a:ext>
            </a:extLst>
          </p:cNvPr>
          <p:cNvCxnSpPr/>
          <p:nvPr/>
        </p:nvCxnSpPr>
        <p:spPr>
          <a:xfrm>
            <a:off x="5678412" y="3429000"/>
            <a:ext cx="8289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Image 19" descr="Une image contenant graphiques vectoriels&#10;&#10;&#10;&#10;Description générée automatiquement">
            <a:extLst>
              <a:ext uri="{FF2B5EF4-FFF2-40B4-BE49-F238E27FC236}">
                <a16:creationId xmlns:a16="http://schemas.microsoft.com/office/drawing/2014/main" id="{2479684E-7625-5540-BB73-E5D5136EBB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08074" y="5836729"/>
            <a:ext cx="771721" cy="771722"/>
          </a:xfrm>
          <a:prstGeom prst="rect">
            <a:avLst/>
          </a:prstGeom>
        </p:spPr>
      </p:pic>
      <p:grpSp>
        <p:nvGrpSpPr>
          <p:cNvPr id="34" name="Groupe 33">
            <a:extLst>
              <a:ext uri="{FF2B5EF4-FFF2-40B4-BE49-F238E27FC236}">
                <a16:creationId xmlns:a16="http://schemas.microsoft.com/office/drawing/2014/main" id="{86BAB675-FD74-9647-BCB9-635EE998DB75}"/>
              </a:ext>
            </a:extLst>
          </p:cNvPr>
          <p:cNvGrpSpPr/>
          <p:nvPr/>
        </p:nvGrpSpPr>
        <p:grpSpPr>
          <a:xfrm>
            <a:off x="2717257" y="5842975"/>
            <a:ext cx="1147238" cy="967061"/>
            <a:chOff x="2307686" y="5870052"/>
            <a:chExt cx="800729" cy="674973"/>
          </a:xfrm>
        </p:grpSpPr>
        <p:pic>
          <p:nvPicPr>
            <p:cNvPr id="36" name="Image 35" descr="Une image contenant texte&#10;&#10;&#10;&#10;Description générée automatiquement">
              <a:extLst>
                <a:ext uri="{FF2B5EF4-FFF2-40B4-BE49-F238E27FC236}">
                  <a16:creationId xmlns:a16="http://schemas.microsoft.com/office/drawing/2014/main" id="{AB15FCE6-A0D5-004E-8137-91523A9D5BA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07686" y="5870052"/>
              <a:ext cx="502571" cy="502571"/>
            </a:xfrm>
            <a:prstGeom prst="rect">
              <a:avLst/>
            </a:prstGeom>
          </p:spPr>
        </p:pic>
        <p:pic>
          <p:nvPicPr>
            <p:cNvPr id="38" name="Image 37">
              <a:extLst>
                <a:ext uri="{FF2B5EF4-FFF2-40B4-BE49-F238E27FC236}">
                  <a16:creationId xmlns:a16="http://schemas.microsoft.com/office/drawing/2014/main" id="{C370CCD5-0E67-584F-B21E-51589E01633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51608" y="6188218"/>
              <a:ext cx="356807" cy="356807"/>
            </a:xfrm>
            <a:prstGeom prst="rect">
              <a:avLst/>
            </a:prstGeom>
          </p:spPr>
        </p:pic>
      </p:grpSp>
      <p:sp>
        <p:nvSpPr>
          <p:cNvPr id="27" name="Rectangle 26">
            <a:extLst>
              <a:ext uri="{FF2B5EF4-FFF2-40B4-BE49-F238E27FC236}">
                <a16:creationId xmlns:a16="http://schemas.microsoft.com/office/drawing/2014/main" id="{DC738648-F41E-4B4A-AA4B-7C226EB45964}"/>
              </a:ext>
            </a:extLst>
          </p:cNvPr>
          <p:cNvSpPr/>
          <p:nvPr/>
        </p:nvSpPr>
        <p:spPr>
          <a:xfrm>
            <a:off x="1221821" y="3490591"/>
            <a:ext cx="2821734" cy="2585323"/>
          </a:xfrm>
          <a:prstGeom prst="rect">
            <a:avLst/>
          </a:prstGeom>
        </p:spPr>
        <p:txBody>
          <a:bodyPr wrap="square">
            <a:spAutoFit/>
          </a:bodyPr>
          <a:lstStyle/>
          <a:p>
            <a:pPr marL="171450" indent="-171450">
              <a:buFont typeface="Courier New" panose="02070309020205020404" pitchFamily="49" charset="0"/>
              <a:buChar char="o"/>
            </a:pPr>
            <a:r>
              <a:rPr lang="fr-BE" dirty="0">
                <a:solidFill>
                  <a:schemeClr val="bg1"/>
                </a:solidFill>
                <a:latin typeface="+mj-lt"/>
              </a:rPr>
              <a:t> Renforcement des mesures de dégressivité des allocations</a:t>
            </a:r>
          </a:p>
          <a:p>
            <a:pPr marL="171450" indent="-171450">
              <a:buFont typeface="Courier New" panose="02070309020205020404" pitchFamily="49" charset="0"/>
              <a:buChar char="o"/>
            </a:pPr>
            <a:endParaRPr lang="fr-BE" dirty="0">
              <a:solidFill>
                <a:schemeClr val="bg1"/>
              </a:solidFill>
              <a:latin typeface="+mj-lt"/>
            </a:endParaRPr>
          </a:p>
          <a:p>
            <a:pPr marL="171450" indent="-171450">
              <a:buFont typeface="Courier New" panose="02070309020205020404" pitchFamily="49" charset="0"/>
              <a:buChar char="o"/>
            </a:pPr>
            <a:r>
              <a:rPr lang="fr-BE" dirty="0">
                <a:solidFill>
                  <a:schemeClr val="bg1"/>
                </a:solidFill>
                <a:latin typeface="+mj-lt"/>
              </a:rPr>
              <a:t> Milliers de travailleurs qui basculent du système assurantiel dans le système </a:t>
            </a:r>
            <a:r>
              <a:rPr lang="fr-BE" dirty="0" err="1">
                <a:solidFill>
                  <a:schemeClr val="bg1"/>
                </a:solidFill>
                <a:latin typeface="+mj-lt"/>
              </a:rPr>
              <a:t>assistantiel</a:t>
            </a:r>
            <a:r>
              <a:rPr lang="fr-BE" dirty="0">
                <a:solidFill>
                  <a:schemeClr val="bg1"/>
                </a:solidFill>
                <a:latin typeface="+mj-lt"/>
              </a:rPr>
              <a:t> (CPAS)</a:t>
            </a:r>
            <a:endParaRPr lang="fr-FR" altLang="fr-FR" dirty="0">
              <a:solidFill>
                <a:schemeClr val="bg1"/>
              </a:solidFill>
              <a:latin typeface="+mj-lt"/>
              <a:ea typeface="ＭＳ Ｐゴシック" pitchFamily="34" charset="-128"/>
              <a:cs typeface="Arial" panose="020B0604020202020204" pitchFamily="34" charset="0"/>
            </a:endParaRPr>
          </a:p>
        </p:txBody>
      </p:sp>
      <p:sp>
        <p:nvSpPr>
          <p:cNvPr id="28" name="Rectangle 27">
            <a:extLst>
              <a:ext uri="{FF2B5EF4-FFF2-40B4-BE49-F238E27FC236}">
                <a16:creationId xmlns:a16="http://schemas.microsoft.com/office/drawing/2014/main" id="{57C2A6E5-B6AF-4944-8BF5-6831422DECB4}"/>
              </a:ext>
            </a:extLst>
          </p:cNvPr>
          <p:cNvSpPr/>
          <p:nvPr/>
        </p:nvSpPr>
        <p:spPr>
          <a:xfrm>
            <a:off x="4695824" y="3537889"/>
            <a:ext cx="2308106" cy="2031325"/>
          </a:xfrm>
          <a:prstGeom prst="rect">
            <a:avLst/>
          </a:prstGeom>
        </p:spPr>
        <p:txBody>
          <a:bodyPr wrap="square">
            <a:spAutoFit/>
          </a:bodyPr>
          <a:lstStyle/>
          <a:p>
            <a:pPr marL="171450" indent="-171450">
              <a:buFont typeface="Courier New" panose="02070309020205020404" pitchFamily="49" charset="0"/>
              <a:buChar char="o"/>
            </a:pPr>
            <a:r>
              <a:rPr lang="fr-BE" dirty="0">
                <a:solidFill>
                  <a:schemeClr val="bg1"/>
                </a:solidFill>
                <a:latin typeface="+mj-lt"/>
              </a:rPr>
              <a:t> Recul de l’âge légal à 67 ans</a:t>
            </a:r>
          </a:p>
          <a:p>
            <a:pPr marL="171450" indent="-171450">
              <a:buFont typeface="Courier New" panose="02070309020205020404" pitchFamily="49" charset="0"/>
              <a:buChar char="o"/>
            </a:pPr>
            <a:endParaRPr lang="fr-BE" dirty="0">
              <a:solidFill>
                <a:schemeClr val="bg1"/>
              </a:solidFill>
              <a:latin typeface="+mj-lt"/>
            </a:endParaRPr>
          </a:p>
          <a:p>
            <a:pPr marL="171450" indent="-171450">
              <a:buFont typeface="Courier New" panose="02070309020205020404" pitchFamily="49" charset="0"/>
              <a:buChar char="o"/>
            </a:pPr>
            <a:r>
              <a:rPr lang="fr-BE" dirty="0">
                <a:solidFill>
                  <a:schemeClr val="bg1"/>
                </a:solidFill>
                <a:latin typeface="+mj-lt"/>
              </a:rPr>
              <a:t>Réforme autoritaire et bâclée</a:t>
            </a:r>
          </a:p>
          <a:p>
            <a:pPr marL="171450" indent="-171450">
              <a:buFont typeface="Courier New" panose="02070309020205020404" pitchFamily="49" charset="0"/>
              <a:buChar char="o"/>
            </a:pPr>
            <a:endParaRPr lang="fr-BE" dirty="0">
              <a:solidFill>
                <a:schemeClr val="bg1"/>
              </a:solidFill>
              <a:latin typeface="+mj-lt"/>
            </a:endParaRPr>
          </a:p>
          <a:p>
            <a:pPr marL="171450" indent="-171450">
              <a:buFont typeface="Courier New" panose="02070309020205020404" pitchFamily="49" charset="0"/>
              <a:buChar char="o"/>
            </a:pPr>
            <a:endParaRPr lang="fr-FR" altLang="fr-FR" dirty="0">
              <a:solidFill>
                <a:schemeClr val="bg1"/>
              </a:solidFill>
              <a:latin typeface="+mj-lt"/>
              <a:ea typeface="ＭＳ Ｐゴシック" pitchFamily="34" charset="-128"/>
              <a:cs typeface="Arial" panose="020B0604020202020204" pitchFamily="34" charset="0"/>
            </a:endParaRPr>
          </a:p>
        </p:txBody>
      </p:sp>
      <p:sp>
        <p:nvSpPr>
          <p:cNvPr id="32" name="Rectangle 31">
            <a:extLst>
              <a:ext uri="{FF2B5EF4-FFF2-40B4-BE49-F238E27FC236}">
                <a16:creationId xmlns:a16="http://schemas.microsoft.com/office/drawing/2014/main" id="{C3E7A02D-3CC4-F448-AB83-D33636C5289F}"/>
              </a:ext>
            </a:extLst>
          </p:cNvPr>
          <p:cNvSpPr/>
          <p:nvPr/>
        </p:nvSpPr>
        <p:spPr>
          <a:xfrm>
            <a:off x="8112591" y="2888761"/>
            <a:ext cx="2902402" cy="400110"/>
          </a:xfrm>
          <a:prstGeom prst="rect">
            <a:avLst/>
          </a:prstGeom>
        </p:spPr>
        <p:txBody>
          <a:bodyPr wrap="square">
            <a:spAutoFit/>
          </a:bodyPr>
          <a:lstStyle/>
          <a:p>
            <a:pPr algn="ctr"/>
            <a:r>
              <a:rPr lang="fr-BE" sz="2000" b="1" dirty="0">
                <a:solidFill>
                  <a:schemeClr val="bg1"/>
                </a:solidFill>
                <a:latin typeface="+mj-lt"/>
              </a:rPr>
              <a:t>MALADIE-INVALIDITÉ</a:t>
            </a:r>
            <a:endParaRPr lang="fr-FR" altLang="fr-FR" sz="2000" b="1" spc="-150" dirty="0">
              <a:solidFill>
                <a:schemeClr val="bg1"/>
              </a:solidFill>
              <a:latin typeface="+mj-lt"/>
              <a:ea typeface="ＭＳ Ｐゴシック" pitchFamily="34" charset="-128"/>
              <a:cs typeface="Arial" panose="020B0604020202020204" pitchFamily="34" charset="0"/>
            </a:endParaRPr>
          </a:p>
        </p:txBody>
      </p:sp>
      <p:sp>
        <p:nvSpPr>
          <p:cNvPr id="47" name="Rectangle 46">
            <a:extLst>
              <a:ext uri="{FF2B5EF4-FFF2-40B4-BE49-F238E27FC236}">
                <a16:creationId xmlns:a16="http://schemas.microsoft.com/office/drawing/2014/main" id="{CF665B06-9A44-E340-8E8D-7370FD3AB256}"/>
              </a:ext>
            </a:extLst>
          </p:cNvPr>
          <p:cNvSpPr/>
          <p:nvPr/>
        </p:nvSpPr>
        <p:spPr>
          <a:xfrm>
            <a:off x="8106735" y="3522123"/>
            <a:ext cx="2863444" cy="1200329"/>
          </a:xfrm>
          <a:prstGeom prst="rect">
            <a:avLst/>
          </a:prstGeom>
        </p:spPr>
        <p:txBody>
          <a:bodyPr wrap="square">
            <a:spAutoFit/>
          </a:bodyPr>
          <a:lstStyle/>
          <a:p>
            <a:pPr marL="171450" indent="-171450">
              <a:buFont typeface="Courier New" panose="02070309020205020404" pitchFamily="49" charset="0"/>
              <a:buChar char="o"/>
            </a:pPr>
            <a:r>
              <a:rPr lang="fr-BE" dirty="0">
                <a:solidFill>
                  <a:schemeClr val="bg1"/>
                </a:solidFill>
                <a:latin typeface="+mj-lt"/>
              </a:rPr>
              <a:t> Norme de croissance des soins de santé fixée à 1,5%</a:t>
            </a:r>
          </a:p>
          <a:p>
            <a:pPr marL="742950" lvl="1" indent="-285750">
              <a:buFont typeface="Wingdings" pitchFamily="2" charset="2"/>
              <a:buChar char="Ø"/>
            </a:pPr>
            <a:r>
              <a:rPr lang="fr-BE" altLang="fr-FR" dirty="0">
                <a:solidFill>
                  <a:schemeClr val="bg1"/>
                </a:solidFill>
                <a:latin typeface="+mj-lt"/>
                <a:ea typeface="ＭＳ Ｐゴシック" pitchFamily="34" charset="-128"/>
                <a:cs typeface="Arial" panose="020B0604020202020204" pitchFamily="34" charset="0"/>
              </a:rPr>
              <a:t>En réalité de 3%</a:t>
            </a:r>
          </a:p>
          <a:p>
            <a:pPr marL="742950" lvl="1" indent="-285750">
              <a:buFont typeface="Wingdings" pitchFamily="2" charset="2"/>
              <a:buChar char="Ø"/>
            </a:pPr>
            <a:r>
              <a:rPr lang="fr-BE" altLang="fr-FR" dirty="0">
                <a:solidFill>
                  <a:schemeClr val="bg1"/>
                </a:solidFill>
                <a:latin typeface="+mj-lt"/>
                <a:ea typeface="ＭＳ Ｐゴシック" pitchFamily="34" charset="-128"/>
                <a:cs typeface="Arial" panose="020B0604020202020204" pitchFamily="34" charset="0"/>
              </a:rPr>
              <a:t>2,1 milliards € </a:t>
            </a:r>
            <a:endParaRPr lang="fr-FR" altLang="fr-FR" dirty="0">
              <a:solidFill>
                <a:schemeClr val="bg1"/>
              </a:solidFill>
              <a:latin typeface="+mj-lt"/>
              <a:ea typeface="ＭＳ Ｐゴシック" pitchFamily="34" charset="-128"/>
              <a:cs typeface="Arial" panose="020B0604020202020204" pitchFamily="34" charset="0"/>
            </a:endParaRPr>
          </a:p>
        </p:txBody>
      </p:sp>
      <p:pic>
        <p:nvPicPr>
          <p:cNvPr id="52" name="Image 51" descr="Une image contenant objet&#10;&#10;&#10;&#10;Description générée automatiquement">
            <a:extLst>
              <a:ext uri="{FF2B5EF4-FFF2-40B4-BE49-F238E27FC236}">
                <a16:creationId xmlns:a16="http://schemas.microsoft.com/office/drawing/2014/main" id="{B028B0A5-E2D9-5143-972E-CBF59958625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909019" y="5836729"/>
            <a:ext cx="680848" cy="680848"/>
          </a:xfrm>
          <a:prstGeom prst="rect">
            <a:avLst/>
          </a:prstGeom>
        </p:spPr>
      </p:pic>
      <p:sp>
        <p:nvSpPr>
          <p:cNvPr id="30" name="Rectangle 29">
            <a:extLst>
              <a:ext uri="{FF2B5EF4-FFF2-40B4-BE49-F238E27FC236}">
                <a16:creationId xmlns:a16="http://schemas.microsoft.com/office/drawing/2014/main" id="{3E239B2B-6D80-F048-9587-D476B4875890}"/>
              </a:ext>
            </a:extLst>
          </p:cNvPr>
          <p:cNvSpPr/>
          <p:nvPr/>
        </p:nvSpPr>
        <p:spPr>
          <a:xfrm>
            <a:off x="141405" y="383558"/>
            <a:ext cx="7038390" cy="369332"/>
          </a:xfrm>
          <a:prstGeom prst="rect">
            <a:avLst/>
          </a:prstGeom>
        </p:spPr>
        <p:txBody>
          <a:bodyPr wrap="square">
            <a:spAutoFit/>
          </a:bodyPr>
          <a:lstStyle/>
          <a:p>
            <a:r>
              <a:rPr lang="fr-BE" b="1" dirty="0">
                <a:solidFill>
                  <a:schemeClr val="bg1"/>
                </a:solidFill>
                <a:latin typeface="+mj-lt"/>
              </a:rPr>
              <a:t>LA SÉCURITÉ SOCIALE AU 21</a:t>
            </a:r>
            <a:r>
              <a:rPr lang="fr-BE" b="1" baseline="30000" dirty="0">
                <a:solidFill>
                  <a:schemeClr val="bg1"/>
                </a:solidFill>
                <a:latin typeface="+mj-lt"/>
              </a:rPr>
              <a:t>e</a:t>
            </a:r>
            <a:r>
              <a:rPr lang="fr-BE" b="1" dirty="0">
                <a:solidFill>
                  <a:schemeClr val="bg1"/>
                </a:solidFill>
                <a:latin typeface="+mj-lt"/>
              </a:rPr>
              <a:t> siècle</a:t>
            </a:r>
            <a:endParaRPr lang="fr-FR" altLang="fr-FR" b="1" dirty="0">
              <a:solidFill>
                <a:schemeClr val="bg1"/>
              </a:solidFill>
              <a:latin typeface="+mj-lt"/>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2609003023"/>
      </p:ext>
    </p:extLst>
  </p:cSld>
  <p:clrMapOvr>
    <a:masterClrMapping/>
  </p:clrMapOvr>
  <mc:AlternateContent xmlns:mc="http://schemas.openxmlformats.org/markup-compatibility/2006" xmlns:p14="http://schemas.microsoft.com/office/powerpoint/2010/main">
    <mc:Choice Requires="p14">
      <p:transition spd="med" p14:dur="700" advTm="21101">
        <p:fade/>
      </p:transition>
    </mc:Choice>
    <mc:Fallback xmlns="">
      <p:transition spd="med" advTm="21101">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rallélogramme 5">
            <a:extLst>
              <a:ext uri="{FF2B5EF4-FFF2-40B4-BE49-F238E27FC236}">
                <a16:creationId xmlns:a16="http://schemas.microsoft.com/office/drawing/2014/main" id="{530803E7-B70A-544C-A31D-1CFC6DE7B63F}"/>
              </a:ext>
            </a:extLst>
          </p:cNvPr>
          <p:cNvSpPr/>
          <p:nvPr/>
        </p:nvSpPr>
        <p:spPr>
          <a:xfrm>
            <a:off x="-169682" y="235670"/>
            <a:ext cx="6381296" cy="612742"/>
          </a:xfrm>
          <a:prstGeom prst="parallelogram">
            <a:avLst/>
          </a:prstGeom>
          <a:solidFill>
            <a:srgbClr val="FF0000">
              <a:alpha val="6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0" y="932951"/>
            <a:ext cx="12192000" cy="612742"/>
          </a:xfrm>
        </p:spPr>
        <p:txBody>
          <a:bodyPr>
            <a:normAutofit/>
          </a:bodyPr>
          <a:lstStyle/>
          <a:p>
            <a:pPr algn="ctr"/>
            <a:r>
              <a:rPr lang="fr-BE" sz="3200" dirty="0">
                <a:solidFill>
                  <a:schemeClr val="tx1">
                    <a:lumMod val="65000"/>
                    <a:lumOff val="35000"/>
                  </a:schemeClr>
                </a:solidFill>
              </a:rPr>
              <a:t>Masse salariale non-assujettie: plus de 15 milliards €/an !</a:t>
            </a:r>
          </a:p>
        </p:txBody>
      </p:sp>
      <p:graphicFrame>
        <p:nvGraphicFramePr>
          <p:cNvPr id="8" name="Tableau 7">
            <a:extLst>
              <a:ext uri="{FF2B5EF4-FFF2-40B4-BE49-F238E27FC236}">
                <a16:creationId xmlns:a16="http://schemas.microsoft.com/office/drawing/2014/main" id="{70786910-EEAB-7944-A409-78D3A8FF1E98}"/>
              </a:ext>
            </a:extLst>
          </p:cNvPr>
          <p:cNvGraphicFramePr>
            <a:graphicFrameLocks noGrp="1"/>
          </p:cNvGraphicFramePr>
          <p:nvPr>
            <p:extLst>
              <p:ext uri="{D42A27DB-BD31-4B8C-83A1-F6EECF244321}">
                <p14:modId xmlns:p14="http://schemas.microsoft.com/office/powerpoint/2010/main" val="106124398"/>
              </p:ext>
            </p:extLst>
          </p:nvPr>
        </p:nvGraphicFramePr>
        <p:xfrm>
          <a:off x="2462644" y="1480049"/>
          <a:ext cx="7697355" cy="5303520"/>
        </p:xfrm>
        <a:graphic>
          <a:graphicData uri="http://schemas.openxmlformats.org/drawingml/2006/table">
            <a:tbl>
              <a:tblPr firstRow="1" bandRow="1">
                <a:tableStyleId>{5C22544A-7EE6-4342-B048-85BDC9FD1C3A}</a:tableStyleId>
              </a:tblPr>
              <a:tblGrid>
                <a:gridCol w="6036519">
                  <a:extLst>
                    <a:ext uri="{9D8B030D-6E8A-4147-A177-3AD203B41FA5}">
                      <a16:colId xmlns:a16="http://schemas.microsoft.com/office/drawing/2014/main" val="3510533338"/>
                    </a:ext>
                  </a:extLst>
                </a:gridCol>
                <a:gridCol w="1660836">
                  <a:extLst>
                    <a:ext uri="{9D8B030D-6E8A-4147-A177-3AD203B41FA5}">
                      <a16:colId xmlns:a16="http://schemas.microsoft.com/office/drawing/2014/main" val="581253343"/>
                    </a:ext>
                  </a:extLst>
                </a:gridCol>
              </a:tblGrid>
              <a:tr h="351301">
                <a:tc>
                  <a:txBody>
                    <a:bodyPr/>
                    <a:lstStyle/>
                    <a:p>
                      <a:r>
                        <a:rPr lang="fr-FR" dirty="0">
                          <a:solidFill>
                            <a:schemeClr val="tx1">
                              <a:lumMod val="75000"/>
                              <a:lumOff val="25000"/>
                            </a:schemeClr>
                          </a:solidFill>
                          <a:latin typeface="+mj-lt"/>
                        </a:rPr>
                        <a:t>Forme de rémunération</a:t>
                      </a:r>
                    </a:p>
                  </a:txBody>
                  <a:tcPr>
                    <a:solidFill>
                      <a:schemeClr val="bg1">
                        <a:lumMod val="85000"/>
                      </a:schemeClr>
                    </a:solidFill>
                  </a:tcPr>
                </a:tc>
                <a:tc>
                  <a:txBody>
                    <a:bodyPr/>
                    <a:lstStyle/>
                    <a:p>
                      <a:r>
                        <a:rPr lang="fr-FR" dirty="0">
                          <a:solidFill>
                            <a:schemeClr val="tx1">
                              <a:lumMod val="75000"/>
                              <a:lumOff val="25000"/>
                            </a:schemeClr>
                          </a:solidFill>
                          <a:latin typeface="+mj-lt"/>
                        </a:rPr>
                        <a:t>en millions €</a:t>
                      </a:r>
                    </a:p>
                  </a:txBody>
                  <a:tcPr>
                    <a:solidFill>
                      <a:schemeClr val="bg1">
                        <a:lumMod val="85000"/>
                      </a:schemeClr>
                    </a:solidFill>
                  </a:tcPr>
                </a:tc>
                <a:extLst>
                  <a:ext uri="{0D108BD9-81ED-4DB2-BD59-A6C34878D82A}">
                    <a16:rowId xmlns:a16="http://schemas.microsoft.com/office/drawing/2014/main" val="2231079549"/>
                  </a:ext>
                </a:extLst>
              </a:tr>
              <a:tr h="351301">
                <a:tc>
                  <a:txBody>
                    <a:bodyPr/>
                    <a:lstStyle/>
                    <a:p>
                      <a:r>
                        <a:rPr lang="fr-FR" dirty="0">
                          <a:solidFill>
                            <a:schemeClr val="tx1">
                              <a:lumMod val="75000"/>
                              <a:lumOff val="25000"/>
                            </a:schemeClr>
                          </a:solidFill>
                          <a:latin typeface="+mj-lt"/>
                        </a:rPr>
                        <a:t>Voitures de société</a:t>
                      </a:r>
                    </a:p>
                  </a:txBody>
                  <a:tcPr>
                    <a:solidFill>
                      <a:schemeClr val="bg1">
                        <a:lumMod val="85000"/>
                      </a:schemeClr>
                    </a:solidFill>
                  </a:tcPr>
                </a:tc>
                <a:tc>
                  <a:txBody>
                    <a:bodyPr/>
                    <a:lstStyle/>
                    <a:p>
                      <a:r>
                        <a:rPr lang="fr-FR" dirty="0">
                          <a:solidFill>
                            <a:schemeClr val="tx1">
                              <a:lumMod val="75000"/>
                              <a:lumOff val="25000"/>
                            </a:schemeClr>
                          </a:solidFill>
                          <a:latin typeface="+mj-lt"/>
                        </a:rPr>
                        <a:t>944</a:t>
                      </a:r>
                    </a:p>
                  </a:txBody>
                  <a:tcPr>
                    <a:solidFill>
                      <a:schemeClr val="bg1">
                        <a:lumMod val="85000"/>
                      </a:schemeClr>
                    </a:solidFill>
                  </a:tcPr>
                </a:tc>
                <a:extLst>
                  <a:ext uri="{0D108BD9-81ED-4DB2-BD59-A6C34878D82A}">
                    <a16:rowId xmlns:a16="http://schemas.microsoft.com/office/drawing/2014/main" val="2873553046"/>
                  </a:ext>
                </a:extLst>
              </a:tr>
              <a:tr h="614777">
                <a:tc>
                  <a:txBody>
                    <a:bodyPr/>
                    <a:lstStyle/>
                    <a:p>
                      <a:r>
                        <a:rPr lang="fr-FR" dirty="0">
                          <a:solidFill>
                            <a:schemeClr val="tx1">
                              <a:lumMod val="75000"/>
                              <a:lumOff val="25000"/>
                            </a:schemeClr>
                          </a:solidFill>
                          <a:latin typeface="+mj-lt"/>
                        </a:rPr>
                        <a:t>Intervention patronale déplacements domicile-lieu de travail transport personnel</a:t>
                      </a:r>
                    </a:p>
                  </a:txBody>
                  <a:tcPr>
                    <a:solidFill>
                      <a:schemeClr val="bg1">
                        <a:lumMod val="85000"/>
                      </a:schemeClr>
                    </a:solidFill>
                  </a:tcPr>
                </a:tc>
                <a:tc>
                  <a:txBody>
                    <a:bodyPr/>
                    <a:lstStyle/>
                    <a:p>
                      <a:r>
                        <a:rPr lang="fr-FR" dirty="0">
                          <a:solidFill>
                            <a:schemeClr val="tx1">
                              <a:lumMod val="75000"/>
                              <a:lumOff val="25000"/>
                            </a:schemeClr>
                          </a:solidFill>
                          <a:latin typeface="+mj-lt"/>
                        </a:rPr>
                        <a:t>671</a:t>
                      </a:r>
                    </a:p>
                  </a:txBody>
                  <a:tcPr>
                    <a:solidFill>
                      <a:schemeClr val="bg1">
                        <a:lumMod val="85000"/>
                      </a:schemeClr>
                    </a:solidFill>
                  </a:tcPr>
                </a:tc>
                <a:extLst>
                  <a:ext uri="{0D108BD9-81ED-4DB2-BD59-A6C34878D82A}">
                    <a16:rowId xmlns:a16="http://schemas.microsoft.com/office/drawing/2014/main" val="3019090389"/>
                  </a:ext>
                </a:extLst>
              </a:tr>
              <a:tr h="351301">
                <a:tc>
                  <a:txBody>
                    <a:bodyPr/>
                    <a:lstStyle/>
                    <a:p>
                      <a:r>
                        <a:rPr lang="fr-FR" dirty="0">
                          <a:solidFill>
                            <a:schemeClr val="tx1">
                              <a:lumMod val="75000"/>
                              <a:lumOff val="25000"/>
                            </a:schemeClr>
                          </a:solidFill>
                          <a:latin typeface="+mj-lt"/>
                        </a:rPr>
                        <a:t>Vélo</a:t>
                      </a:r>
                    </a:p>
                  </a:txBody>
                  <a:tcPr>
                    <a:solidFill>
                      <a:schemeClr val="bg1">
                        <a:lumMod val="85000"/>
                      </a:schemeClr>
                    </a:solidFill>
                  </a:tcPr>
                </a:tc>
                <a:tc>
                  <a:txBody>
                    <a:bodyPr/>
                    <a:lstStyle/>
                    <a:p>
                      <a:r>
                        <a:rPr lang="fr-FR" dirty="0">
                          <a:solidFill>
                            <a:schemeClr val="tx1">
                              <a:lumMod val="75000"/>
                              <a:lumOff val="25000"/>
                            </a:schemeClr>
                          </a:solidFill>
                          <a:latin typeface="+mj-lt"/>
                        </a:rPr>
                        <a:t>115</a:t>
                      </a:r>
                    </a:p>
                  </a:txBody>
                  <a:tcPr>
                    <a:solidFill>
                      <a:schemeClr val="bg1">
                        <a:lumMod val="85000"/>
                      </a:schemeClr>
                    </a:solidFill>
                  </a:tcPr>
                </a:tc>
                <a:extLst>
                  <a:ext uri="{0D108BD9-81ED-4DB2-BD59-A6C34878D82A}">
                    <a16:rowId xmlns:a16="http://schemas.microsoft.com/office/drawing/2014/main" val="3539068458"/>
                  </a:ext>
                </a:extLst>
              </a:tr>
              <a:tr h="6147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tx1">
                              <a:lumMod val="75000"/>
                              <a:lumOff val="25000"/>
                            </a:schemeClr>
                          </a:solidFill>
                          <a:latin typeface="+mj-lt"/>
                        </a:rPr>
                        <a:t>Intervention patronale déplacements domicile-lieu de travail transport public</a:t>
                      </a:r>
                    </a:p>
                  </a:txBody>
                  <a:tcPr>
                    <a:solidFill>
                      <a:schemeClr val="bg1">
                        <a:lumMod val="85000"/>
                      </a:schemeClr>
                    </a:solidFill>
                  </a:tcPr>
                </a:tc>
                <a:tc>
                  <a:txBody>
                    <a:bodyPr/>
                    <a:lstStyle/>
                    <a:p>
                      <a:r>
                        <a:rPr lang="fr-FR" dirty="0">
                          <a:solidFill>
                            <a:schemeClr val="tx1">
                              <a:lumMod val="75000"/>
                              <a:lumOff val="25000"/>
                            </a:schemeClr>
                          </a:solidFill>
                          <a:latin typeface="+mj-lt"/>
                        </a:rPr>
                        <a:t>161</a:t>
                      </a:r>
                    </a:p>
                  </a:txBody>
                  <a:tcPr>
                    <a:solidFill>
                      <a:schemeClr val="bg1">
                        <a:lumMod val="85000"/>
                      </a:schemeClr>
                    </a:solidFill>
                  </a:tcPr>
                </a:tc>
                <a:extLst>
                  <a:ext uri="{0D108BD9-81ED-4DB2-BD59-A6C34878D82A}">
                    <a16:rowId xmlns:a16="http://schemas.microsoft.com/office/drawing/2014/main" val="1904506518"/>
                  </a:ext>
                </a:extLst>
              </a:tr>
              <a:tr h="351301">
                <a:tc>
                  <a:txBody>
                    <a:bodyPr/>
                    <a:lstStyle/>
                    <a:p>
                      <a:r>
                        <a:rPr lang="fr-FR" dirty="0" err="1">
                          <a:solidFill>
                            <a:schemeClr val="tx1">
                              <a:lumMod val="75000"/>
                              <a:lumOff val="25000"/>
                            </a:schemeClr>
                          </a:solidFill>
                          <a:latin typeface="+mj-lt"/>
                        </a:rPr>
                        <a:t>Ecochèques</a:t>
                      </a:r>
                      <a:endParaRPr lang="fr-FR" dirty="0">
                        <a:solidFill>
                          <a:schemeClr val="tx1">
                            <a:lumMod val="75000"/>
                            <a:lumOff val="25000"/>
                          </a:schemeClr>
                        </a:solidFill>
                        <a:latin typeface="+mj-lt"/>
                      </a:endParaRPr>
                    </a:p>
                  </a:txBody>
                  <a:tcPr>
                    <a:solidFill>
                      <a:schemeClr val="bg1">
                        <a:lumMod val="85000"/>
                      </a:schemeClr>
                    </a:solidFill>
                  </a:tcPr>
                </a:tc>
                <a:tc>
                  <a:txBody>
                    <a:bodyPr/>
                    <a:lstStyle/>
                    <a:p>
                      <a:r>
                        <a:rPr lang="fr-FR" dirty="0">
                          <a:solidFill>
                            <a:schemeClr val="tx1">
                              <a:lumMod val="75000"/>
                              <a:lumOff val="25000"/>
                            </a:schemeClr>
                          </a:solidFill>
                          <a:latin typeface="+mj-lt"/>
                        </a:rPr>
                        <a:t>246</a:t>
                      </a:r>
                    </a:p>
                  </a:txBody>
                  <a:tcPr>
                    <a:solidFill>
                      <a:schemeClr val="bg1">
                        <a:lumMod val="85000"/>
                      </a:schemeClr>
                    </a:solidFill>
                  </a:tcPr>
                </a:tc>
                <a:extLst>
                  <a:ext uri="{0D108BD9-81ED-4DB2-BD59-A6C34878D82A}">
                    <a16:rowId xmlns:a16="http://schemas.microsoft.com/office/drawing/2014/main" val="1196321292"/>
                  </a:ext>
                </a:extLst>
              </a:tr>
              <a:tr h="351301">
                <a:tc>
                  <a:txBody>
                    <a:bodyPr/>
                    <a:lstStyle/>
                    <a:p>
                      <a:r>
                        <a:rPr lang="fr-FR" dirty="0">
                          <a:solidFill>
                            <a:schemeClr val="tx1">
                              <a:lumMod val="75000"/>
                              <a:lumOff val="25000"/>
                            </a:schemeClr>
                          </a:solidFill>
                          <a:latin typeface="+mj-lt"/>
                        </a:rPr>
                        <a:t>Avantages non-récurrents liés aux résultats</a:t>
                      </a:r>
                    </a:p>
                  </a:txBody>
                  <a:tcPr>
                    <a:solidFill>
                      <a:schemeClr val="bg1">
                        <a:lumMod val="85000"/>
                      </a:schemeClr>
                    </a:solidFill>
                  </a:tcPr>
                </a:tc>
                <a:tc>
                  <a:txBody>
                    <a:bodyPr/>
                    <a:lstStyle/>
                    <a:p>
                      <a:r>
                        <a:rPr lang="fr-FR" dirty="0">
                          <a:solidFill>
                            <a:schemeClr val="tx1">
                              <a:lumMod val="75000"/>
                              <a:lumOff val="25000"/>
                            </a:schemeClr>
                          </a:solidFill>
                          <a:latin typeface="+mj-lt"/>
                        </a:rPr>
                        <a:t>690</a:t>
                      </a:r>
                    </a:p>
                  </a:txBody>
                  <a:tcPr>
                    <a:solidFill>
                      <a:schemeClr val="bg1">
                        <a:lumMod val="85000"/>
                      </a:schemeClr>
                    </a:solidFill>
                  </a:tcPr>
                </a:tc>
                <a:extLst>
                  <a:ext uri="{0D108BD9-81ED-4DB2-BD59-A6C34878D82A}">
                    <a16:rowId xmlns:a16="http://schemas.microsoft.com/office/drawing/2014/main" val="972973783"/>
                  </a:ext>
                </a:extLst>
              </a:tr>
              <a:tr h="351301">
                <a:tc>
                  <a:txBody>
                    <a:bodyPr/>
                    <a:lstStyle/>
                    <a:p>
                      <a:r>
                        <a:rPr lang="fr-FR" dirty="0">
                          <a:solidFill>
                            <a:schemeClr val="tx1">
                              <a:lumMod val="75000"/>
                              <a:lumOff val="25000"/>
                            </a:schemeClr>
                          </a:solidFill>
                          <a:latin typeface="+mj-lt"/>
                        </a:rPr>
                        <a:t>Actions ou warrants (4,5 % des travailleurs)</a:t>
                      </a:r>
                    </a:p>
                  </a:txBody>
                  <a:tcPr>
                    <a:solidFill>
                      <a:schemeClr val="bg1">
                        <a:lumMod val="85000"/>
                      </a:schemeClr>
                    </a:solidFill>
                  </a:tcPr>
                </a:tc>
                <a:tc>
                  <a:txBody>
                    <a:bodyPr/>
                    <a:lstStyle/>
                    <a:p>
                      <a:r>
                        <a:rPr lang="fr-FR" dirty="0">
                          <a:solidFill>
                            <a:schemeClr val="tx1">
                              <a:lumMod val="75000"/>
                              <a:lumOff val="25000"/>
                            </a:schemeClr>
                          </a:solidFill>
                          <a:latin typeface="+mj-lt"/>
                        </a:rPr>
                        <a:t>1.746</a:t>
                      </a:r>
                    </a:p>
                  </a:txBody>
                  <a:tcPr>
                    <a:solidFill>
                      <a:schemeClr val="bg1">
                        <a:lumMod val="85000"/>
                      </a:schemeClr>
                    </a:solidFill>
                  </a:tcPr>
                </a:tc>
                <a:extLst>
                  <a:ext uri="{0D108BD9-81ED-4DB2-BD59-A6C34878D82A}">
                    <a16:rowId xmlns:a16="http://schemas.microsoft.com/office/drawing/2014/main" val="833932560"/>
                  </a:ext>
                </a:extLst>
              </a:tr>
              <a:tr h="351301">
                <a:tc>
                  <a:txBody>
                    <a:bodyPr/>
                    <a:lstStyle/>
                    <a:p>
                      <a:r>
                        <a:rPr lang="fr-FR" dirty="0">
                          <a:solidFill>
                            <a:schemeClr val="tx1">
                              <a:lumMod val="75000"/>
                              <a:lumOff val="25000"/>
                            </a:schemeClr>
                          </a:solidFill>
                          <a:latin typeface="+mj-lt"/>
                        </a:rPr>
                        <a:t>Chèques repas (62% des travailleurs)</a:t>
                      </a:r>
                    </a:p>
                  </a:txBody>
                  <a:tcPr>
                    <a:solidFill>
                      <a:schemeClr val="bg1">
                        <a:lumMod val="85000"/>
                      </a:schemeClr>
                    </a:solidFill>
                  </a:tcPr>
                </a:tc>
                <a:tc>
                  <a:txBody>
                    <a:bodyPr/>
                    <a:lstStyle/>
                    <a:p>
                      <a:r>
                        <a:rPr lang="fr-FR" dirty="0">
                          <a:solidFill>
                            <a:schemeClr val="tx1">
                              <a:lumMod val="75000"/>
                              <a:lumOff val="25000"/>
                            </a:schemeClr>
                          </a:solidFill>
                          <a:latin typeface="+mj-lt"/>
                        </a:rPr>
                        <a:t>2.030</a:t>
                      </a:r>
                    </a:p>
                  </a:txBody>
                  <a:tcPr>
                    <a:solidFill>
                      <a:schemeClr val="bg1">
                        <a:lumMod val="85000"/>
                      </a:schemeClr>
                    </a:solidFill>
                  </a:tcPr>
                </a:tc>
                <a:extLst>
                  <a:ext uri="{0D108BD9-81ED-4DB2-BD59-A6C34878D82A}">
                    <a16:rowId xmlns:a16="http://schemas.microsoft.com/office/drawing/2014/main" val="4030019002"/>
                  </a:ext>
                </a:extLst>
              </a:tr>
              <a:tr h="351301">
                <a:tc>
                  <a:txBody>
                    <a:bodyPr/>
                    <a:lstStyle/>
                    <a:p>
                      <a:r>
                        <a:rPr lang="fr-FR" dirty="0">
                          <a:solidFill>
                            <a:schemeClr val="tx1">
                              <a:lumMod val="75000"/>
                              <a:lumOff val="25000"/>
                            </a:schemeClr>
                          </a:solidFill>
                          <a:latin typeface="+mj-lt"/>
                        </a:rPr>
                        <a:t>Allocations familiales complémentaires</a:t>
                      </a:r>
                    </a:p>
                  </a:txBody>
                  <a:tcPr>
                    <a:solidFill>
                      <a:schemeClr val="bg1">
                        <a:lumMod val="85000"/>
                      </a:schemeClr>
                    </a:solidFill>
                  </a:tcPr>
                </a:tc>
                <a:tc>
                  <a:txBody>
                    <a:bodyPr/>
                    <a:lstStyle/>
                    <a:p>
                      <a:r>
                        <a:rPr lang="fr-FR" dirty="0">
                          <a:solidFill>
                            <a:schemeClr val="tx1">
                              <a:lumMod val="75000"/>
                              <a:lumOff val="25000"/>
                            </a:schemeClr>
                          </a:solidFill>
                          <a:latin typeface="+mj-lt"/>
                        </a:rPr>
                        <a:t>43</a:t>
                      </a:r>
                    </a:p>
                  </a:txBody>
                  <a:tcPr>
                    <a:solidFill>
                      <a:schemeClr val="bg1">
                        <a:lumMod val="85000"/>
                      </a:schemeClr>
                    </a:solidFill>
                  </a:tcPr>
                </a:tc>
                <a:extLst>
                  <a:ext uri="{0D108BD9-81ED-4DB2-BD59-A6C34878D82A}">
                    <a16:rowId xmlns:a16="http://schemas.microsoft.com/office/drawing/2014/main" val="1556562795"/>
                  </a:ext>
                </a:extLst>
              </a:tr>
              <a:tr h="351301">
                <a:tc>
                  <a:txBody>
                    <a:bodyPr/>
                    <a:lstStyle/>
                    <a:p>
                      <a:r>
                        <a:rPr lang="fr-FR" dirty="0">
                          <a:solidFill>
                            <a:schemeClr val="tx1">
                              <a:lumMod val="75000"/>
                              <a:lumOff val="25000"/>
                            </a:schemeClr>
                          </a:solidFill>
                          <a:latin typeface="+mj-lt"/>
                        </a:rPr>
                        <a:t>Téléphonie et Internet</a:t>
                      </a:r>
                    </a:p>
                  </a:txBody>
                  <a:tcPr>
                    <a:solidFill>
                      <a:schemeClr val="bg1">
                        <a:lumMod val="85000"/>
                      </a:schemeClr>
                    </a:solidFill>
                  </a:tcPr>
                </a:tc>
                <a:tc>
                  <a:txBody>
                    <a:bodyPr/>
                    <a:lstStyle/>
                    <a:p>
                      <a:r>
                        <a:rPr lang="fr-FR" dirty="0">
                          <a:solidFill>
                            <a:schemeClr val="tx1">
                              <a:lumMod val="75000"/>
                              <a:lumOff val="25000"/>
                            </a:schemeClr>
                          </a:solidFill>
                          <a:latin typeface="+mj-lt"/>
                        </a:rPr>
                        <a:t>50</a:t>
                      </a:r>
                    </a:p>
                  </a:txBody>
                  <a:tcPr>
                    <a:solidFill>
                      <a:schemeClr val="bg1">
                        <a:lumMod val="85000"/>
                      </a:schemeClr>
                    </a:solidFill>
                  </a:tcPr>
                </a:tc>
                <a:extLst>
                  <a:ext uri="{0D108BD9-81ED-4DB2-BD59-A6C34878D82A}">
                    <a16:rowId xmlns:a16="http://schemas.microsoft.com/office/drawing/2014/main" val="2743833898"/>
                  </a:ext>
                </a:extLst>
              </a:tr>
              <a:tr h="351301">
                <a:tc>
                  <a:txBody>
                    <a:bodyPr/>
                    <a:lstStyle/>
                    <a:p>
                      <a:r>
                        <a:rPr lang="fr-FR" b="1" dirty="0">
                          <a:solidFill>
                            <a:schemeClr val="tx1">
                              <a:lumMod val="75000"/>
                              <a:lumOff val="25000"/>
                            </a:schemeClr>
                          </a:solidFill>
                          <a:latin typeface="+mj-lt"/>
                        </a:rPr>
                        <a:t>Total</a:t>
                      </a:r>
                    </a:p>
                  </a:txBody>
                  <a:tcPr>
                    <a:solidFill>
                      <a:schemeClr val="bg1">
                        <a:lumMod val="85000"/>
                      </a:schemeClr>
                    </a:solidFill>
                  </a:tcPr>
                </a:tc>
                <a:tc>
                  <a:txBody>
                    <a:bodyPr/>
                    <a:lstStyle/>
                    <a:p>
                      <a:r>
                        <a:rPr lang="fr-FR" b="1" dirty="0">
                          <a:solidFill>
                            <a:schemeClr val="tx1">
                              <a:lumMod val="75000"/>
                              <a:lumOff val="25000"/>
                            </a:schemeClr>
                          </a:solidFill>
                          <a:latin typeface="+mj-lt"/>
                        </a:rPr>
                        <a:t>15.325</a:t>
                      </a:r>
                    </a:p>
                  </a:txBody>
                  <a:tcPr>
                    <a:solidFill>
                      <a:schemeClr val="bg1">
                        <a:lumMod val="85000"/>
                      </a:schemeClr>
                    </a:solidFill>
                  </a:tcPr>
                </a:tc>
                <a:extLst>
                  <a:ext uri="{0D108BD9-81ED-4DB2-BD59-A6C34878D82A}">
                    <a16:rowId xmlns:a16="http://schemas.microsoft.com/office/drawing/2014/main" val="2968517288"/>
                  </a:ext>
                </a:extLst>
              </a:tr>
              <a:tr h="351301">
                <a:tc>
                  <a:txBody>
                    <a:bodyPr/>
                    <a:lstStyle/>
                    <a:p>
                      <a:r>
                        <a:rPr lang="fr-FR" dirty="0">
                          <a:solidFill>
                            <a:schemeClr val="tx1">
                              <a:lumMod val="75000"/>
                              <a:lumOff val="25000"/>
                            </a:schemeClr>
                          </a:solidFill>
                          <a:latin typeface="+mj-lt"/>
                        </a:rPr>
                        <a:t>Manque à gagner estimé pour la sécurité sociale</a:t>
                      </a:r>
                    </a:p>
                  </a:txBody>
                  <a:tcPr>
                    <a:solidFill>
                      <a:schemeClr val="bg1">
                        <a:lumMod val="85000"/>
                      </a:schemeClr>
                    </a:solidFill>
                  </a:tcPr>
                </a:tc>
                <a:tc>
                  <a:txBody>
                    <a:bodyPr/>
                    <a:lstStyle/>
                    <a:p>
                      <a:r>
                        <a:rPr lang="fr-FR" b="1" dirty="0">
                          <a:solidFill>
                            <a:schemeClr val="tx1">
                              <a:lumMod val="75000"/>
                              <a:lumOff val="25000"/>
                            </a:schemeClr>
                          </a:solidFill>
                          <a:latin typeface="+mj-lt"/>
                        </a:rPr>
                        <a:t>2.600 / an </a:t>
                      </a:r>
                    </a:p>
                  </a:txBody>
                  <a:tcPr>
                    <a:solidFill>
                      <a:schemeClr val="bg1">
                        <a:lumMod val="85000"/>
                      </a:schemeClr>
                    </a:solidFill>
                  </a:tcPr>
                </a:tc>
                <a:extLst>
                  <a:ext uri="{0D108BD9-81ED-4DB2-BD59-A6C34878D82A}">
                    <a16:rowId xmlns:a16="http://schemas.microsoft.com/office/drawing/2014/main" val="4234258116"/>
                  </a:ext>
                </a:extLst>
              </a:tr>
            </a:tbl>
          </a:graphicData>
        </a:graphic>
      </p:graphicFrame>
      <p:sp>
        <p:nvSpPr>
          <p:cNvPr id="9" name="Rectangle 8">
            <a:extLst>
              <a:ext uri="{FF2B5EF4-FFF2-40B4-BE49-F238E27FC236}">
                <a16:creationId xmlns:a16="http://schemas.microsoft.com/office/drawing/2014/main" id="{D8831C6A-3B84-E74C-AE93-91C1CA57FD24}"/>
              </a:ext>
            </a:extLst>
          </p:cNvPr>
          <p:cNvSpPr/>
          <p:nvPr/>
        </p:nvSpPr>
        <p:spPr>
          <a:xfrm>
            <a:off x="141405" y="383558"/>
            <a:ext cx="7038390" cy="369332"/>
          </a:xfrm>
          <a:prstGeom prst="rect">
            <a:avLst/>
          </a:prstGeom>
        </p:spPr>
        <p:txBody>
          <a:bodyPr wrap="square">
            <a:spAutoFit/>
          </a:bodyPr>
          <a:lstStyle/>
          <a:p>
            <a:r>
              <a:rPr lang="fr-BE" b="1" dirty="0">
                <a:solidFill>
                  <a:schemeClr val="bg1"/>
                </a:solidFill>
                <a:latin typeface="+mj-lt"/>
              </a:rPr>
              <a:t>LA SÉCURITÉ SOCIALE AU 21</a:t>
            </a:r>
            <a:r>
              <a:rPr lang="fr-BE" b="1" baseline="30000" dirty="0">
                <a:solidFill>
                  <a:schemeClr val="bg1"/>
                </a:solidFill>
                <a:latin typeface="+mj-lt"/>
              </a:rPr>
              <a:t>e</a:t>
            </a:r>
            <a:r>
              <a:rPr lang="fr-BE" b="1" dirty="0">
                <a:solidFill>
                  <a:schemeClr val="bg1"/>
                </a:solidFill>
                <a:latin typeface="+mj-lt"/>
              </a:rPr>
              <a:t> siècle </a:t>
            </a:r>
            <a:endParaRPr lang="fr-FR" altLang="fr-FR" b="1" dirty="0">
              <a:solidFill>
                <a:schemeClr val="bg1"/>
              </a:solidFill>
              <a:latin typeface="+mj-lt"/>
              <a:ea typeface="ＭＳ Ｐゴシック" pitchFamily="34" charset="-128"/>
              <a:cs typeface="Arial" panose="020B0604020202020204" pitchFamily="34" charset="0"/>
            </a:endParaRPr>
          </a:p>
        </p:txBody>
      </p:sp>
      <p:sp>
        <p:nvSpPr>
          <p:cNvPr id="3" name="Ellipse 2">
            <a:extLst>
              <a:ext uri="{FF2B5EF4-FFF2-40B4-BE49-F238E27FC236}">
                <a16:creationId xmlns:a16="http://schemas.microsoft.com/office/drawing/2014/main" id="{480F3FD6-2852-9A48-988F-AB628442AE10}"/>
              </a:ext>
            </a:extLst>
          </p:cNvPr>
          <p:cNvSpPr/>
          <p:nvPr/>
        </p:nvSpPr>
        <p:spPr>
          <a:xfrm>
            <a:off x="2155483" y="1735250"/>
            <a:ext cx="7881033" cy="5064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a:extLst>
              <a:ext uri="{FF2B5EF4-FFF2-40B4-BE49-F238E27FC236}">
                <a16:creationId xmlns:a16="http://schemas.microsoft.com/office/drawing/2014/main" id="{7F89D7C2-96D4-4A49-878A-3CD0C01EF52C}"/>
              </a:ext>
            </a:extLst>
          </p:cNvPr>
          <p:cNvSpPr/>
          <p:nvPr/>
        </p:nvSpPr>
        <p:spPr>
          <a:xfrm>
            <a:off x="2155483" y="4490173"/>
            <a:ext cx="7881033" cy="5064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456DE5EC-6015-F043-9482-AB17210564CF}"/>
              </a:ext>
            </a:extLst>
          </p:cNvPr>
          <p:cNvSpPr/>
          <p:nvPr/>
        </p:nvSpPr>
        <p:spPr>
          <a:xfrm>
            <a:off x="2155483" y="4871514"/>
            <a:ext cx="7881033" cy="5064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32535331"/>
      </p:ext>
    </p:extLst>
  </p:cSld>
  <p:clrMapOvr>
    <a:masterClrMapping/>
  </p:clrMapOvr>
  <mc:AlternateContent xmlns:mc="http://schemas.openxmlformats.org/markup-compatibility/2006" xmlns:p14="http://schemas.microsoft.com/office/powerpoint/2010/main">
    <mc:Choice Requires="p14">
      <p:transition p14:dur="10" advTm="62213"/>
    </mc:Choice>
    <mc:Fallback xmlns="">
      <p:transition advTm="6221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llipse 23">
            <a:extLst>
              <a:ext uri="{FF2B5EF4-FFF2-40B4-BE49-F238E27FC236}">
                <a16:creationId xmlns:a16="http://schemas.microsoft.com/office/drawing/2014/main" id="{A3ABC28D-60BC-2C4B-B512-380E3A102486}"/>
              </a:ext>
            </a:extLst>
          </p:cNvPr>
          <p:cNvSpPr/>
          <p:nvPr/>
        </p:nvSpPr>
        <p:spPr>
          <a:xfrm>
            <a:off x="9839911" y="4496427"/>
            <a:ext cx="2203289" cy="2203289"/>
          </a:xfrm>
          <a:prstGeom prst="ellipse">
            <a:avLst/>
          </a:prstGeom>
          <a:solidFill>
            <a:srgbClr val="FFCCCC">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a:extLst>
              <a:ext uri="{FF2B5EF4-FFF2-40B4-BE49-F238E27FC236}">
                <a16:creationId xmlns:a16="http://schemas.microsoft.com/office/drawing/2014/main" id="{A3ABC28D-60BC-2C4B-B512-380E3A102486}"/>
              </a:ext>
            </a:extLst>
          </p:cNvPr>
          <p:cNvSpPr/>
          <p:nvPr/>
        </p:nvSpPr>
        <p:spPr>
          <a:xfrm>
            <a:off x="4873325" y="4342260"/>
            <a:ext cx="938768" cy="955876"/>
          </a:xfrm>
          <a:prstGeom prst="ellipse">
            <a:avLst/>
          </a:prstGeom>
          <a:solidFill>
            <a:srgbClr val="91CCC8">
              <a:alpha val="52941"/>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a:extLst>
              <a:ext uri="{FF2B5EF4-FFF2-40B4-BE49-F238E27FC236}">
                <a16:creationId xmlns:a16="http://schemas.microsoft.com/office/drawing/2014/main" id="{A3ABC28D-60BC-2C4B-B512-380E3A102486}"/>
              </a:ext>
            </a:extLst>
          </p:cNvPr>
          <p:cNvSpPr/>
          <p:nvPr/>
        </p:nvSpPr>
        <p:spPr>
          <a:xfrm>
            <a:off x="3060429" y="1560652"/>
            <a:ext cx="492668" cy="501646"/>
          </a:xfrm>
          <a:prstGeom prst="ellipse">
            <a:avLst/>
          </a:prstGeom>
          <a:solidFill>
            <a:srgbClr val="FF7878">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a:extLst>
              <a:ext uri="{FF2B5EF4-FFF2-40B4-BE49-F238E27FC236}">
                <a16:creationId xmlns:a16="http://schemas.microsoft.com/office/drawing/2014/main" id="{A3ABC28D-60BC-2C4B-B512-380E3A102486}"/>
              </a:ext>
            </a:extLst>
          </p:cNvPr>
          <p:cNvSpPr/>
          <p:nvPr/>
        </p:nvSpPr>
        <p:spPr>
          <a:xfrm>
            <a:off x="345412" y="4961070"/>
            <a:ext cx="625601" cy="637002"/>
          </a:xfrm>
          <a:prstGeom prst="ellipse">
            <a:avLst/>
          </a:prstGeom>
          <a:solidFill>
            <a:srgbClr val="FF000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a:extLst>
              <a:ext uri="{FF2B5EF4-FFF2-40B4-BE49-F238E27FC236}">
                <a16:creationId xmlns:a16="http://schemas.microsoft.com/office/drawing/2014/main" id="{A3ABC28D-60BC-2C4B-B512-380E3A102486}"/>
              </a:ext>
            </a:extLst>
          </p:cNvPr>
          <p:cNvSpPr/>
          <p:nvPr/>
        </p:nvSpPr>
        <p:spPr>
          <a:xfrm>
            <a:off x="3858596" y="2861883"/>
            <a:ext cx="522157" cy="522157"/>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A3ABC28D-60BC-2C4B-B512-380E3A102486}"/>
              </a:ext>
            </a:extLst>
          </p:cNvPr>
          <p:cNvSpPr/>
          <p:nvPr/>
        </p:nvSpPr>
        <p:spPr>
          <a:xfrm>
            <a:off x="1231807" y="3182587"/>
            <a:ext cx="608170" cy="60817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A3ABC28D-60BC-2C4B-B512-380E3A102486}"/>
              </a:ext>
            </a:extLst>
          </p:cNvPr>
          <p:cNvSpPr/>
          <p:nvPr/>
        </p:nvSpPr>
        <p:spPr>
          <a:xfrm>
            <a:off x="1830978" y="4333607"/>
            <a:ext cx="325074" cy="325074"/>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A3ABC28D-60BC-2C4B-B512-380E3A102486}"/>
              </a:ext>
            </a:extLst>
          </p:cNvPr>
          <p:cNvSpPr/>
          <p:nvPr/>
        </p:nvSpPr>
        <p:spPr>
          <a:xfrm>
            <a:off x="3008559" y="5428749"/>
            <a:ext cx="938768" cy="955876"/>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llipse 2">
            <a:extLst>
              <a:ext uri="{FF2B5EF4-FFF2-40B4-BE49-F238E27FC236}">
                <a16:creationId xmlns:a16="http://schemas.microsoft.com/office/drawing/2014/main" id="{A3ABC28D-60BC-2C4B-B512-380E3A102486}"/>
              </a:ext>
            </a:extLst>
          </p:cNvPr>
          <p:cNvSpPr/>
          <p:nvPr/>
        </p:nvSpPr>
        <p:spPr>
          <a:xfrm>
            <a:off x="413259" y="1586544"/>
            <a:ext cx="325074" cy="325074"/>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Parallélogramme 1">
            <a:extLst>
              <a:ext uri="{FF2B5EF4-FFF2-40B4-BE49-F238E27FC236}">
                <a16:creationId xmlns:a16="http://schemas.microsoft.com/office/drawing/2014/main" id="{530803E7-B70A-544C-A31D-1CFC6DE7B63F}"/>
              </a:ext>
            </a:extLst>
          </p:cNvPr>
          <p:cNvSpPr/>
          <p:nvPr/>
        </p:nvSpPr>
        <p:spPr>
          <a:xfrm>
            <a:off x="-169682" y="235670"/>
            <a:ext cx="6491654" cy="612742"/>
          </a:xfrm>
          <a:prstGeom prst="parallelogram">
            <a:avLst/>
          </a:prstGeom>
          <a:solidFill>
            <a:srgbClr val="FF0000">
              <a:alpha val="6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72FD1A1D-D818-E944-8710-86807718B740}"/>
              </a:ext>
            </a:extLst>
          </p:cNvPr>
          <p:cNvSpPr txBox="1"/>
          <p:nvPr/>
        </p:nvSpPr>
        <p:spPr>
          <a:xfrm>
            <a:off x="3553097" y="2299063"/>
            <a:ext cx="1789612" cy="369332"/>
          </a:xfrm>
          <a:prstGeom prst="rect">
            <a:avLst/>
          </a:prstGeom>
          <a:noFill/>
        </p:spPr>
        <p:txBody>
          <a:bodyPr wrap="square" rtlCol="0">
            <a:spAutoFit/>
          </a:bodyPr>
          <a:lstStyle/>
          <a:p>
            <a:r>
              <a:rPr lang="fr-FR" dirty="0">
                <a:solidFill>
                  <a:schemeClr val="bg1"/>
                </a:solidFill>
              </a:rPr>
              <a:t>SANTÉ 27 M€</a:t>
            </a:r>
          </a:p>
        </p:txBody>
      </p:sp>
      <p:sp>
        <p:nvSpPr>
          <p:cNvPr id="25" name="ZoneTexte 24">
            <a:extLst>
              <a:ext uri="{FF2B5EF4-FFF2-40B4-BE49-F238E27FC236}">
                <a16:creationId xmlns:a16="http://schemas.microsoft.com/office/drawing/2014/main" id="{6447DA09-B295-D44D-B482-43449FCBE188}"/>
              </a:ext>
            </a:extLst>
          </p:cNvPr>
          <p:cNvSpPr txBox="1"/>
          <p:nvPr/>
        </p:nvSpPr>
        <p:spPr>
          <a:xfrm>
            <a:off x="2454389" y="4907905"/>
            <a:ext cx="1789612" cy="369332"/>
          </a:xfrm>
          <a:prstGeom prst="rect">
            <a:avLst/>
          </a:prstGeom>
          <a:noFill/>
        </p:spPr>
        <p:txBody>
          <a:bodyPr wrap="square" rtlCol="0">
            <a:spAutoFit/>
          </a:bodyPr>
          <a:lstStyle/>
          <a:p>
            <a:r>
              <a:rPr lang="fr-FR" dirty="0">
                <a:solidFill>
                  <a:schemeClr val="bg1"/>
                </a:solidFill>
              </a:rPr>
              <a:t>PENSIONS 46 M€</a:t>
            </a:r>
          </a:p>
        </p:txBody>
      </p:sp>
      <p:sp>
        <p:nvSpPr>
          <p:cNvPr id="27" name="ZoneTexte 26">
            <a:extLst>
              <a:ext uri="{FF2B5EF4-FFF2-40B4-BE49-F238E27FC236}">
                <a16:creationId xmlns:a16="http://schemas.microsoft.com/office/drawing/2014/main" id="{BAFE686D-6D2C-504D-9131-0FFF154E454F}"/>
              </a:ext>
            </a:extLst>
          </p:cNvPr>
          <p:cNvSpPr txBox="1"/>
          <p:nvPr/>
        </p:nvSpPr>
        <p:spPr>
          <a:xfrm>
            <a:off x="2165623" y="3289589"/>
            <a:ext cx="1789612" cy="646331"/>
          </a:xfrm>
          <a:prstGeom prst="rect">
            <a:avLst/>
          </a:prstGeom>
          <a:noFill/>
        </p:spPr>
        <p:txBody>
          <a:bodyPr wrap="square" rtlCol="0">
            <a:spAutoFit/>
          </a:bodyPr>
          <a:lstStyle/>
          <a:p>
            <a:r>
              <a:rPr lang="fr-FR" dirty="0">
                <a:solidFill>
                  <a:schemeClr val="bg1"/>
                </a:solidFill>
              </a:rPr>
              <a:t>CHÔMAGE</a:t>
            </a:r>
          </a:p>
          <a:p>
            <a:r>
              <a:rPr lang="fr-FR" dirty="0">
                <a:solidFill>
                  <a:schemeClr val="bg1"/>
                </a:solidFill>
              </a:rPr>
              <a:t>9,2 M€</a:t>
            </a:r>
          </a:p>
        </p:txBody>
      </p:sp>
      <p:sp>
        <p:nvSpPr>
          <p:cNvPr id="28" name="ZoneTexte 27">
            <a:extLst>
              <a:ext uri="{FF2B5EF4-FFF2-40B4-BE49-F238E27FC236}">
                <a16:creationId xmlns:a16="http://schemas.microsoft.com/office/drawing/2014/main" id="{82A916BE-A3FB-134E-A442-9D5593E1A683}"/>
              </a:ext>
            </a:extLst>
          </p:cNvPr>
          <p:cNvSpPr txBox="1"/>
          <p:nvPr/>
        </p:nvSpPr>
        <p:spPr>
          <a:xfrm rot="2154200">
            <a:off x="1251312" y="2518556"/>
            <a:ext cx="1789612" cy="646331"/>
          </a:xfrm>
          <a:prstGeom prst="rect">
            <a:avLst/>
          </a:prstGeom>
          <a:noFill/>
        </p:spPr>
        <p:txBody>
          <a:bodyPr wrap="square" rtlCol="0">
            <a:spAutoFit/>
          </a:bodyPr>
          <a:lstStyle/>
          <a:p>
            <a:r>
              <a:rPr lang="fr-FR" dirty="0">
                <a:solidFill>
                  <a:schemeClr val="bg1"/>
                </a:solidFill>
              </a:rPr>
              <a:t>INCAPACITÉ TRAVAIL 8,2 M€</a:t>
            </a:r>
          </a:p>
        </p:txBody>
      </p:sp>
      <p:sp>
        <p:nvSpPr>
          <p:cNvPr id="4" name="ZoneTexte 3">
            <a:extLst>
              <a:ext uri="{FF2B5EF4-FFF2-40B4-BE49-F238E27FC236}">
                <a16:creationId xmlns:a16="http://schemas.microsoft.com/office/drawing/2014/main" id="{CF2486C4-A8DD-1A4C-BE0A-669E88D8D412}"/>
              </a:ext>
            </a:extLst>
          </p:cNvPr>
          <p:cNvSpPr txBox="1"/>
          <p:nvPr/>
        </p:nvSpPr>
        <p:spPr>
          <a:xfrm>
            <a:off x="774067" y="1700579"/>
            <a:ext cx="10705844" cy="4401205"/>
          </a:xfrm>
          <a:prstGeom prst="rect">
            <a:avLst/>
          </a:prstGeom>
          <a:noFill/>
        </p:spPr>
        <p:txBody>
          <a:bodyPr wrap="square" rtlCol="0">
            <a:spAutoFit/>
          </a:bodyPr>
          <a:lstStyle/>
          <a:p>
            <a:r>
              <a:rPr lang="fr-FR" sz="2800" dirty="0">
                <a:solidFill>
                  <a:schemeClr val="tx1">
                    <a:lumMod val="65000"/>
                    <a:lumOff val="35000"/>
                  </a:schemeClr>
                </a:solidFill>
                <a:latin typeface="+mj-lt"/>
              </a:rPr>
              <a:t>La </a:t>
            </a:r>
            <a:r>
              <a:rPr lang="fr-FR" sz="2800" dirty="0">
                <a:solidFill>
                  <a:schemeClr val="tx1">
                    <a:lumMod val="65000"/>
                    <a:lumOff val="35000"/>
                  </a:schemeClr>
                </a:solidFill>
              </a:rPr>
              <a:t>sécurité sociale: une institution de couverture obligatoire et universelle des coûts engendrés par des situations qui ne doivent </a:t>
            </a:r>
            <a:r>
              <a:rPr lang="fr-FR" sz="2800" dirty="0">
                <a:solidFill>
                  <a:schemeClr val="tx1">
                    <a:lumMod val="65000"/>
                    <a:lumOff val="35000"/>
                  </a:schemeClr>
                </a:solidFill>
                <a:latin typeface="+mj-lt"/>
              </a:rPr>
              <a:t>pas être laissées aux forces du marché</a:t>
            </a:r>
          </a:p>
          <a:p>
            <a:endParaRPr lang="fr-FR" sz="2800" dirty="0">
              <a:solidFill>
                <a:schemeClr val="tx1">
                  <a:lumMod val="65000"/>
                  <a:lumOff val="35000"/>
                </a:schemeClr>
              </a:solidFill>
              <a:latin typeface="+mj-lt"/>
            </a:endParaRPr>
          </a:p>
          <a:p>
            <a:pPr marL="914400" lvl="1" indent="-457200">
              <a:buFont typeface="Wingdings" pitchFamily="2" charset="2"/>
              <a:buChar char="Ø"/>
            </a:pPr>
            <a:r>
              <a:rPr lang="fr-FR" sz="2800" dirty="0">
                <a:solidFill>
                  <a:schemeClr val="tx1">
                    <a:lumMod val="65000"/>
                    <a:lumOff val="35000"/>
                  </a:schemeClr>
                </a:solidFill>
                <a:latin typeface="+mj-lt"/>
              </a:rPr>
              <a:t>Maladie</a:t>
            </a:r>
          </a:p>
          <a:p>
            <a:pPr marL="914400" lvl="1" indent="-457200">
              <a:buFont typeface="Wingdings" pitchFamily="2" charset="2"/>
              <a:buChar char="Ø"/>
            </a:pPr>
            <a:r>
              <a:rPr lang="fr-FR" sz="2800" dirty="0">
                <a:solidFill>
                  <a:schemeClr val="tx1">
                    <a:lumMod val="65000"/>
                    <a:lumOff val="35000"/>
                  </a:schemeClr>
                </a:solidFill>
                <a:latin typeface="+mj-lt"/>
              </a:rPr>
              <a:t>Incapacité de travail</a:t>
            </a:r>
          </a:p>
          <a:p>
            <a:pPr marL="914400" lvl="1" indent="-457200">
              <a:buFont typeface="Wingdings" pitchFamily="2" charset="2"/>
              <a:buChar char="Ø"/>
            </a:pPr>
            <a:r>
              <a:rPr lang="fr-FR" sz="2800" dirty="0">
                <a:solidFill>
                  <a:schemeClr val="tx1">
                    <a:lumMod val="65000"/>
                    <a:lumOff val="35000"/>
                  </a:schemeClr>
                </a:solidFill>
                <a:latin typeface="+mj-lt"/>
              </a:rPr>
              <a:t>Retraite</a:t>
            </a:r>
          </a:p>
          <a:p>
            <a:pPr marL="914400" lvl="1" indent="-457200">
              <a:buFont typeface="Wingdings" pitchFamily="2" charset="2"/>
              <a:buChar char="Ø"/>
            </a:pPr>
            <a:r>
              <a:rPr lang="fr-FR" sz="2800" dirty="0">
                <a:solidFill>
                  <a:schemeClr val="tx1">
                    <a:lumMod val="65000"/>
                    <a:lumOff val="35000"/>
                  </a:schemeClr>
                </a:solidFill>
                <a:latin typeface="+mj-lt"/>
              </a:rPr>
              <a:t>Chômage</a:t>
            </a:r>
          </a:p>
          <a:p>
            <a:pPr marL="914400" lvl="1" indent="-457200">
              <a:buFont typeface="Wingdings" pitchFamily="2" charset="2"/>
              <a:buChar char="Ø"/>
            </a:pPr>
            <a:r>
              <a:rPr lang="fr-FR" sz="2800" dirty="0">
                <a:solidFill>
                  <a:schemeClr val="tx1">
                    <a:lumMod val="65000"/>
                    <a:lumOff val="35000"/>
                  </a:schemeClr>
                </a:solidFill>
                <a:latin typeface="+mj-lt"/>
              </a:rPr>
              <a:t>Éducation des enfants (allocations familiales)</a:t>
            </a:r>
          </a:p>
          <a:p>
            <a:pPr marL="571500" indent="-571500">
              <a:buFont typeface="+mj-lt"/>
              <a:buAutoNum type="romanUcPeriod"/>
            </a:pPr>
            <a:endParaRPr lang="fr-FR" sz="2800" spc="300" dirty="0">
              <a:latin typeface="+mj-lt"/>
            </a:endParaRPr>
          </a:p>
        </p:txBody>
      </p:sp>
      <p:sp>
        <p:nvSpPr>
          <p:cNvPr id="12" name="Rectangle 11">
            <a:extLst>
              <a:ext uri="{FF2B5EF4-FFF2-40B4-BE49-F238E27FC236}">
                <a16:creationId xmlns:a16="http://schemas.microsoft.com/office/drawing/2014/main" id="{3077653F-FEBA-C840-91AE-7AD28A6011EE}"/>
              </a:ext>
            </a:extLst>
          </p:cNvPr>
          <p:cNvSpPr/>
          <p:nvPr/>
        </p:nvSpPr>
        <p:spPr>
          <a:xfrm>
            <a:off x="141405" y="301078"/>
            <a:ext cx="7038390" cy="369332"/>
          </a:xfrm>
          <a:prstGeom prst="rect">
            <a:avLst/>
          </a:prstGeom>
        </p:spPr>
        <p:txBody>
          <a:bodyPr wrap="square">
            <a:spAutoFit/>
          </a:bodyPr>
          <a:lstStyle/>
          <a:p>
            <a:r>
              <a:rPr lang="fr-BE" b="1" dirty="0">
                <a:solidFill>
                  <a:schemeClr val="bg1"/>
                </a:solidFill>
                <a:latin typeface="+mj-lt"/>
              </a:rPr>
              <a:t>LA SÉCURITÉ SOCIALE AU 21</a:t>
            </a:r>
            <a:r>
              <a:rPr lang="fr-BE" b="1" baseline="30000" dirty="0">
                <a:solidFill>
                  <a:schemeClr val="bg1"/>
                </a:solidFill>
                <a:latin typeface="+mj-lt"/>
              </a:rPr>
              <a:t>e</a:t>
            </a:r>
            <a:r>
              <a:rPr lang="fr-BE" b="1" dirty="0">
                <a:solidFill>
                  <a:schemeClr val="bg1"/>
                </a:solidFill>
                <a:latin typeface="+mj-lt"/>
              </a:rPr>
              <a:t> siècle </a:t>
            </a:r>
            <a:endParaRPr lang="fr-FR" altLang="fr-FR" b="1" dirty="0">
              <a:solidFill>
                <a:schemeClr val="bg1"/>
              </a:solidFill>
              <a:latin typeface="+mj-lt"/>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1290058595"/>
      </p:ext>
    </p:extLst>
  </p:cSld>
  <p:clrMapOvr>
    <a:masterClrMapping/>
  </p:clrMapOvr>
  <mc:AlternateContent xmlns:mc="http://schemas.openxmlformats.org/markup-compatibility/2006" xmlns:p14="http://schemas.microsoft.com/office/powerpoint/2010/main">
    <mc:Choice Requires="p14">
      <p:transition spd="med" p14:dur="700" advTm="47566">
        <p:fade/>
      </p:transition>
    </mc:Choice>
    <mc:Fallback xmlns="">
      <p:transition spd="med" advTm="47566">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arallélogramme 22">
            <a:extLst>
              <a:ext uri="{FF2B5EF4-FFF2-40B4-BE49-F238E27FC236}">
                <a16:creationId xmlns:a16="http://schemas.microsoft.com/office/drawing/2014/main" id="{530803E7-B70A-544C-A31D-1CFC6DE7B63F}"/>
              </a:ext>
            </a:extLst>
          </p:cNvPr>
          <p:cNvSpPr/>
          <p:nvPr/>
        </p:nvSpPr>
        <p:spPr>
          <a:xfrm>
            <a:off x="-169682" y="235670"/>
            <a:ext cx="6381296" cy="612742"/>
          </a:xfrm>
          <a:prstGeom prst="parallelogram">
            <a:avLst/>
          </a:prstGeom>
          <a:solidFill>
            <a:srgbClr val="FF0000">
              <a:alpha val="6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a:extLst>
              <a:ext uri="{FF2B5EF4-FFF2-40B4-BE49-F238E27FC236}">
                <a16:creationId xmlns:a16="http://schemas.microsoft.com/office/drawing/2014/main" id="{A3ABC28D-60BC-2C4B-B512-380E3A102486}"/>
              </a:ext>
            </a:extLst>
          </p:cNvPr>
          <p:cNvSpPr/>
          <p:nvPr/>
        </p:nvSpPr>
        <p:spPr>
          <a:xfrm>
            <a:off x="4873325" y="4342260"/>
            <a:ext cx="938768" cy="955876"/>
          </a:xfrm>
          <a:prstGeom prst="ellipse">
            <a:avLst/>
          </a:prstGeom>
          <a:solidFill>
            <a:srgbClr val="91CCC8">
              <a:alpha val="52941"/>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a:extLst>
              <a:ext uri="{FF2B5EF4-FFF2-40B4-BE49-F238E27FC236}">
                <a16:creationId xmlns:a16="http://schemas.microsoft.com/office/drawing/2014/main" id="{A3ABC28D-60BC-2C4B-B512-380E3A102486}"/>
              </a:ext>
            </a:extLst>
          </p:cNvPr>
          <p:cNvSpPr/>
          <p:nvPr/>
        </p:nvSpPr>
        <p:spPr>
          <a:xfrm>
            <a:off x="345412" y="4961070"/>
            <a:ext cx="625601" cy="637002"/>
          </a:xfrm>
          <a:prstGeom prst="ellipse">
            <a:avLst/>
          </a:prstGeom>
          <a:solidFill>
            <a:srgbClr val="FF0000">
              <a:alpha val="27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id="{A3ABC28D-60BC-2C4B-B512-380E3A102486}"/>
              </a:ext>
            </a:extLst>
          </p:cNvPr>
          <p:cNvSpPr/>
          <p:nvPr/>
        </p:nvSpPr>
        <p:spPr>
          <a:xfrm>
            <a:off x="4163396" y="3166683"/>
            <a:ext cx="522157" cy="522157"/>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A3ABC28D-60BC-2C4B-B512-380E3A102486}"/>
              </a:ext>
            </a:extLst>
          </p:cNvPr>
          <p:cNvSpPr/>
          <p:nvPr/>
        </p:nvSpPr>
        <p:spPr>
          <a:xfrm>
            <a:off x="1536607" y="3487387"/>
            <a:ext cx="608170" cy="60817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A3ABC28D-60BC-2C4B-B512-380E3A102486}"/>
              </a:ext>
            </a:extLst>
          </p:cNvPr>
          <p:cNvSpPr/>
          <p:nvPr/>
        </p:nvSpPr>
        <p:spPr>
          <a:xfrm>
            <a:off x="2135778" y="4638407"/>
            <a:ext cx="325074" cy="325074"/>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A3ABC28D-60BC-2C4B-B512-380E3A102486}"/>
              </a:ext>
            </a:extLst>
          </p:cNvPr>
          <p:cNvSpPr/>
          <p:nvPr/>
        </p:nvSpPr>
        <p:spPr>
          <a:xfrm>
            <a:off x="3313359" y="5733549"/>
            <a:ext cx="938768" cy="955876"/>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A3ABC28D-60BC-2C4B-B512-380E3A102486}"/>
              </a:ext>
            </a:extLst>
          </p:cNvPr>
          <p:cNvSpPr/>
          <p:nvPr/>
        </p:nvSpPr>
        <p:spPr>
          <a:xfrm>
            <a:off x="565659" y="1738944"/>
            <a:ext cx="325074" cy="325074"/>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72FD1A1D-D818-E944-8710-86807718B740}"/>
              </a:ext>
            </a:extLst>
          </p:cNvPr>
          <p:cNvSpPr txBox="1"/>
          <p:nvPr/>
        </p:nvSpPr>
        <p:spPr>
          <a:xfrm>
            <a:off x="3553097" y="2299063"/>
            <a:ext cx="1789612" cy="369332"/>
          </a:xfrm>
          <a:prstGeom prst="rect">
            <a:avLst/>
          </a:prstGeom>
          <a:noFill/>
        </p:spPr>
        <p:txBody>
          <a:bodyPr wrap="square" rtlCol="0">
            <a:spAutoFit/>
          </a:bodyPr>
          <a:lstStyle/>
          <a:p>
            <a:r>
              <a:rPr lang="fr-FR" dirty="0">
                <a:solidFill>
                  <a:schemeClr val="bg1"/>
                </a:solidFill>
              </a:rPr>
              <a:t>SANTÉ 27 M€</a:t>
            </a:r>
          </a:p>
        </p:txBody>
      </p:sp>
      <p:sp>
        <p:nvSpPr>
          <p:cNvPr id="25" name="ZoneTexte 24">
            <a:extLst>
              <a:ext uri="{FF2B5EF4-FFF2-40B4-BE49-F238E27FC236}">
                <a16:creationId xmlns:a16="http://schemas.microsoft.com/office/drawing/2014/main" id="{6447DA09-B295-D44D-B482-43449FCBE188}"/>
              </a:ext>
            </a:extLst>
          </p:cNvPr>
          <p:cNvSpPr txBox="1"/>
          <p:nvPr/>
        </p:nvSpPr>
        <p:spPr>
          <a:xfrm>
            <a:off x="2454389" y="4907905"/>
            <a:ext cx="1789612" cy="369332"/>
          </a:xfrm>
          <a:prstGeom prst="rect">
            <a:avLst/>
          </a:prstGeom>
          <a:noFill/>
        </p:spPr>
        <p:txBody>
          <a:bodyPr wrap="square" rtlCol="0">
            <a:spAutoFit/>
          </a:bodyPr>
          <a:lstStyle/>
          <a:p>
            <a:r>
              <a:rPr lang="fr-FR" dirty="0">
                <a:solidFill>
                  <a:schemeClr val="bg1"/>
                </a:solidFill>
              </a:rPr>
              <a:t>PENSIONS 46 M€</a:t>
            </a:r>
          </a:p>
        </p:txBody>
      </p:sp>
      <p:sp>
        <p:nvSpPr>
          <p:cNvPr id="6" name="ZoneTexte 5">
            <a:extLst>
              <a:ext uri="{FF2B5EF4-FFF2-40B4-BE49-F238E27FC236}">
                <a16:creationId xmlns:a16="http://schemas.microsoft.com/office/drawing/2014/main" id="{9FBF1062-F9C7-844B-AC2E-9BEE121E5B84}"/>
              </a:ext>
            </a:extLst>
          </p:cNvPr>
          <p:cNvSpPr txBox="1"/>
          <p:nvPr/>
        </p:nvSpPr>
        <p:spPr>
          <a:xfrm>
            <a:off x="1840692" y="3015079"/>
            <a:ext cx="8864763" cy="3785652"/>
          </a:xfrm>
          <a:prstGeom prst="rect">
            <a:avLst/>
          </a:prstGeom>
          <a:noFill/>
        </p:spPr>
        <p:txBody>
          <a:bodyPr wrap="square" rtlCol="0">
            <a:spAutoFit/>
          </a:bodyPr>
          <a:lstStyle/>
          <a:p>
            <a:r>
              <a:rPr lang="fr-FR" sz="2400" b="1" u="sng" dirty="0" err="1">
                <a:solidFill>
                  <a:schemeClr val="tx1">
                    <a:lumMod val="65000"/>
                    <a:lumOff val="35000"/>
                  </a:schemeClr>
                </a:solidFill>
                <a:latin typeface="+mj-lt"/>
              </a:rPr>
              <a:t>Tax</a:t>
            </a:r>
            <a:r>
              <a:rPr lang="fr-FR" sz="2400" b="1" u="sng" dirty="0">
                <a:solidFill>
                  <a:schemeClr val="tx1">
                    <a:lumMod val="65000"/>
                    <a:lumOff val="35000"/>
                  </a:schemeClr>
                </a:solidFill>
                <a:latin typeface="+mj-lt"/>
              </a:rPr>
              <a:t> shift</a:t>
            </a:r>
            <a:r>
              <a:rPr lang="fr-FR" sz="2400" dirty="0">
                <a:solidFill>
                  <a:schemeClr val="tx1">
                    <a:lumMod val="65000"/>
                    <a:lumOff val="35000"/>
                  </a:schemeClr>
                </a:solidFill>
                <a:latin typeface="+mj-lt"/>
              </a:rPr>
              <a:t>:</a:t>
            </a:r>
          </a:p>
          <a:p>
            <a:endParaRPr lang="fr-FR" sz="2400" dirty="0">
              <a:solidFill>
                <a:schemeClr val="tx1">
                  <a:lumMod val="65000"/>
                  <a:lumOff val="35000"/>
                </a:schemeClr>
              </a:solidFill>
              <a:latin typeface="+mj-lt"/>
            </a:endParaRPr>
          </a:p>
          <a:p>
            <a:r>
              <a:rPr lang="fr-FR" sz="2400" dirty="0">
                <a:solidFill>
                  <a:schemeClr val="tx1">
                    <a:lumMod val="65000"/>
                    <a:lumOff val="35000"/>
                  </a:schemeClr>
                </a:solidFill>
                <a:latin typeface="+mj-lt"/>
              </a:rPr>
              <a:t>Réduction des cotisations sociales de 32,5 % =&gt;25 %</a:t>
            </a:r>
          </a:p>
          <a:p>
            <a:pPr marL="342900" indent="-342900">
              <a:buFont typeface="Wingdings" pitchFamily="2" charset="2"/>
              <a:buChar char="Ø"/>
            </a:pPr>
            <a:r>
              <a:rPr lang="fr-FR" sz="2400" b="1" dirty="0">
                <a:solidFill>
                  <a:schemeClr val="tx1">
                    <a:lumMod val="65000"/>
                    <a:lumOff val="35000"/>
                  </a:schemeClr>
                </a:solidFill>
                <a:latin typeface="+mj-lt"/>
              </a:rPr>
              <a:t>1,1 milliards € /an</a:t>
            </a:r>
          </a:p>
          <a:p>
            <a:endParaRPr lang="fr-FR" sz="2400" dirty="0">
              <a:solidFill>
                <a:schemeClr val="tx1">
                  <a:lumMod val="65000"/>
                  <a:lumOff val="35000"/>
                </a:schemeClr>
              </a:solidFill>
              <a:latin typeface="+mj-lt"/>
            </a:endParaRPr>
          </a:p>
          <a:p>
            <a:r>
              <a:rPr lang="fr-FR" sz="2400" dirty="0">
                <a:solidFill>
                  <a:schemeClr val="tx1">
                    <a:lumMod val="65000"/>
                    <a:lumOff val="35000"/>
                  </a:schemeClr>
                </a:solidFill>
                <a:latin typeface="+mj-lt"/>
              </a:rPr>
              <a:t>Fin de la dotation d’équilibre fixée en 2021</a:t>
            </a:r>
          </a:p>
          <a:p>
            <a:pPr marL="342900" indent="-342900">
              <a:buFont typeface="Wingdings" pitchFamily="2" charset="2"/>
              <a:buChar char="Ø"/>
            </a:pPr>
            <a:r>
              <a:rPr lang="fr-FR" sz="2400" b="1" dirty="0">
                <a:solidFill>
                  <a:schemeClr val="tx1">
                    <a:lumMod val="65000"/>
                    <a:lumOff val="35000"/>
                  </a:schemeClr>
                </a:solidFill>
                <a:latin typeface="+mj-lt"/>
              </a:rPr>
              <a:t>3 milliards €</a:t>
            </a:r>
          </a:p>
          <a:p>
            <a:pPr marL="342900" indent="-342900">
              <a:buFont typeface="Wingdings" pitchFamily="2" charset="2"/>
              <a:buChar char="Ø"/>
            </a:pPr>
            <a:endParaRPr lang="fr-FR" sz="2400" dirty="0">
              <a:solidFill>
                <a:schemeClr val="tx1">
                  <a:lumMod val="65000"/>
                  <a:lumOff val="35000"/>
                </a:schemeClr>
              </a:solidFill>
              <a:latin typeface="+mj-lt"/>
            </a:endParaRPr>
          </a:p>
          <a:p>
            <a:r>
              <a:rPr lang="fr-FR" sz="2400" dirty="0">
                <a:solidFill>
                  <a:schemeClr val="tx1">
                    <a:lumMod val="65000"/>
                    <a:lumOff val="35000"/>
                  </a:schemeClr>
                </a:solidFill>
                <a:latin typeface="+mj-lt"/>
              </a:rPr>
              <a:t>Masse salariale non-assujettie</a:t>
            </a:r>
          </a:p>
          <a:p>
            <a:pPr marL="342900" indent="-342900">
              <a:buFont typeface="Wingdings" pitchFamily="2" charset="2"/>
              <a:buChar char="Ø"/>
            </a:pPr>
            <a:r>
              <a:rPr lang="fr-FR" sz="2400" b="1" dirty="0">
                <a:solidFill>
                  <a:schemeClr val="tx1">
                    <a:lumMod val="65000"/>
                    <a:lumOff val="35000"/>
                  </a:schemeClr>
                </a:solidFill>
                <a:latin typeface="+mj-lt"/>
              </a:rPr>
              <a:t>+ 2,6 milliards €</a:t>
            </a:r>
          </a:p>
        </p:txBody>
      </p:sp>
      <p:sp>
        <p:nvSpPr>
          <p:cNvPr id="12" name="ZoneTexte 11">
            <a:extLst>
              <a:ext uri="{FF2B5EF4-FFF2-40B4-BE49-F238E27FC236}">
                <a16:creationId xmlns:a16="http://schemas.microsoft.com/office/drawing/2014/main" id="{45E92CAC-4D09-4C43-8DBA-674BC8912684}"/>
              </a:ext>
            </a:extLst>
          </p:cNvPr>
          <p:cNvSpPr txBox="1"/>
          <p:nvPr/>
        </p:nvSpPr>
        <p:spPr>
          <a:xfrm>
            <a:off x="575796" y="1593096"/>
            <a:ext cx="10841131" cy="1384995"/>
          </a:xfrm>
          <a:prstGeom prst="rect">
            <a:avLst/>
          </a:prstGeom>
          <a:noFill/>
        </p:spPr>
        <p:txBody>
          <a:bodyPr wrap="square" rtlCol="0">
            <a:spAutoFit/>
          </a:bodyPr>
          <a:lstStyle/>
          <a:p>
            <a:r>
              <a:rPr lang="fr-FR" sz="2800" spc="300" dirty="0">
                <a:solidFill>
                  <a:srgbClr val="C00000"/>
                </a:solidFill>
              </a:rPr>
              <a:t>GOUVERNEMENT MICHEL – DE BLOCK</a:t>
            </a:r>
          </a:p>
          <a:p>
            <a:pPr marL="457200" indent="-457200">
              <a:buFont typeface="Wingdings" pitchFamily="2" charset="2"/>
              <a:buChar char="Ø"/>
            </a:pPr>
            <a:r>
              <a:rPr lang="fr-FR" sz="2800" spc="300" dirty="0">
                <a:solidFill>
                  <a:srgbClr val="C00000"/>
                </a:solidFill>
              </a:rPr>
              <a:t>Un projet politique clair: la liquidation du Pacte social</a:t>
            </a:r>
          </a:p>
          <a:p>
            <a:pPr marL="457200" indent="-457200">
              <a:buFont typeface="Wingdings" pitchFamily="2" charset="2"/>
              <a:buChar char="Ø"/>
            </a:pPr>
            <a:r>
              <a:rPr lang="fr-FR" sz="2800" spc="300" dirty="0">
                <a:solidFill>
                  <a:srgbClr val="C00000"/>
                </a:solidFill>
              </a:rPr>
              <a:t>Une cible: la Sécurité sociale</a:t>
            </a:r>
          </a:p>
        </p:txBody>
      </p:sp>
      <p:sp>
        <p:nvSpPr>
          <p:cNvPr id="13" name="Rectangle 12">
            <a:extLst>
              <a:ext uri="{FF2B5EF4-FFF2-40B4-BE49-F238E27FC236}">
                <a16:creationId xmlns:a16="http://schemas.microsoft.com/office/drawing/2014/main" id="{D9F12E92-5A8B-7545-BC52-73AB8A74FBE7}"/>
              </a:ext>
            </a:extLst>
          </p:cNvPr>
          <p:cNvSpPr/>
          <p:nvPr/>
        </p:nvSpPr>
        <p:spPr>
          <a:xfrm>
            <a:off x="141405" y="383558"/>
            <a:ext cx="7038390" cy="369332"/>
          </a:xfrm>
          <a:prstGeom prst="rect">
            <a:avLst/>
          </a:prstGeom>
        </p:spPr>
        <p:txBody>
          <a:bodyPr wrap="square">
            <a:spAutoFit/>
          </a:bodyPr>
          <a:lstStyle/>
          <a:p>
            <a:r>
              <a:rPr lang="fr-BE" b="1" dirty="0">
                <a:solidFill>
                  <a:schemeClr val="bg1"/>
                </a:solidFill>
                <a:latin typeface="+mj-lt"/>
              </a:rPr>
              <a:t>LA SÉCURITÉ SOCIALE AU 21</a:t>
            </a:r>
            <a:r>
              <a:rPr lang="fr-BE" b="1" baseline="30000" dirty="0">
                <a:solidFill>
                  <a:schemeClr val="bg1"/>
                </a:solidFill>
                <a:latin typeface="+mj-lt"/>
              </a:rPr>
              <a:t>e</a:t>
            </a:r>
            <a:r>
              <a:rPr lang="fr-BE" b="1" dirty="0">
                <a:solidFill>
                  <a:schemeClr val="bg1"/>
                </a:solidFill>
                <a:latin typeface="+mj-lt"/>
              </a:rPr>
              <a:t> siècle </a:t>
            </a:r>
            <a:endParaRPr lang="fr-FR" altLang="fr-FR" b="1" dirty="0">
              <a:solidFill>
                <a:schemeClr val="bg1"/>
              </a:solidFill>
              <a:latin typeface="+mj-lt"/>
              <a:ea typeface="ＭＳ Ｐゴシック" pitchFamily="34" charset="-128"/>
              <a:cs typeface="Arial" panose="020B0604020202020204" pitchFamily="34" charset="0"/>
            </a:endParaRPr>
          </a:p>
        </p:txBody>
      </p:sp>
      <p:sp>
        <p:nvSpPr>
          <p:cNvPr id="24" name="Ellipse 23">
            <a:extLst>
              <a:ext uri="{FF2B5EF4-FFF2-40B4-BE49-F238E27FC236}">
                <a16:creationId xmlns:a16="http://schemas.microsoft.com/office/drawing/2014/main" id="{A3ABC28D-60BC-2C4B-B512-380E3A102486}"/>
              </a:ext>
            </a:extLst>
          </p:cNvPr>
          <p:cNvSpPr/>
          <p:nvPr/>
        </p:nvSpPr>
        <p:spPr>
          <a:xfrm>
            <a:off x="9839911" y="4496427"/>
            <a:ext cx="2203289" cy="2203289"/>
          </a:xfrm>
          <a:prstGeom prst="ellipse">
            <a:avLst/>
          </a:prstGeom>
          <a:solidFill>
            <a:srgbClr val="FFCCCC">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87588350"/>
      </p:ext>
    </p:extLst>
  </p:cSld>
  <p:clrMapOvr>
    <a:masterClrMapping/>
  </p:clrMapOvr>
  <mc:AlternateContent xmlns:mc="http://schemas.openxmlformats.org/markup-compatibility/2006" xmlns:p14="http://schemas.microsoft.com/office/powerpoint/2010/main">
    <mc:Choice Requires="p14">
      <p:transition spd="med" p14:dur="700" advTm="127650">
        <p:fade/>
      </p:transition>
    </mc:Choice>
    <mc:Fallback xmlns="">
      <p:transition spd="med" advTm="12765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arallélogramme 22">
            <a:extLst>
              <a:ext uri="{FF2B5EF4-FFF2-40B4-BE49-F238E27FC236}">
                <a16:creationId xmlns:a16="http://schemas.microsoft.com/office/drawing/2014/main" id="{530803E7-B70A-544C-A31D-1CFC6DE7B63F}"/>
              </a:ext>
            </a:extLst>
          </p:cNvPr>
          <p:cNvSpPr/>
          <p:nvPr/>
        </p:nvSpPr>
        <p:spPr>
          <a:xfrm>
            <a:off x="-169682" y="235670"/>
            <a:ext cx="6381296" cy="612742"/>
          </a:xfrm>
          <a:prstGeom prst="parallelogram">
            <a:avLst/>
          </a:prstGeom>
          <a:solidFill>
            <a:srgbClr val="FF0000">
              <a:alpha val="6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a:extLst>
              <a:ext uri="{FF2B5EF4-FFF2-40B4-BE49-F238E27FC236}">
                <a16:creationId xmlns:a16="http://schemas.microsoft.com/office/drawing/2014/main" id="{A3ABC28D-60BC-2C4B-B512-380E3A102486}"/>
              </a:ext>
            </a:extLst>
          </p:cNvPr>
          <p:cNvSpPr/>
          <p:nvPr/>
        </p:nvSpPr>
        <p:spPr>
          <a:xfrm>
            <a:off x="413259" y="1586544"/>
            <a:ext cx="325074" cy="325074"/>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8CCB8ADE-F6FC-C14C-AFB7-F568EE0ED296}"/>
              </a:ext>
            </a:extLst>
          </p:cNvPr>
          <p:cNvSpPr/>
          <p:nvPr/>
        </p:nvSpPr>
        <p:spPr>
          <a:xfrm>
            <a:off x="575796" y="1553711"/>
            <a:ext cx="5981102" cy="1261884"/>
          </a:xfrm>
          <a:prstGeom prst="rect">
            <a:avLst/>
          </a:prstGeom>
        </p:spPr>
        <p:txBody>
          <a:bodyPr wrap="square">
            <a:spAutoFit/>
          </a:bodyPr>
          <a:lstStyle/>
          <a:p>
            <a:r>
              <a:rPr lang="fr-BE" sz="2800" spc="300" dirty="0">
                <a:solidFill>
                  <a:srgbClr val="C00000"/>
                </a:solidFill>
              </a:rPr>
              <a:t>UN </a:t>
            </a:r>
            <a:r>
              <a:rPr lang="fr-BE" sz="2800" b="1" spc="300" dirty="0">
                <a:solidFill>
                  <a:srgbClr val="C00000"/>
                </a:solidFill>
              </a:rPr>
              <a:t>CHOIX DE CIVILISATION</a:t>
            </a:r>
            <a:r>
              <a:rPr lang="fr-BE" sz="2800" spc="300" dirty="0">
                <a:solidFill>
                  <a:srgbClr val="C00000"/>
                </a:solidFill>
              </a:rPr>
              <a:t> : </a:t>
            </a:r>
            <a:r>
              <a:rPr lang="fr-BE" sz="2400" spc="300" dirty="0">
                <a:solidFill>
                  <a:srgbClr val="C00000"/>
                </a:solidFill>
              </a:rPr>
              <a:t>QUEL MONDE SOUHAITONS NOUS LÉGUER À NOS ENFANTS ?</a:t>
            </a:r>
            <a:endParaRPr lang="fr-FR" sz="2400" b="1" dirty="0">
              <a:solidFill>
                <a:srgbClr val="C00000"/>
              </a:solidFill>
            </a:endParaRPr>
          </a:p>
        </p:txBody>
      </p:sp>
      <p:sp>
        <p:nvSpPr>
          <p:cNvPr id="41" name="Rectangle 40">
            <a:extLst>
              <a:ext uri="{FF2B5EF4-FFF2-40B4-BE49-F238E27FC236}">
                <a16:creationId xmlns:a16="http://schemas.microsoft.com/office/drawing/2014/main" id="{B92A3543-DB38-6C43-AEFE-DE8AD6D3A5BB}"/>
              </a:ext>
            </a:extLst>
          </p:cNvPr>
          <p:cNvSpPr/>
          <p:nvPr/>
        </p:nvSpPr>
        <p:spPr>
          <a:xfrm>
            <a:off x="-707436" y="3070513"/>
            <a:ext cx="9115256" cy="3359061"/>
          </a:xfrm>
          <a:prstGeom prst="rect">
            <a:avLst/>
          </a:prstGeom>
        </p:spPr>
        <p:txBody>
          <a:bodyPr wrap="square">
            <a:spAutoFit/>
          </a:bodyPr>
          <a:lstStyle/>
          <a:p>
            <a:pPr marL="342900" indent="-342900" algn="r">
              <a:lnSpc>
                <a:spcPct val="150000"/>
              </a:lnSpc>
              <a:buFontTx/>
              <a:buChar char="-"/>
            </a:pPr>
            <a:endParaRPr lang="fr-FR" sz="2400" dirty="0">
              <a:solidFill>
                <a:schemeClr val="tx1">
                  <a:lumMod val="85000"/>
                  <a:lumOff val="15000"/>
                </a:schemeClr>
              </a:solidFill>
              <a:latin typeface="+mj-lt"/>
            </a:endParaRPr>
          </a:p>
          <a:p>
            <a:pPr marL="342900" indent="-342900" algn="r">
              <a:lnSpc>
                <a:spcPct val="150000"/>
              </a:lnSpc>
              <a:buFontTx/>
              <a:buChar char="-"/>
            </a:pPr>
            <a:r>
              <a:rPr lang="fr-FR" sz="2400" dirty="0">
                <a:solidFill>
                  <a:schemeClr val="tx1">
                    <a:lumMod val="75000"/>
                    <a:lumOff val="25000"/>
                  </a:schemeClr>
                </a:solidFill>
                <a:latin typeface="+mj-lt"/>
              </a:rPr>
              <a:t>SOIT LA FUITE EN AVANT </a:t>
            </a:r>
            <a:r>
              <a:rPr lang="fr-FR" sz="2400">
                <a:solidFill>
                  <a:schemeClr val="tx1">
                    <a:lumMod val="75000"/>
                    <a:lumOff val="25000"/>
                  </a:schemeClr>
                </a:solidFill>
                <a:latin typeface="+mj-lt"/>
              </a:rPr>
              <a:t>NÉOLIBÉRALE : LE POPULISME NÉOFORDISTE ET POSTDÉMOCRATIQUE</a:t>
            </a:r>
            <a:endParaRPr lang="fr-FR" sz="2400" dirty="0">
              <a:solidFill>
                <a:schemeClr val="tx1">
                  <a:lumMod val="75000"/>
                  <a:lumOff val="25000"/>
                </a:schemeClr>
              </a:solidFill>
              <a:latin typeface="+mj-lt"/>
            </a:endParaRPr>
          </a:p>
          <a:p>
            <a:pPr algn="r">
              <a:lnSpc>
                <a:spcPct val="150000"/>
              </a:lnSpc>
            </a:pPr>
            <a:endParaRPr lang="fr-FR" sz="2400" dirty="0">
              <a:solidFill>
                <a:schemeClr val="tx1">
                  <a:lumMod val="75000"/>
                  <a:lumOff val="25000"/>
                </a:schemeClr>
              </a:solidFill>
              <a:latin typeface="+mj-lt"/>
            </a:endParaRPr>
          </a:p>
          <a:p>
            <a:pPr algn="r">
              <a:lnSpc>
                <a:spcPct val="150000"/>
              </a:lnSpc>
            </a:pPr>
            <a:r>
              <a:rPr lang="fr-FR" sz="2400" dirty="0">
                <a:solidFill>
                  <a:schemeClr val="tx1">
                    <a:lumMod val="75000"/>
                    <a:lumOff val="25000"/>
                  </a:schemeClr>
                </a:solidFill>
                <a:latin typeface="+mj-lt"/>
              </a:rPr>
              <a:t>- SOIT UN NOUVEAU PACTE SOCIAL &amp; ÉCOLOGIQUE</a:t>
            </a:r>
          </a:p>
          <a:p>
            <a:pPr algn="r">
              <a:lnSpc>
                <a:spcPct val="150000"/>
              </a:lnSpc>
            </a:pPr>
            <a:r>
              <a:rPr lang="fr-FR" sz="2400" dirty="0">
                <a:solidFill>
                  <a:schemeClr val="tx1">
                    <a:lumMod val="75000"/>
                    <a:lumOff val="25000"/>
                  </a:schemeClr>
                </a:solidFill>
                <a:latin typeface="+mj-lt"/>
              </a:rPr>
              <a:t>… &amp; DÉMOCRATIQUE</a:t>
            </a:r>
          </a:p>
        </p:txBody>
      </p:sp>
      <p:grpSp>
        <p:nvGrpSpPr>
          <p:cNvPr id="42" name="Groupe 41">
            <a:extLst>
              <a:ext uri="{FF2B5EF4-FFF2-40B4-BE49-F238E27FC236}">
                <a16:creationId xmlns:a16="http://schemas.microsoft.com/office/drawing/2014/main" id="{19A5A522-6AE8-5642-A181-FFB0BDC9537F}"/>
              </a:ext>
            </a:extLst>
          </p:cNvPr>
          <p:cNvGrpSpPr/>
          <p:nvPr/>
        </p:nvGrpSpPr>
        <p:grpSpPr>
          <a:xfrm flipH="1">
            <a:off x="8407820" y="1144164"/>
            <a:ext cx="3639644" cy="5404034"/>
            <a:chOff x="81755" y="917515"/>
            <a:chExt cx="3639644" cy="5404034"/>
          </a:xfrm>
        </p:grpSpPr>
        <p:pic>
          <p:nvPicPr>
            <p:cNvPr id="43" name="Image 42" descr="Une image contenant personne, terrain, extérieur, gens&#10;&#10;&#10;&#10;Description générée automatiquement">
              <a:extLst>
                <a:ext uri="{FF2B5EF4-FFF2-40B4-BE49-F238E27FC236}">
                  <a16:creationId xmlns:a16="http://schemas.microsoft.com/office/drawing/2014/main" id="{0FCCA4E6-16C2-DB4F-8E43-CB53D35972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83320" y="2959640"/>
              <a:ext cx="598753" cy="898130"/>
            </a:xfrm>
            <a:prstGeom prst="rect">
              <a:avLst/>
            </a:prstGeom>
          </p:spPr>
        </p:pic>
        <p:pic>
          <p:nvPicPr>
            <p:cNvPr id="44" name="Image 43" descr="Une image contenant personne, bâtiment, extérieur, homme&#10;&#10;&#10;&#10;Description générée automatiquement">
              <a:extLst>
                <a:ext uri="{FF2B5EF4-FFF2-40B4-BE49-F238E27FC236}">
                  <a16:creationId xmlns:a16="http://schemas.microsoft.com/office/drawing/2014/main" id="{3DF8CD2A-4355-E845-B122-26CDB0486D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67357" y="4857178"/>
              <a:ext cx="598753" cy="900525"/>
            </a:xfrm>
            <a:prstGeom prst="rect">
              <a:avLst/>
            </a:prstGeom>
          </p:spPr>
        </p:pic>
        <p:pic>
          <p:nvPicPr>
            <p:cNvPr id="45" name="Image 44" descr="Une image contenant personne, extérieur, homme&#10;&#10;&#10;&#10;Description générée automatiquement">
              <a:extLst>
                <a:ext uri="{FF2B5EF4-FFF2-40B4-BE49-F238E27FC236}">
                  <a16:creationId xmlns:a16="http://schemas.microsoft.com/office/drawing/2014/main" id="{ABAC08C6-B21A-2945-9A8E-4C4E06DFC55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0081" y="2291689"/>
              <a:ext cx="881358" cy="587572"/>
            </a:xfrm>
            <a:prstGeom prst="rect">
              <a:avLst/>
            </a:prstGeom>
          </p:spPr>
        </p:pic>
        <p:pic>
          <p:nvPicPr>
            <p:cNvPr id="46" name="Image 45" descr="Une image contenant bâtiment, personne, extérieur, ciel&#10;&#10;&#10;&#10;Description générée automatiquement">
              <a:extLst>
                <a:ext uri="{FF2B5EF4-FFF2-40B4-BE49-F238E27FC236}">
                  <a16:creationId xmlns:a16="http://schemas.microsoft.com/office/drawing/2014/main" id="{008F253B-B452-7B49-8A90-A5C2B20EEA3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2140287" y="991759"/>
              <a:ext cx="880212" cy="587572"/>
            </a:xfrm>
            <a:prstGeom prst="rect">
              <a:avLst/>
            </a:prstGeom>
          </p:spPr>
        </p:pic>
        <p:pic>
          <p:nvPicPr>
            <p:cNvPr id="47" name="Image 46" descr="Une image contenant ciel, extérieur, personne, eau&#10;&#10;&#10;&#10;Description générée automatiquement">
              <a:extLst>
                <a:ext uri="{FF2B5EF4-FFF2-40B4-BE49-F238E27FC236}">
                  <a16:creationId xmlns:a16="http://schemas.microsoft.com/office/drawing/2014/main" id="{B484D409-3C66-F54D-BA83-0984E0BEC2C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4887" y="3674245"/>
              <a:ext cx="881358" cy="587572"/>
            </a:xfrm>
            <a:prstGeom prst="rect">
              <a:avLst/>
            </a:prstGeom>
          </p:spPr>
        </p:pic>
        <p:pic>
          <p:nvPicPr>
            <p:cNvPr id="48" name="Image 47" descr="Une image contenant personne, extérieur, arbre, sport&#10;&#10;&#10;&#10;Description générée automatiquement">
              <a:extLst>
                <a:ext uri="{FF2B5EF4-FFF2-40B4-BE49-F238E27FC236}">
                  <a16:creationId xmlns:a16="http://schemas.microsoft.com/office/drawing/2014/main" id="{8995554F-3159-3B49-8D2D-C61B23A71A34}"/>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215340" y="5839322"/>
              <a:ext cx="756150" cy="482227"/>
            </a:xfrm>
            <a:prstGeom prst="rect">
              <a:avLst/>
            </a:prstGeom>
          </p:spPr>
        </p:pic>
        <p:pic>
          <p:nvPicPr>
            <p:cNvPr id="49" name="Image 48" descr="Une image contenant personne, extérieur, homme, debout&#10;&#10;&#10;&#10;Description générée automatiquement">
              <a:extLst>
                <a:ext uri="{FF2B5EF4-FFF2-40B4-BE49-F238E27FC236}">
                  <a16:creationId xmlns:a16="http://schemas.microsoft.com/office/drawing/2014/main" id="{378B7594-025C-7F4E-8F46-E8720B85D4E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954351" y="1676454"/>
              <a:ext cx="723340" cy="482227"/>
            </a:xfrm>
            <a:prstGeom prst="rect">
              <a:avLst/>
            </a:prstGeom>
          </p:spPr>
        </p:pic>
        <p:pic>
          <p:nvPicPr>
            <p:cNvPr id="50" name="Image 49" descr="Une image contenant personne, bâtiment, extérieur, femme&#10;&#10;&#10;&#10;Description générée automatiquement">
              <a:extLst>
                <a:ext uri="{FF2B5EF4-FFF2-40B4-BE49-F238E27FC236}">
                  <a16:creationId xmlns:a16="http://schemas.microsoft.com/office/drawing/2014/main" id="{3EF89196-E587-D441-957C-13A723A23F1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flipH="1">
              <a:off x="81755" y="975346"/>
              <a:ext cx="1990879" cy="1244380"/>
            </a:xfrm>
            <a:prstGeom prst="rect">
              <a:avLst/>
            </a:prstGeom>
          </p:spPr>
        </p:pic>
        <p:pic>
          <p:nvPicPr>
            <p:cNvPr id="51" name="Image 50" descr="Une image contenant arbre, extérieur, terrain, ciel&#10;&#10;&#10;&#10;Description générée automatiquement">
              <a:extLst>
                <a:ext uri="{FF2B5EF4-FFF2-40B4-BE49-F238E27FC236}">
                  <a16:creationId xmlns:a16="http://schemas.microsoft.com/office/drawing/2014/main" id="{5B988879-6D86-5445-BC20-5ACB7E1CA936}"/>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90453" y="2284019"/>
              <a:ext cx="528498" cy="612743"/>
            </a:xfrm>
            <a:prstGeom prst="rect">
              <a:avLst/>
            </a:prstGeom>
          </p:spPr>
        </p:pic>
        <p:pic>
          <p:nvPicPr>
            <p:cNvPr id="52" name="Image 51" descr="Une image contenant ciel, extérieur, personne, homme&#10;&#10;&#10;&#10;Description générée automatiquement">
              <a:extLst>
                <a:ext uri="{FF2B5EF4-FFF2-40B4-BE49-F238E27FC236}">
                  <a16:creationId xmlns:a16="http://schemas.microsoft.com/office/drawing/2014/main" id="{3670AECA-171F-5148-8612-C8296C2682BC}"/>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744011" y="2955049"/>
              <a:ext cx="716754" cy="653999"/>
            </a:xfrm>
            <a:prstGeom prst="rect">
              <a:avLst/>
            </a:prstGeom>
          </p:spPr>
        </p:pic>
        <p:pic>
          <p:nvPicPr>
            <p:cNvPr id="53" name="Image 52" descr="Une image contenant personne, femme, intérieur&#10;&#10;&#10;&#10;Description générée automatiquement">
              <a:extLst>
                <a:ext uri="{FF2B5EF4-FFF2-40B4-BE49-F238E27FC236}">
                  <a16:creationId xmlns:a16="http://schemas.microsoft.com/office/drawing/2014/main" id="{B33C0691-00CB-0841-A89C-CEFEC17F3447}"/>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1686762" y="2284019"/>
              <a:ext cx="611936" cy="499476"/>
            </a:xfrm>
            <a:prstGeom prst="rect">
              <a:avLst/>
            </a:prstGeom>
          </p:spPr>
        </p:pic>
        <p:pic>
          <p:nvPicPr>
            <p:cNvPr id="54" name="Image 53" descr="Une image contenant extérieur, terrain, personne, bâtiment&#10;&#10;&#10;&#10;Description générée automatiquement">
              <a:extLst>
                <a:ext uri="{FF2B5EF4-FFF2-40B4-BE49-F238E27FC236}">
                  <a16:creationId xmlns:a16="http://schemas.microsoft.com/office/drawing/2014/main" id="{57B1990B-E881-C54D-B6FB-8CEABE17D181}"/>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flipH="1">
              <a:off x="136485" y="3928373"/>
              <a:ext cx="528498" cy="693304"/>
            </a:xfrm>
            <a:prstGeom prst="rect">
              <a:avLst/>
            </a:prstGeom>
          </p:spPr>
        </p:pic>
        <p:pic>
          <p:nvPicPr>
            <p:cNvPr id="55" name="Image 54" descr="Une image contenant personne, terrain, extérieur, jeune&#10;&#10;&#10;&#10;Description générée automatiquement">
              <a:extLst>
                <a:ext uri="{FF2B5EF4-FFF2-40B4-BE49-F238E27FC236}">
                  <a16:creationId xmlns:a16="http://schemas.microsoft.com/office/drawing/2014/main" id="{D2D1B831-CFD3-6F49-98D1-677FD746A9C3}"/>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129654" y="1671249"/>
              <a:ext cx="742876" cy="495312"/>
            </a:xfrm>
            <a:prstGeom prst="rect">
              <a:avLst/>
            </a:prstGeom>
          </p:spPr>
        </p:pic>
        <p:pic>
          <p:nvPicPr>
            <p:cNvPr id="56" name="Image 55" descr="Une image contenant arbre, extérieur, ciel, herbe&#10;&#10;&#10;&#10;Description générée automatiquement">
              <a:extLst>
                <a:ext uri="{FF2B5EF4-FFF2-40B4-BE49-F238E27FC236}">
                  <a16:creationId xmlns:a16="http://schemas.microsoft.com/office/drawing/2014/main" id="{2236D811-4D16-3A43-98A1-5EF82E4F6D12}"/>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3088152" y="917515"/>
              <a:ext cx="633247" cy="655816"/>
            </a:xfrm>
            <a:prstGeom prst="rect">
              <a:avLst/>
            </a:prstGeom>
          </p:spPr>
        </p:pic>
        <p:pic>
          <p:nvPicPr>
            <p:cNvPr id="65" name="Image 64" descr="Une image contenant personne, extérieur, arbre, ciel&#10;&#10;&#10;&#10;Description générée automatiquement">
              <a:extLst>
                <a:ext uri="{FF2B5EF4-FFF2-40B4-BE49-F238E27FC236}">
                  <a16:creationId xmlns:a16="http://schemas.microsoft.com/office/drawing/2014/main" id="{6B8C33D7-6959-D345-B17D-3A3F534D6ED9}"/>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43918" y="4343436"/>
              <a:ext cx="942844" cy="1414267"/>
            </a:xfrm>
            <a:prstGeom prst="rect">
              <a:avLst/>
            </a:prstGeom>
          </p:spPr>
        </p:pic>
      </p:grpSp>
      <p:sp>
        <p:nvSpPr>
          <p:cNvPr id="25" name="Rectangle 24">
            <a:extLst>
              <a:ext uri="{FF2B5EF4-FFF2-40B4-BE49-F238E27FC236}">
                <a16:creationId xmlns:a16="http://schemas.microsoft.com/office/drawing/2014/main" id="{66762F4F-1787-8147-9A27-87588EB0EB66}"/>
              </a:ext>
            </a:extLst>
          </p:cNvPr>
          <p:cNvSpPr/>
          <p:nvPr/>
        </p:nvSpPr>
        <p:spPr>
          <a:xfrm>
            <a:off x="141405" y="383558"/>
            <a:ext cx="7038390" cy="369332"/>
          </a:xfrm>
          <a:prstGeom prst="rect">
            <a:avLst/>
          </a:prstGeom>
        </p:spPr>
        <p:txBody>
          <a:bodyPr wrap="square">
            <a:spAutoFit/>
          </a:bodyPr>
          <a:lstStyle/>
          <a:p>
            <a:r>
              <a:rPr lang="fr-BE" b="1" dirty="0">
                <a:solidFill>
                  <a:schemeClr val="bg1"/>
                </a:solidFill>
                <a:latin typeface="+mj-lt"/>
              </a:rPr>
              <a:t>LA SÉCURITÉ SOCIALE AU 21</a:t>
            </a:r>
            <a:r>
              <a:rPr lang="fr-BE" b="1" baseline="30000" dirty="0">
                <a:solidFill>
                  <a:schemeClr val="bg1"/>
                </a:solidFill>
                <a:latin typeface="+mj-lt"/>
              </a:rPr>
              <a:t>e</a:t>
            </a:r>
            <a:r>
              <a:rPr lang="fr-BE" b="1" dirty="0">
                <a:solidFill>
                  <a:schemeClr val="bg1"/>
                </a:solidFill>
                <a:latin typeface="+mj-lt"/>
              </a:rPr>
              <a:t> siècle </a:t>
            </a:r>
            <a:endParaRPr lang="fr-FR" altLang="fr-FR" b="1" dirty="0">
              <a:solidFill>
                <a:schemeClr val="bg1"/>
              </a:solidFill>
              <a:latin typeface="+mj-lt"/>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3005041747"/>
      </p:ext>
    </p:extLst>
  </p:cSld>
  <p:clrMapOvr>
    <a:masterClrMapping/>
  </p:clrMapOvr>
  <mc:AlternateContent xmlns:mc="http://schemas.openxmlformats.org/markup-compatibility/2006" xmlns:p14="http://schemas.microsoft.com/office/powerpoint/2010/main">
    <mc:Choice Requires="p14">
      <p:transition spd="med" p14:dur="700" advTm="23624">
        <p:fade/>
      </p:transition>
    </mc:Choice>
    <mc:Fallback xmlns="">
      <p:transition spd="med" advTm="23624">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hermo 7\LOGO-DEF\LOGO-DEF\Partenaires\Logo_Thermometre_Solidarisavecpartenaire_CMJ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8163" y="4849581"/>
            <a:ext cx="6508946" cy="19365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3"/>
          <p:cNvSpPr txBox="1"/>
          <p:nvPr/>
        </p:nvSpPr>
        <p:spPr>
          <a:xfrm>
            <a:off x="10886403" y="5398253"/>
            <a:ext cx="1699845" cy="1569660"/>
          </a:xfrm>
          <a:prstGeom prst="rect">
            <a:avLst/>
          </a:prstGeom>
          <a:noFill/>
        </p:spPr>
        <p:txBody>
          <a:bodyPr wrap="square" rtlCol="0">
            <a:spAutoFit/>
          </a:bodyPr>
          <a:lstStyle/>
          <a:p>
            <a:r>
              <a:rPr lang="nl-BE" sz="9600" b="1" dirty="0">
                <a:solidFill>
                  <a:prstClr val="black"/>
                </a:solidFill>
                <a:latin typeface="Batang" panose="02030600000101010101" pitchFamily="18" charset="-127"/>
                <a:ea typeface="Batang" panose="02030600000101010101" pitchFamily="18" charset="-127"/>
                <a:cs typeface="Andalus" pitchFamily="18" charset="-78"/>
              </a:rPr>
              <a:t>13</a:t>
            </a:r>
            <a:endParaRPr lang="en-US" sz="9600" b="1" dirty="0">
              <a:solidFill>
                <a:prstClr val="black"/>
              </a:solidFill>
              <a:latin typeface="Batang" panose="02030600000101010101" pitchFamily="18" charset="-127"/>
              <a:ea typeface="Batang" panose="02030600000101010101" pitchFamily="18" charset="-127"/>
              <a:cs typeface="Andalus" pitchFamily="18" charset="-78"/>
            </a:endParaRPr>
          </a:p>
        </p:txBody>
      </p:sp>
      <p:sp>
        <p:nvSpPr>
          <p:cNvPr id="10" name="Rectangle 9"/>
          <p:cNvSpPr/>
          <p:nvPr/>
        </p:nvSpPr>
        <p:spPr>
          <a:xfrm>
            <a:off x="117593" y="2403602"/>
            <a:ext cx="12074407" cy="1446550"/>
          </a:xfrm>
          <a:prstGeom prst="rect">
            <a:avLst/>
          </a:prstGeom>
        </p:spPr>
        <p:txBody>
          <a:bodyPr wrap="square">
            <a:spAutoFit/>
          </a:bodyPr>
          <a:lstStyle/>
          <a:p>
            <a:pPr lvl="0" defTabSz="457200">
              <a:spcBef>
                <a:spcPts val="1800"/>
              </a:spcBef>
              <a:defRPr/>
            </a:pPr>
            <a:r>
              <a:rPr lang="fr-FR" sz="4400" b="1" kern="0" spc="270" dirty="0">
                <a:solidFill>
                  <a:srgbClr val="993232"/>
                </a:solidFill>
              </a:rPr>
              <a:t>Comment percevons-nous la Protection sociale et la solidarité collective ?</a:t>
            </a:r>
          </a:p>
        </p:txBody>
      </p:sp>
      <p:sp>
        <p:nvSpPr>
          <p:cNvPr id="2" name="Rectangle 1"/>
          <p:cNvSpPr/>
          <p:nvPr/>
        </p:nvSpPr>
        <p:spPr>
          <a:xfrm>
            <a:off x="313267" y="533401"/>
            <a:ext cx="3005666" cy="4399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Document confidentiel</a:t>
            </a:r>
          </a:p>
        </p:txBody>
      </p:sp>
      <p:sp>
        <p:nvSpPr>
          <p:cNvPr id="3" name="Rectangle 2"/>
          <p:cNvSpPr/>
          <p:nvPr/>
        </p:nvSpPr>
        <p:spPr>
          <a:xfrm>
            <a:off x="7515686" y="6112626"/>
            <a:ext cx="3321423"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658987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58">
            <a:extLst>
              <a:ext uri="{FF2B5EF4-FFF2-40B4-BE49-F238E27FC236}">
                <a16:creationId xmlns:a16="http://schemas.microsoft.com/office/drawing/2014/main" id="{88F34DAD-297F-422A-9BA2-22D5609DDB02}"/>
              </a:ext>
            </a:extLst>
          </p:cNvPr>
          <p:cNvSpPr/>
          <p:nvPr/>
        </p:nvSpPr>
        <p:spPr>
          <a:xfrm>
            <a:off x="6330161" y="1991097"/>
            <a:ext cx="2303816" cy="3857442"/>
          </a:xfrm>
          <a:prstGeom prst="rect">
            <a:avLst/>
          </a:prstGeom>
          <a:solidFill>
            <a:srgbClr val="F0D1D1"/>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sp>
        <p:nvSpPr>
          <p:cNvPr id="10" name="ZoneTexte 9">
            <a:extLst>
              <a:ext uri="{FF2B5EF4-FFF2-40B4-BE49-F238E27FC236}">
                <a16:creationId xmlns:a16="http://schemas.microsoft.com/office/drawing/2014/main" id="{DA91DA31-77A8-4AF7-9E32-E6A29E6493C8}"/>
              </a:ext>
            </a:extLst>
          </p:cNvPr>
          <p:cNvSpPr txBox="1"/>
          <p:nvPr/>
        </p:nvSpPr>
        <p:spPr>
          <a:xfrm>
            <a:off x="1388482" y="1572879"/>
            <a:ext cx="3674404" cy="246221"/>
          </a:xfrm>
          <a:prstGeom prst="rect">
            <a:avLst/>
          </a:prstGeom>
          <a:noFill/>
        </p:spPr>
        <p:txBody>
          <a:bodyPr wrap="none" rtlCol="0">
            <a:spAutoFit/>
          </a:bodyPr>
          <a:lstStyle/>
          <a:p>
            <a:pPr defTabSz="457200"/>
            <a:r>
              <a:rPr lang="fr-FR" sz="1000" dirty="0">
                <a:solidFill>
                  <a:srgbClr val="000000"/>
                </a:solidFill>
              </a:rPr>
              <a:t>Base : 100% = les 18 ans et plus </a:t>
            </a:r>
            <a:r>
              <a:rPr lang="fr-FR" sz="1000" i="1" dirty="0">
                <a:solidFill>
                  <a:srgbClr val="000000"/>
                </a:solidFill>
              </a:rPr>
              <a:t>– Fédération Wallonie - Bruxelles –</a:t>
            </a:r>
            <a:r>
              <a:rPr lang="fr-FR" sz="1000" dirty="0">
                <a:solidFill>
                  <a:srgbClr val="000000"/>
                </a:solidFill>
              </a:rPr>
              <a:t>.</a:t>
            </a:r>
          </a:p>
        </p:txBody>
      </p:sp>
      <p:sp>
        <p:nvSpPr>
          <p:cNvPr id="76" name="Rectangle 75">
            <a:extLst>
              <a:ext uri="{FF2B5EF4-FFF2-40B4-BE49-F238E27FC236}">
                <a16:creationId xmlns:a16="http://schemas.microsoft.com/office/drawing/2014/main" id="{F962D812-5257-40B6-9AFA-9694F271C7F0}"/>
              </a:ext>
            </a:extLst>
          </p:cNvPr>
          <p:cNvSpPr/>
          <p:nvPr/>
        </p:nvSpPr>
        <p:spPr>
          <a:xfrm>
            <a:off x="1388482" y="1832860"/>
            <a:ext cx="9381448" cy="4658984"/>
          </a:xfrm>
          <a:prstGeom prst="rect">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sp>
        <p:nvSpPr>
          <p:cNvPr id="5" name="Espace réservé du pied de page 4">
            <a:extLst>
              <a:ext uri="{FF2B5EF4-FFF2-40B4-BE49-F238E27FC236}">
                <a16:creationId xmlns:a16="http://schemas.microsoft.com/office/drawing/2014/main" id="{83BEAFF0-54C3-4E4C-80F7-9A1323B09573}"/>
              </a:ext>
            </a:extLst>
          </p:cNvPr>
          <p:cNvSpPr>
            <a:spLocks noGrp="1"/>
          </p:cNvSpPr>
          <p:nvPr>
            <p:ph type="ftr" sz="quarter" idx="3"/>
          </p:nvPr>
        </p:nvSpPr>
        <p:spPr>
          <a:xfrm>
            <a:off x="53163" y="6720825"/>
            <a:ext cx="11065524" cy="123111"/>
          </a:xfrm>
          <a:prstGeom prst="rect">
            <a:avLst/>
          </a:prstGeom>
        </p:spPr>
        <p:txBody>
          <a:bodyPr vert="horz" wrap="square" lIns="0" tIns="0" rIns="0" bIns="0" rtlCol="0" anchor="ctr">
            <a:spAutoFit/>
          </a:bodyPr>
          <a:lstStyle>
            <a:defPPr>
              <a:defRPr lang="en-US"/>
            </a:defPPr>
            <a:lvl1pPr marL="0" algn="ct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fr-FR">
                <a:solidFill>
                  <a:srgbClr val="000000">
                    <a:tint val="75000"/>
                  </a:srgbClr>
                </a:solidFill>
              </a:rPr>
              <a:t>©Solidaris – Le thermomètre des Belges – Comment percevons-nous l’impact du réchauffement climatique et des pollutions environnementales – Janvier 2020</a:t>
            </a:r>
            <a:endParaRPr lang="fr-FR" dirty="0">
              <a:solidFill>
                <a:prstClr val="black">
                  <a:tint val="75000"/>
                </a:prstClr>
              </a:solidFill>
            </a:endParaRPr>
          </a:p>
        </p:txBody>
      </p:sp>
      <p:sp>
        <p:nvSpPr>
          <p:cNvPr id="8" name="Espace réservé du contenu 2">
            <a:extLst>
              <a:ext uri="{FF2B5EF4-FFF2-40B4-BE49-F238E27FC236}">
                <a16:creationId xmlns:a16="http://schemas.microsoft.com/office/drawing/2014/main" id="{65C6E020-BA43-4E0B-AB17-AB8B5F0A595F}"/>
              </a:ext>
            </a:extLst>
          </p:cNvPr>
          <p:cNvSpPr>
            <a:spLocks noGrp="1"/>
          </p:cNvSpPr>
          <p:nvPr>
            <p:ph idx="1"/>
          </p:nvPr>
        </p:nvSpPr>
        <p:spPr>
          <a:xfrm>
            <a:off x="1271486" y="856589"/>
            <a:ext cx="8201598" cy="523220"/>
          </a:xfrm>
        </p:spPr>
        <p:txBody>
          <a:bodyPr>
            <a:normAutofit fontScale="55000" lnSpcReduction="20000"/>
          </a:bodyPr>
          <a:lstStyle/>
          <a:p>
            <a:r>
              <a:rPr lang="fr-BE" b="1" dirty="0"/>
              <a:t>Et, toujours avant le confinement, aviez-vous le sentiment </a:t>
            </a:r>
            <a:r>
              <a:rPr lang="fr-BE" b="1" u="sng" dirty="0"/>
              <a:t>que durant les cinq dernières années </a:t>
            </a:r>
            <a:r>
              <a:rPr lang="fr-BE" b="1" dirty="0"/>
              <a:t>ce système de protection sociale en Belgique s'était amélioré, détérioré ou était resté stable  ? </a:t>
            </a:r>
          </a:p>
        </p:txBody>
      </p:sp>
      <p:graphicFrame>
        <p:nvGraphicFramePr>
          <p:cNvPr id="48" name="Graphique 47">
            <a:extLst>
              <a:ext uri="{FF2B5EF4-FFF2-40B4-BE49-F238E27FC236}">
                <a16:creationId xmlns:a16="http://schemas.microsoft.com/office/drawing/2014/main" id="{B2772A2E-740B-4C56-BDBF-5E1A949FE600}"/>
              </a:ext>
            </a:extLst>
          </p:cNvPr>
          <p:cNvGraphicFramePr/>
          <p:nvPr/>
        </p:nvGraphicFramePr>
        <p:xfrm>
          <a:off x="1514196" y="1901230"/>
          <a:ext cx="9071571" cy="4590615"/>
        </p:xfrm>
        <a:graphic>
          <a:graphicData uri="http://schemas.openxmlformats.org/drawingml/2006/chart">
            <c:chart xmlns:c="http://schemas.openxmlformats.org/drawingml/2006/chart" xmlns:r="http://schemas.openxmlformats.org/officeDocument/2006/relationships" r:id="rId2"/>
          </a:graphicData>
        </a:graphic>
      </p:graphicFrame>
      <p:sp>
        <p:nvSpPr>
          <p:cNvPr id="50" name="Rectangle 49">
            <a:extLst>
              <a:ext uri="{FF2B5EF4-FFF2-40B4-BE49-F238E27FC236}">
                <a16:creationId xmlns:a16="http://schemas.microsoft.com/office/drawing/2014/main" id="{11AED178-8A6E-4C58-AC6D-0857E2665660}"/>
              </a:ext>
            </a:extLst>
          </p:cNvPr>
          <p:cNvSpPr/>
          <p:nvPr/>
        </p:nvSpPr>
        <p:spPr>
          <a:xfrm>
            <a:off x="7777255" y="5780741"/>
            <a:ext cx="873803" cy="461665"/>
          </a:xfrm>
          <a:prstGeom prst="rect">
            <a:avLst/>
          </a:prstGeom>
        </p:spPr>
        <p:txBody>
          <a:bodyPr wrap="square">
            <a:spAutoFit/>
          </a:bodyPr>
          <a:lstStyle/>
          <a:p>
            <a:pPr algn="ctr" defTabSz="457200"/>
            <a:r>
              <a:rPr lang="fr-BE" sz="1200" b="1" dirty="0">
                <a:solidFill>
                  <a:srgbClr val="000000"/>
                </a:solidFill>
              </a:rPr>
              <a:t>Tout à fait détérioré</a:t>
            </a:r>
          </a:p>
        </p:txBody>
      </p:sp>
      <p:sp>
        <p:nvSpPr>
          <p:cNvPr id="51" name="Rectangle 50">
            <a:extLst>
              <a:ext uri="{FF2B5EF4-FFF2-40B4-BE49-F238E27FC236}">
                <a16:creationId xmlns:a16="http://schemas.microsoft.com/office/drawing/2014/main" id="{A42BB736-8825-420E-9C08-717C204BB91C}"/>
              </a:ext>
            </a:extLst>
          </p:cNvPr>
          <p:cNvSpPr/>
          <p:nvPr/>
        </p:nvSpPr>
        <p:spPr>
          <a:xfrm>
            <a:off x="5023090" y="5773020"/>
            <a:ext cx="691723" cy="646331"/>
          </a:xfrm>
          <a:prstGeom prst="rect">
            <a:avLst/>
          </a:prstGeom>
        </p:spPr>
        <p:txBody>
          <a:bodyPr wrap="square">
            <a:spAutoFit/>
          </a:bodyPr>
          <a:lstStyle/>
          <a:p>
            <a:pPr algn="ctr" defTabSz="457200"/>
            <a:r>
              <a:rPr lang="fr-BE" sz="1200" b="1" dirty="0">
                <a:solidFill>
                  <a:srgbClr val="000000"/>
                </a:solidFill>
              </a:rPr>
              <a:t>Plutôt resté stable</a:t>
            </a:r>
          </a:p>
        </p:txBody>
      </p:sp>
      <p:sp>
        <p:nvSpPr>
          <p:cNvPr id="53" name="Rectangle 52">
            <a:extLst>
              <a:ext uri="{FF2B5EF4-FFF2-40B4-BE49-F238E27FC236}">
                <a16:creationId xmlns:a16="http://schemas.microsoft.com/office/drawing/2014/main" id="{0F95CBC7-3A1E-42B2-A2C6-A060399955FC}"/>
              </a:ext>
            </a:extLst>
          </p:cNvPr>
          <p:cNvSpPr/>
          <p:nvPr/>
        </p:nvSpPr>
        <p:spPr>
          <a:xfrm>
            <a:off x="6390572" y="5773020"/>
            <a:ext cx="800708" cy="461665"/>
          </a:xfrm>
          <a:prstGeom prst="rect">
            <a:avLst/>
          </a:prstGeom>
        </p:spPr>
        <p:txBody>
          <a:bodyPr wrap="square">
            <a:spAutoFit/>
          </a:bodyPr>
          <a:lstStyle/>
          <a:p>
            <a:pPr algn="ctr" defTabSz="457200"/>
            <a:r>
              <a:rPr lang="fr-BE" sz="1200" b="1" dirty="0">
                <a:solidFill>
                  <a:srgbClr val="000000"/>
                </a:solidFill>
              </a:rPr>
              <a:t>Plutôt détérioré</a:t>
            </a:r>
          </a:p>
        </p:txBody>
      </p:sp>
      <p:sp>
        <p:nvSpPr>
          <p:cNvPr id="57" name="Rectangle 56">
            <a:extLst>
              <a:ext uri="{FF2B5EF4-FFF2-40B4-BE49-F238E27FC236}">
                <a16:creationId xmlns:a16="http://schemas.microsoft.com/office/drawing/2014/main" id="{91CD67BD-A625-433B-B525-5A78A6609BC7}"/>
              </a:ext>
            </a:extLst>
          </p:cNvPr>
          <p:cNvSpPr/>
          <p:nvPr/>
        </p:nvSpPr>
        <p:spPr>
          <a:xfrm>
            <a:off x="9178500" y="5773020"/>
            <a:ext cx="921478" cy="646331"/>
          </a:xfrm>
          <a:prstGeom prst="rect">
            <a:avLst/>
          </a:prstGeom>
        </p:spPr>
        <p:txBody>
          <a:bodyPr wrap="square">
            <a:spAutoFit/>
          </a:bodyPr>
          <a:lstStyle/>
          <a:p>
            <a:pPr algn="ctr" defTabSz="457200"/>
            <a:r>
              <a:rPr lang="fr-BE" sz="1200" b="1" dirty="0">
                <a:solidFill>
                  <a:srgbClr val="000000"/>
                </a:solidFill>
              </a:rPr>
              <a:t>Je ne me prononce pas</a:t>
            </a:r>
          </a:p>
        </p:txBody>
      </p:sp>
      <p:sp>
        <p:nvSpPr>
          <p:cNvPr id="44" name="Rectangle 43">
            <a:extLst>
              <a:ext uri="{FF2B5EF4-FFF2-40B4-BE49-F238E27FC236}">
                <a16:creationId xmlns:a16="http://schemas.microsoft.com/office/drawing/2014/main" id="{F516EE85-3A6E-47B3-BD40-A0EDE7061EEF}"/>
              </a:ext>
            </a:extLst>
          </p:cNvPr>
          <p:cNvSpPr/>
          <p:nvPr/>
        </p:nvSpPr>
        <p:spPr>
          <a:xfrm>
            <a:off x="5976337" y="3305656"/>
            <a:ext cx="2953003" cy="1065611"/>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graphicFrame>
        <p:nvGraphicFramePr>
          <p:cNvPr id="45" name="Graphique 44">
            <a:extLst>
              <a:ext uri="{FF2B5EF4-FFF2-40B4-BE49-F238E27FC236}">
                <a16:creationId xmlns:a16="http://schemas.microsoft.com/office/drawing/2014/main" id="{4034C168-E76E-4746-A12B-1BCDDF7B591E}"/>
              </a:ext>
            </a:extLst>
          </p:cNvPr>
          <p:cNvGraphicFramePr/>
          <p:nvPr/>
        </p:nvGraphicFramePr>
        <p:xfrm>
          <a:off x="5577065" y="3387019"/>
          <a:ext cx="3732256" cy="1065611"/>
        </p:xfrm>
        <a:graphic>
          <a:graphicData uri="http://schemas.openxmlformats.org/drawingml/2006/chart">
            <c:chart xmlns:c="http://schemas.openxmlformats.org/drawingml/2006/chart" xmlns:r="http://schemas.openxmlformats.org/officeDocument/2006/relationships" r:id="rId3"/>
          </a:graphicData>
        </a:graphic>
      </p:graphicFrame>
      <p:sp>
        <p:nvSpPr>
          <p:cNvPr id="52" name="ZoneTexte 51">
            <a:extLst>
              <a:ext uri="{FF2B5EF4-FFF2-40B4-BE49-F238E27FC236}">
                <a16:creationId xmlns:a16="http://schemas.microsoft.com/office/drawing/2014/main" id="{FB31F5C5-3635-47B1-AB42-B9DA09C4484F}"/>
              </a:ext>
            </a:extLst>
          </p:cNvPr>
          <p:cNvSpPr txBox="1"/>
          <p:nvPr/>
        </p:nvSpPr>
        <p:spPr>
          <a:xfrm>
            <a:off x="5989543" y="3316722"/>
            <a:ext cx="1183337" cy="230832"/>
          </a:xfrm>
          <a:prstGeom prst="rect">
            <a:avLst/>
          </a:prstGeom>
          <a:noFill/>
        </p:spPr>
        <p:txBody>
          <a:bodyPr wrap="none" rtlCol="0">
            <a:spAutoFit/>
          </a:bodyPr>
          <a:lstStyle/>
          <a:p>
            <a:pPr defTabSz="457200"/>
            <a:r>
              <a:rPr lang="fr-FR" sz="900" b="1" dirty="0">
                <a:solidFill>
                  <a:srgbClr val="000000"/>
                </a:solidFill>
              </a:rPr>
              <a:t>REVENUS MENSUELS</a:t>
            </a:r>
          </a:p>
        </p:txBody>
      </p:sp>
      <p:sp>
        <p:nvSpPr>
          <p:cNvPr id="3" name="Espace réservé du numéro de diapositive 2">
            <a:extLst>
              <a:ext uri="{FF2B5EF4-FFF2-40B4-BE49-F238E27FC236}">
                <a16:creationId xmlns:a16="http://schemas.microsoft.com/office/drawing/2014/main" id="{C5D40828-7398-4D47-BA62-8F8F5EA040A3}"/>
              </a:ext>
            </a:extLst>
          </p:cNvPr>
          <p:cNvSpPr>
            <a:spLocks noGrp="1"/>
          </p:cNvSpPr>
          <p:nvPr>
            <p:ph type="sldNum" sz="quarter" idx="4"/>
          </p:nvPr>
        </p:nvSpPr>
        <p:spPr>
          <a:xfrm>
            <a:off x="9294037" y="6723651"/>
            <a:ext cx="2844800" cy="123111"/>
          </a:xfrm>
          <a:prstGeom prst="rect">
            <a:avLst/>
          </a:prstGeom>
        </p:spPr>
        <p:txBody>
          <a:bodyPr vert="horz" lIns="0" tIns="0" rIns="0" bIns="0" rtlCol="0" anchor="ctr">
            <a:spAutoFit/>
          </a:bodyPr>
          <a:lstStyle>
            <a:defPPr>
              <a:defRPr lang="en-US"/>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B1BAB7-AC79-A041-AA59-D4AE9967AD46}" type="slidenum">
              <a:rPr lang="fr-FR" smtClean="0">
                <a:solidFill>
                  <a:srgbClr val="000000">
                    <a:tint val="75000"/>
                  </a:srgbClr>
                </a:solidFill>
              </a:rPr>
              <a:pPr/>
              <a:t>23</a:t>
            </a:fld>
            <a:endParaRPr lang="fr-FR">
              <a:solidFill>
                <a:srgbClr val="000000">
                  <a:tint val="75000"/>
                </a:srgbClr>
              </a:solidFill>
            </a:endParaRPr>
          </a:p>
        </p:txBody>
      </p:sp>
      <p:sp>
        <p:nvSpPr>
          <p:cNvPr id="27" name="Rectangle 49">
            <a:extLst>
              <a:ext uri="{FF2B5EF4-FFF2-40B4-BE49-F238E27FC236}">
                <a16:creationId xmlns:a16="http://schemas.microsoft.com/office/drawing/2014/main" id="{11AED178-8A6E-4C58-AC6D-0857E2665660}"/>
              </a:ext>
            </a:extLst>
          </p:cNvPr>
          <p:cNvSpPr/>
          <p:nvPr/>
        </p:nvSpPr>
        <p:spPr>
          <a:xfrm>
            <a:off x="3515928" y="5783875"/>
            <a:ext cx="873803" cy="461665"/>
          </a:xfrm>
          <a:prstGeom prst="rect">
            <a:avLst/>
          </a:prstGeom>
        </p:spPr>
        <p:txBody>
          <a:bodyPr wrap="square">
            <a:spAutoFit/>
          </a:bodyPr>
          <a:lstStyle/>
          <a:p>
            <a:pPr algn="ctr" defTabSz="457200"/>
            <a:r>
              <a:rPr lang="fr-BE" sz="1200" b="1" dirty="0">
                <a:solidFill>
                  <a:srgbClr val="000000"/>
                </a:solidFill>
              </a:rPr>
              <a:t>Plutôt</a:t>
            </a:r>
          </a:p>
          <a:p>
            <a:pPr algn="ctr" defTabSz="457200"/>
            <a:r>
              <a:rPr lang="fr-BE" sz="1200" b="1" dirty="0">
                <a:solidFill>
                  <a:srgbClr val="000000"/>
                </a:solidFill>
              </a:rPr>
              <a:t>amélioré</a:t>
            </a:r>
          </a:p>
        </p:txBody>
      </p:sp>
      <p:sp>
        <p:nvSpPr>
          <p:cNvPr id="28" name="Rectangle 49">
            <a:extLst>
              <a:ext uri="{FF2B5EF4-FFF2-40B4-BE49-F238E27FC236}">
                <a16:creationId xmlns:a16="http://schemas.microsoft.com/office/drawing/2014/main" id="{11AED178-8A6E-4C58-AC6D-0857E2665660}"/>
              </a:ext>
            </a:extLst>
          </p:cNvPr>
          <p:cNvSpPr/>
          <p:nvPr/>
        </p:nvSpPr>
        <p:spPr>
          <a:xfrm>
            <a:off x="2087870" y="5780740"/>
            <a:ext cx="873803" cy="461665"/>
          </a:xfrm>
          <a:prstGeom prst="rect">
            <a:avLst/>
          </a:prstGeom>
        </p:spPr>
        <p:txBody>
          <a:bodyPr wrap="square">
            <a:spAutoFit/>
          </a:bodyPr>
          <a:lstStyle/>
          <a:p>
            <a:pPr algn="ctr" defTabSz="457200"/>
            <a:r>
              <a:rPr lang="fr-BE" sz="1200" b="1" dirty="0">
                <a:solidFill>
                  <a:srgbClr val="000000"/>
                </a:solidFill>
              </a:rPr>
              <a:t>Tout à fait amélioré</a:t>
            </a:r>
          </a:p>
        </p:txBody>
      </p:sp>
      <p:sp>
        <p:nvSpPr>
          <p:cNvPr id="7" name="6 Pentágono"/>
          <p:cNvSpPr/>
          <p:nvPr/>
        </p:nvSpPr>
        <p:spPr>
          <a:xfrm>
            <a:off x="6426247" y="2209046"/>
            <a:ext cx="1162843" cy="385082"/>
          </a:xfrm>
          <a:prstGeom prst="homePlate">
            <a:avLst/>
          </a:prstGeom>
          <a:solidFill>
            <a:srgbClr val="993232"/>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AR">
              <a:solidFill>
                <a:prstClr val="white"/>
              </a:solidFill>
            </a:endParaRPr>
          </a:p>
        </p:txBody>
      </p:sp>
      <p:sp>
        <p:nvSpPr>
          <p:cNvPr id="9" name="8 CuadroTexto"/>
          <p:cNvSpPr txBox="1"/>
          <p:nvPr/>
        </p:nvSpPr>
        <p:spPr>
          <a:xfrm>
            <a:off x="6475492" y="2263412"/>
            <a:ext cx="961312" cy="276999"/>
          </a:xfrm>
          <a:prstGeom prst="rect">
            <a:avLst/>
          </a:prstGeom>
          <a:noFill/>
        </p:spPr>
        <p:txBody>
          <a:bodyPr wrap="square" rtlCol="0">
            <a:spAutoFit/>
          </a:bodyPr>
          <a:lstStyle/>
          <a:p>
            <a:pPr algn="ctr" defTabSz="457200"/>
            <a:r>
              <a:rPr lang="fr-FR" sz="1200" b="1" dirty="0">
                <a:solidFill>
                  <a:prstClr val="white"/>
                </a:solidFill>
              </a:rPr>
              <a:t>Détérioré</a:t>
            </a:r>
          </a:p>
        </p:txBody>
      </p:sp>
      <p:grpSp>
        <p:nvGrpSpPr>
          <p:cNvPr id="33" name="Grouper 24">
            <a:extLst>
              <a:ext uri="{FF2B5EF4-FFF2-40B4-BE49-F238E27FC236}">
                <a16:creationId xmlns:a16="http://schemas.microsoft.com/office/drawing/2014/main" id="{181CE6FB-98D9-41AB-AEB9-447E51A7004D}"/>
              </a:ext>
            </a:extLst>
          </p:cNvPr>
          <p:cNvGrpSpPr/>
          <p:nvPr/>
        </p:nvGrpSpPr>
        <p:grpSpPr>
          <a:xfrm>
            <a:off x="5970559" y="2774206"/>
            <a:ext cx="1168858" cy="181048"/>
            <a:chOff x="5606165" y="5661249"/>
            <a:chExt cx="1168858" cy="181048"/>
          </a:xfrm>
        </p:grpSpPr>
        <p:sp>
          <p:nvSpPr>
            <p:cNvPr id="34" name="Signalisation droite 25">
              <a:extLst>
                <a:ext uri="{FF2B5EF4-FFF2-40B4-BE49-F238E27FC236}">
                  <a16:creationId xmlns:a16="http://schemas.microsoft.com/office/drawing/2014/main" id="{BFCF2A56-489E-40F8-A1DF-B090E664A720}"/>
                </a:ext>
              </a:extLst>
            </p:cNvPr>
            <p:cNvSpPr/>
            <p:nvPr/>
          </p:nvSpPr>
          <p:spPr>
            <a:xfrm>
              <a:off x="5606165" y="5661249"/>
              <a:ext cx="815474" cy="177576"/>
            </a:xfrm>
            <a:prstGeom prst="homePlate">
              <a:avLst>
                <a:gd name="adj" fmla="val 59670"/>
              </a:avLst>
            </a:prstGeom>
            <a:solidFill>
              <a:schemeClr val="bg1"/>
            </a:solidFill>
            <a:ln w="31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defTabSz="457200">
                <a:tabLst>
                  <a:tab pos="107950" algn="ctr"/>
                  <a:tab pos="228600" algn="l"/>
                </a:tabLst>
              </a:pPr>
              <a:r>
                <a:rPr lang="fr-FR" sz="900" dirty="0">
                  <a:solidFill>
                    <a:srgbClr val="000000"/>
                  </a:solidFill>
                </a:rPr>
                <a:t>	 + 	Femmes</a:t>
              </a:r>
            </a:p>
          </p:txBody>
        </p:sp>
        <p:sp>
          <p:nvSpPr>
            <p:cNvPr id="35" name="Rectangle 60">
              <a:extLst>
                <a:ext uri="{FF2B5EF4-FFF2-40B4-BE49-F238E27FC236}">
                  <a16:creationId xmlns:a16="http://schemas.microsoft.com/office/drawing/2014/main" id="{2CF0AEDB-F2FA-4DC5-838F-F045A66B0631}"/>
                </a:ext>
              </a:extLst>
            </p:cNvPr>
            <p:cNvSpPr/>
            <p:nvPr/>
          </p:nvSpPr>
          <p:spPr>
            <a:xfrm>
              <a:off x="6425624" y="5663611"/>
              <a:ext cx="349399" cy="178686"/>
            </a:xfrm>
            <a:prstGeom prst="rect">
              <a:avLst/>
            </a:prstGeom>
            <a:solidFill>
              <a:srgbClr val="FFFFFF"/>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r>
                <a:rPr lang="fr-FR" sz="900" dirty="0">
                  <a:solidFill>
                    <a:srgbClr val="000000"/>
                  </a:solidFill>
                </a:rPr>
                <a:t>40%</a:t>
              </a:r>
            </a:p>
          </p:txBody>
        </p:sp>
        <p:cxnSp>
          <p:nvCxnSpPr>
            <p:cNvPr id="36" name="Connecteur droit 61">
              <a:extLst>
                <a:ext uri="{FF2B5EF4-FFF2-40B4-BE49-F238E27FC236}">
                  <a16:creationId xmlns:a16="http://schemas.microsoft.com/office/drawing/2014/main" id="{C78C0551-D4EE-423C-A62C-FEFA9ACB4758}"/>
                </a:ext>
              </a:extLst>
            </p:cNvPr>
            <p:cNvCxnSpPr/>
            <p:nvPr/>
          </p:nvCxnSpPr>
          <p:spPr>
            <a:xfrm>
              <a:off x="5784850" y="5661249"/>
              <a:ext cx="0" cy="177576"/>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grpSp>
      <p:grpSp>
        <p:nvGrpSpPr>
          <p:cNvPr id="37" name="Grouper 24">
            <a:extLst>
              <a:ext uri="{FF2B5EF4-FFF2-40B4-BE49-F238E27FC236}">
                <a16:creationId xmlns:a16="http://schemas.microsoft.com/office/drawing/2014/main" id="{601A05A9-4C52-47A2-BE93-6A1BE33F80CE}"/>
              </a:ext>
            </a:extLst>
          </p:cNvPr>
          <p:cNvGrpSpPr/>
          <p:nvPr/>
        </p:nvGrpSpPr>
        <p:grpSpPr>
          <a:xfrm>
            <a:off x="5970559" y="2953110"/>
            <a:ext cx="1168858" cy="181048"/>
            <a:chOff x="5606165" y="5661249"/>
            <a:chExt cx="1168858" cy="181048"/>
          </a:xfrm>
        </p:grpSpPr>
        <p:sp>
          <p:nvSpPr>
            <p:cNvPr id="38" name="Signalisation droite 25">
              <a:extLst>
                <a:ext uri="{FF2B5EF4-FFF2-40B4-BE49-F238E27FC236}">
                  <a16:creationId xmlns:a16="http://schemas.microsoft.com/office/drawing/2014/main" id="{CFFB4C17-0539-42CE-811F-CF2599CBDAB1}"/>
                </a:ext>
              </a:extLst>
            </p:cNvPr>
            <p:cNvSpPr/>
            <p:nvPr/>
          </p:nvSpPr>
          <p:spPr>
            <a:xfrm>
              <a:off x="5606165" y="5661249"/>
              <a:ext cx="815474" cy="177576"/>
            </a:xfrm>
            <a:prstGeom prst="homePlate">
              <a:avLst>
                <a:gd name="adj" fmla="val 59670"/>
              </a:avLst>
            </a:prstGeom>
            <a:solidFill>
              <a:schemeClr val="bg1"/>
            </a:solidFill>
            <a:ln w="31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defTabSz="457200">
                <a:tabLst>
                  <a:tab pos="107950" algn="ctr"/>
                  <a:tab pos="228600" algn="l"/>
                </a:tabLst>
              </a:pPr>
              <a:r>
                <a:rPr lang="fr-FR" sz="900" dirty="0">
                  <a:solidFill>
                    <a:srgbClr val="000000"/>
                  </a:solidFill>
                </a:rPr>
                <a:t>	 – 	Hommes</a:t>
              </a:r>
            </a:p>
          </p:txBody>
        </p:sp>
        <p:sp>
          <p:nvSpPr>
            <p:cNvPr id="39" name="Rectangle 64">
              <a:extLst>
                <a:ext uri="{FF2B5EF4-FFF2-40B4-BE49-F238E27FC236}">
                  <a16:creationId xmlns:a16="http://schemas.microsoft.com/office/drawing/2014/main" id="{91486241-241F-4CB0-AE43-9A336B829D5B}"/>
                </a:ext>
              </a:extLst>
            </p:cNvPr>
            <p:cNvSpPr/>
            <p:nvPr/>
          </p:nvSpPr>
          <p:spPr>
            <a:xfrm>
              <a:off x="6425624" y="5663611"/>
              <a:ext cx="349399" cy="178686"/>
            </a:xfrm>
            <a:prstGeom prst="rect">
              <a:avLst/>
            </a:prstGeom>
            <a:solidFill>
              <a:srgbClr val="FFFFFF"/>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r>
                <a:rPr lang="fr-FR" sz="900" dirty="0">
                  <a:solidFill>
                    <a:srgbClr val="000000"/>
                  </a:solidFill>
                </a:rPr>
                <a:t>30%</a:t>
              </a:r>
            </a:p>
          </p:txBody>
        </p:sp>
        <p:cxnSp>
          <p:nvCxnSpPr>
            <p:cNvPr id="46" name="Connecteur droit 65">
              <a:extLst>
                <a:ext uri="{FF2B5EF4-FFF2-40B4-BE49-F238E27FC236}">
                  <a16:creationId xmlns:a16="http://schemas.microsoft.com/office/drawing/2014/main" id="{7B0B1E2A-067B-4ECD-BE14-EE785C380BEF}"/>
                </a:ext>
              </a:extLst>
            </p:cNvPr>
            <p:cNvCxnSpPr/>
            <p:nvPr/>
          </p:nvCxnSpPr>
          <p:spPr>
            <a:xfrm>
              <a:off x="5784850" y="5661249"/>
              <a:ext cx="0" cy="177576"/>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grpSp>
      <p:sp>
        <p:nvSpPr>
          <p:cNvPr id="30" name="Ellipse 48">
            <a:extLst>
              <a:ext uri="{FF2B5EF4-FFF2-40B4-BE49-F238E27FC236}">
                <a16:creationId xmlns:a16="http://schemas.microsoft.com/office/drawing/2014/main" id="{5D3A0B51-62A1-4F4D-935E-306C61A2435D}"/>
              </a:ext>
            </a:extLst>
          </p:cNvPr>
          <p:cNvSpPr/>
          <p:nvPr/>
        </p:nvSpPr>
        <p:spPr>
          <a:xfrm>
            <a:off x="7646441" y="2209091"/>
            <a:ext cx="575734" cy="388563"/>
          </a:xfrm>
          <a:prstGeom prst="ellipse">
            <a:avLst/>
          </a:prstGeom>
          <a:solidFill>
            <a:srgbClr val="993232"/>
          </a:solidFill>
          <a:effectLst>
            <a:outerShdw blurRad="206375" dist="50800" dir="5400000" sx="76000" sy="76000" algn="tl"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defTabSz="457200"/>
            <a:r>
              <a:rPr lang="fr-FR" sz="1200" b="1" dirty="0">
                <a:solidFill>
                  <a:prstClr val="white"/>
                </a:solidFill>
              </a:rPr>
              <a:t>36%</a:t>
            </a:r>
          </a:p>
        </p:txBody>
      </p:sp>
      <p:pic>
        <p:nvPicPr>
          <p:cNvPr id="31" name="Picture 2" descr="D:\Thermo 7\LOGO-DEF\LOGO-DEF\Partenaires\Logo_Thermometre_Solidarisavecpartenaire_CMJ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4031" y="61465"/>
            <a:ext cx="1605702" cy="477735"/>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13"/>
          <p:cNvSpPr txBox="1"/>
          <p:nvPr/>
        </p:nvSpPr>
        <p:spPr>
          <a:xfrm>
            <a:off x="11669733" y="239970"/>
            <a:ext cx="429726" cy="369332"/>
          </a:xfrm>
          <a:prstGeom prst="rect">
            <a:avLst/>
          </a:prstGeom>
          <a:noFill/>
        </p:spPr>
        <p:txBody>
          <a:bodyPr wrap="square" rtlCol="0">
            <a:spAutoFit/>
          </a:bodyPr>
          <a:lstStyle/>
          <a:p>
            <a:r>
              <a:rPr lang="nl-BE" b="1" dirty="0">
                <a:solidFill>
                  <a:prstClr val="black"/>
                </a:solidFill>
                <a:latin typeface="Batang" panose="02030600000101010101" pitchFamily="18" charset="-127"/>
                <a:ea typeface="Batang" panose="02030600000101010101" pitchFamily="18" charset="-127"/>
                <a:cs typeface="Andalus" pitchFamily="18" charset="-78"/>
              </a:rPr>
              <a:t>13</a:t>
            </a:r>
            <a:endParaRPr lang="en-US" b="1" dirty="0">
              <a:solidFill>
                <a:prstClr val="black"/>
              </a:solidFill>
              <a:latin typeface="Batang" panose="02030600000101010101" pitchFamily="18" charset="-127"/>
              <a:ea typeface="Batang" panose="02030600000101010101" pitchFamily="18" charset="-127"/>
              <a:cs typeface="Andalus" pitchFamily="18" charset="-78"/>
            </a:endParaRPr>
          </a:p>
        </p:txBody>
      </p:sp>
      <p:sp>
        <p:nvSpPr>
          <p:cNvPr id="40" name="Rectangle 39"/>
          <p:cNvSpPr/>
          <p:nvPr/>
        </p:nvSpPr>
        <p:spPr>
          <a:xfrm>
            <a:off x="10865804" y="394539"/>
            <a:ext cx="839667" cy="144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322364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DA91DA31-77A8-4AF7-9E32-E6A29E6493C8}"/>
              </a:ext>
            </a:extLst>
          </p:cNvPr>
          <p:cNvSpPr txBox="1"/>
          <p:nvPr/>
        </p:nvSpPr>
        <p:spPr>
          <a:xfrm>
            <a:off x="1309885" y="2674843"/>
            <a:ext cx="3675924" cy="246221"/>
          </a:xfrm>
          <a:prstGeom prst="rect">
            <a:avLst/>
          </a:prstGeom>
          <a:noFill/>
        </p:spPr>
        <p:txBody>
          <a:bodyPr wrap="square" rtlCol="0">
            <a:spAutoFit/>
          </a:bodyPr>
          <a:lstStyle/>
          <a:p>
            <a:pPr defTabSz="457200">
              <a:defRPr/>
            </a:pPr>
            <a:r>
              <a:rPr lang="fr-FR" sz="1000" dirty="0">
                <a:solidFill>
                  <a:srgbClr val="000000"/>
                </a:solidFill>
              </a:rPr>
              <a:t>Base : 100% = les 18 ans et plus </a:t>
            </a:r>
            <a:r>
              <a:rPr lang="fr-FR" sz="1000" i="1" dirty="0">
                <a:solidFill>
                  <a:srgbClr val="000000"/>
                </a:solidFill>
              </a:rPr>
              <a:t>– Fédération Wallonie - Bruxelles –</a:t>
            </a:r>
            <a:r>
              <a:rPr lang="fr-FR" sz="1000" dirty="0">
                <a:solidFill>
                  <a:srgbClr val="000000"/>
                </a:solidFill>
              </a:rPr>
              <a:t>.</a:t>
            </a:r>
          </a:p>
        </p:txBody>
      </p:sp>
      <p:sp>
        <p:nvSpPr>
          <p:cNvPr id="3" name="Espace réservé du numéro de diapositive 2">
            <a:extLst>
              <a:ext uri="{FF2B5EF4-FFF2-40B4-BE49-F238E27FC236}">
                <a16:creationId xmlns:a16="http://schemas.microsoft.com/office/drawing/2014/main" id="{5EE0CC9A-EC76-48A3-B1BC-072F06FEA01D}"/>
              </a:ext>
            </a:extLst>
          </p:cNvPr>
          <p:cNvSpPr>
            <a:spLocks noGrp="1"/>
          </p:cNvSpPr>
          <p:nvPr>
            <p:ph type="sldNum" sz="quarter" idx="4"/>
          </p:nvPr>
        </p:nvSpPr>
        <p:spPr>
          <a:xfrm>
            <a:off x="9294037" y="6723651"/>
            <a:ext cx="2844800" cy="123111"/>
          </a:xfrm>
          <a:prstGeom prst="rect">
            <a:avLst/>
          </a:prstGeom>
        </p:spPr>
        <p:txBody>
          <a:bodyPr vert="horz" lIns="0" tIns="0" rIns="0" bIns="0" rtlCol="0" anchor="ctr">
            <a:spAutoFit/>
          </a:bodyPr>
          <a:lstStyle>
            <a:defPPr>
              <a:defRPr lang="en-US"/>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F9B1BAB7-AC79-A041-AA59-D4AE9967AD46}" type="slidenum">
              <a:rPr lang="fr-FR" smtClean="0">
                <a:solidFill>
                  <a:srgbClr val="000000">
                    <a:tint val="75000"/>
                  </a:srgbClr>
                </a:solidFill>
              </a:rPr>
              <a:pPr>
                <a:defRPr/>
              </a:pPr>
              <a:t>24</a:t>
            </a:fld>
            <a:endParaRPr lang="fr-FR">
              <a:solidFill>
                <a:srgbClr val="000000">
                  <a:tint val="75000"/>
                </a:srgbClr>
              </a:solidFill>
            </a:endParaRPr>
          </a:p>
        </p:txBody>
      </p:sp>
      <p:sp>
        <p:nvSpPr>
          <p:cNvPr id="40" name="Rectangle 31">
            <a:extLst>
              <a:ext uri="{FF2B5EF4-FFF2-40B4-BE49-F238E27FC236}">
                <a16:creationId xmlns:a16="http://schemas.microsoft.com/office/drawing/2014/main" id="{A133DC03-9E55-4EFA-A0BD-98105B053AF7}"/>
              </a:ext>
            </a:extLst>
          </p:cNvPr>
          <p:cNvSpPr/>
          <p:nvPr/>
        </p:nvSpPr>
        <p:spPr>
          <a:xfrm>
            <a:off x="1309906" y="2901050"/>
            <a:ext cx="9538431" cy="370930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graphicFrame>
        <p:nvGraphicFramePr>
          <p:cNvPr id="41" name="Graphique 33">
            <a:extLst>
              <a:ext uri="{FF2B5EF4-FFF2-40B4-BE49-F238E27FC236}">
                <a16:creationId xmlns:a16="http://schemas.microsoft.com/office/drawing/2014/main" id="{C1CA32BD-6B77-482C-8042-178DEB21C37D}"/>
              </a:ext>
            </a:extLst>
          </p:cNvPr>
          <p:cNvGraphicFramePr/>
          <p:nvPr/>
        </p:nvGraphicFramePr>
        <p:xfrm>
          <a:off x="4985809" y="2916432"/>
          <a:ext cx="5771076" cy="2619502"/>
        </p:xfrm>
        <a:graphic>
          <a:graphicData uri="http://schemas.openxmlformats.org/drawingml/2006/chart">
            <c:chart xmlns:c="http://schemas.openxmlformats.org/drawingml/2006/chart" xmlns:r="http://schemas.openxmlformats.org/officeDocument/2006/relationships" r:id="rId2"/>
          </a:graphicData>
        </a:graphic>
      </p:graphicFrame>
      <p:sp>
        <p:nvSpPr>
          <p:cNvPr id="42" name="ZoneTexte 34">
            <a:extLst>
              <a:ext uri="{FF2B5EF4-FFF2-40B4-BE49-F238E27FC236}">
                <a16:creationId xmlns:a16="http://schemas.microsoft.com/office/drawing/2014/main" id="{246EACD9-6A8D-4EDF-A233-EF06FBA9302E}"/>
              </a:ext>
            </a:extLst>
          </p:cNvPr>
          <p:cNvSpPr txBox="1"/>
          <p:nvPr/>
        </p:nvSpPr>
        <p:spPr>
          <a:xfrm>
            <a:off x="1449591" y="2981776"/>
            <a:ext cx="3360063" cy="3323987"/>
          </a:xfrm>
          <a:prstGeom prst="rect">
            <a:avLst/>
          </a:prstGeom>
          <a:noFill/>
        </p:spPr>
        <p:txBody>
          <a:bodyPr wrap="square" rtlCol="0">
            <a:spAutoFit/>
          </a:bodyPr>
          <a:lstStyle/>
          <a:p>
            <a:pPr marL="177800" indent="-177800" defTabSz="457200">
              <a:buClr>
                <a:prstClr val="white">
                  <a:lumMod val="50000"/>
                </a:prstClr>
              </a:buClr>
              <a:buFont typeface="Wingdings" charset="2"/>
              <a:buChar char="§"/>
              <a:defRPr/>
            </a:pPr>
            <a:r>
              <a:rPr lang="fr-FR" sz="1400" b="1" dirty="0">
                <a:solidFill>
                  <a:srgbClr val="000000"/>
                </a:solidFill>
              </a:rPr>
              <a:t>Pour diverses raisons, depuis quelques années en Belgique certains gouvernements </a:t>
            </a:r>
            <a:r>
              <a:rPr lang="fr-FR" sz="1400" b="1" dirty="0">
                <a:solidFill>
                  <a:srgbClr val="FF0000"/>
                </a:solidFill>
              </a:rPr>
              <a:t>ont réduit les dépenses sociales et cela a vraiment fragilisé </a:t>
            </a:r>
            <a:r>
              <a:rPr lang="fr-FR" sz="1400" b="1" dirty="0">
                <a:solidFill>
                  <a:srgbClr val="000000"/>
                </a:solidFill>
              </a:rPr>
              <a:t>certaines catégories de la population</a:t>
            </a:r>
            <a:endParaRPr lang="fr-BE" sz="1400" b="1" dirty="0">
              <a:solidFill>
                <a:srgbClr val="000000"/>
              </a:solidFill>
            </a:endParaRPr>
          </a:p>
          <a:p>
            <a:pPr defTabSz="457200">
              <a:buClr>
                <a:prstClr val="white">
                  <a:lumMod val="50000"/>
                </a:prstClr>
              </a:buClr>
            </a:pPr>
            <a:endParaRPr lang="fr-BE" sz="1400" b="1" dirty="0">
              <a:solidFill>
                <a:srgbClr val="000000"/>
              </a:solidFill>
            </a:endParaRPr>
          </a:p>
          <a:p>
            <a:pPr defTabSz="457200">
              <a:buClr>
                <a:prstClr val="white">
                  <a:lumMod val="50000"/>
                </a:prstClr>
              </a:buClr>
            </a:pPr>
            <a:endParaRPr lang="fr-BE" sz="1400" b="1" dirty="0">
              <a:solidFill>
                <a:srgbClr val="000000"/>
              </a:solidFill>
            </a:endParaRPr>
          </a:p>
          <a:p>
            <a:pPr defTabSz="457200">
              <a:buClr>
                <a:prstClr val="white">
                  <a:lumMod val="50000"/>
                </a:prstClr>
              </a:buClr>
            </a:pPr>
            <a:endParaRPr lang="fr-BE" sz="1400" b="1" dirty="0">
              <a:solidFill>
                <a:srgbClr val="000000"/>
              </a:solidFill>
            </a:endParaRPr>
          </a:p>
          <a:p>
            <a:pPr marL="177800" indent="-177800" defTabSz="457200">
              <a:buClr>
                <a:prstClr val="white">
                  <a:lumMod val="50000"/>
                </a:prstClr>
              </a:buClr>
              <a:buFont typeface="Wingdings" charset="2"/>
              <a:buChar char="§"/>
            </a:pPr>
            <a:r>
              <a:rPr lang="fr-FR" sz="1400" b="1" dirty="0">
                <a:solidFill>
                  <a:srgbClr val="000000"/>
                </a:solidFill>
              </a:rPr>
              <a:t>La crise du </a:t>
            </a:r>
            <a:r>
              <a:rPr lang="fr-FR" sz="1400" b="1" dirty="0" err="1">
                <a:solidFill>
                  <a:srgbClr val="000000"/>
                </a:solidFill>
              </a:rPr>
              <a:t>Covid</a:t>
            </a:r>
            <a:r>
              <a:rPr lang="fr-FR" sz="1400" b="1" dirty="0">
                <a:solidFill>
                  <a:srgbClr val="000000"/>
                </a:solidFill>
              </a:rPr>
              <a:t> a révélé que ces dernières années </a:t>
            </a:r>
            <a:r>
              <a:rPr lang="fr-FR" sz="1400" b="1" dirty="0">
                <a:solidFill>
                  <a:srgbClr val="FF0000"/>
                </a:solidFill>
              </a:rPr>
              <a:t>l'Etat avait beaucoup trop renoncé à certaines de ses responsabilités pour protéger </a:t>
            </a:r>
            <a:r>
              <a:rPr lang="fr-FR" sz="1400" b="1" dirty="0">
                <a:solidFill>
                  <a:srgbClr val="000000"/>
                </a:solidFill>
              </a:rPr>
              <a:t>les gens (financement des hôpitaux, salaires du personnel hospitalier, stock de masques, etc. )</a:t>
            </a:r>
            <a:endParaRPr lang="fr-BE" sz="1400" b="1" dirty="0">
              <a:solidFill>
                <a:srgbClr val="000000"/>
              </a:solidFill>
            </a:endParaRPr>
          </a:p>
        </p:txBody>
      </p:sp>
      <p:sp>
        <p:nvSpPr>
          <p:cNvPr id="11" name="Flèche vers le bas 58">
            <a:extLst>
              <a:ext uri="{FF2B5EF4-FFF2-40B4-BE49-F238E27FC236}">
                <a16:creationId xmlns:a16="http://schemas.microsoft.com/office/drawing/2014/main" id="{F69F9047-72A8-4807-86E5-FDF94E3CFD93}"/>
              </a:ext>
            </a:extLst>
          </p:cNvPr>
          <p:cNvSpPr/>
          <p:nvPr/>
        </p:nvSpPr>
        <p:spPr>
          <a:xfrm>
            <a:off x="6573413" y="1983974"/>
            <a:ext cx="1329756" cy="114335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fr-FR" sz="1100" dirty="0">
              <a:solidFill>
                <a:srgbClr val="6600FF"/>
              </a:solidFill>
            </a:endParaRPr>
          </a:p>
          <a:p>
            <a:pPr algn="ctr" defTabSz="457200">
              <a:defRPr/>
            </a:pPr>
            <a:r>
              <a:rPr lang="fr-FR" sz="1100" dirty="0">
                <a:solidFill>
                  <a:srgbClr val="6600FF"/>
                </a:solidFill>
              </a:rPr>
              <a:t>Cela </a:t>
            </a:r>
            <a:r>
              <a:rPr lang="fr-FR" sz="1100" b="1" dirty="0">
                <a:solidFill>
                  <a:srgbClr val="6600FF"/>
                </a:solidFill>
              </a:rPr>
              <a:t>correspond  </a:t>
            </a:r>
            <a:endParaRPr lang="fr-FR" sz="1100" dirty="0">
              <a:solidFill>
                <a:srgbClr val="6600FF"/>
              </a:solidFill>
            </a:endParaRPr>
          </a:p>
          <a:p>
            <a:pPr algn="ctr" defTabSz="457200">
              <a:spcBef>
                <a:spcPts val="200"/>
              </a:spcBef>
              <a:defRPr/>
            </a:pPr>
            <a:r>
              <a:rPr lang="fr-FR" sz="900" i="1" dirty="0">
                <a:solidFill>
                  <a:srgbClr val="6600FF"/>
                </a:solidFill>
              </a:rPr>
              <a:t>- Cotes 5 + 6 + 7 - </a:t>
            </a:r>
          </a:p>
        </p:txBody>
      </p:sp>
      <p:sp>
        <p:nvSpPr>
          <p:cNvPr id="58" name="Rectangle 21">
            <a:extLst>
              <a:ext uri="{FF2B5EF4-FFF2-40B4-BE49-F238E27FC236}">
                <a16:creationId xmlns:a16="http://schemas.microsoft.com/office/drawing/2014/main" id="{51184EDF-DF88-4017-BC96-29AF9615DEA6}"/>
              </a:ext>
            </a:extLst>
          </p:cNvPr>
          <p:cNvSpPr/>
          <p:nvPr/>
        </p:nvSpPr>
        <p:spPr>
          <a:xfrm>
            <a:off x="5209105" y="3685985"/>
            <a:ext cx="2927363" cy="868339"/>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graphicFrame>
        <p:nvGraphicFramePr>
          <p:cNvPr id="59" name="Graphique 26">
            <a:extLst>
              <a:ext uri="{FF2B5EF4-FFF2-40B4-BE49-F238E27FC236}">
                <a16:creationId xmlns:a16="http://schemas.microsoft.com/office/drawing/2014/main" id="{790C4AC5-7851-472B-898C-170115FD8A39}"/>
              </a:ext>
            </a:extLst>
          </p:cNvPr>
          <p:cNvGraphicFramePr/>
          <p:nvPr/>
        </p:nvGraphicFramePr>
        <p:xfrm>
          <a:off x="5824248" y="3714244"/>
          <a:ext cx="2580349" cy="811794"/>
        </p:xfrm>
        <a:graphic>
          <a:graphicData uri="http://schemas.openxmlformats.org/drawingml/2006/chart">
            <c:chart xmlns:c="http://schemas.openxmlformats.org/drawingml/2006/chart" xmlns:r="http://schemas.openxmlformats.org/officeDocument/2006/relationships" r:id="rId3"/>
          </a:graphicData>
        </a:graphic>
      </p:graphicFrame>
      <p:sp>
        <p:nvSpPr>
          <p:cNvPr id="61" name="Espace réservé du pied de page 4"/>
          <p:cNvSpPr>
            <a:spLocks noGrp="1"/>
          </p:cNvSpPr>
          <p:nvPr>
            <p:ph type="ftr" sz="quarter" idx="4294967295"/>
          </p:nvPr>
        </p:nvSpPr>
        <p:spPr>
          <a:xfrm>
            <a:off x="1186195" y="6714300"/>
            <a:ext cx="8990738" cy="123111"/>
          </a:xfrm>
          <a:prstGeom prst="rect">
            <a:avLst/>
          </a:prstGeom>
        </p:spPr>
        <p:txBody>
          <a:bodyPr/>
          <a:lstStyle/>
          <a:p>
            <a:pPr algn="l">
              <a:defRPr/>
            </a:pPr>
            <a:r>
              <a:rPr lang="fr-FR" dirty="0">
                <a:solidFill>
                  <a:prstClr val="black">
                    <a:tint val="75000"/>
                  </a:prstClr>
                </a:solidFill>
              </a:rPr>
              <a:t>©</a:t>
            </a:r>
            <a:r>
              <a:rPr lang="fr-FR" dirty="0" err="1">
                <a:solidFill>
                  <a:prstClr val="black">
                    <a:tint val="75000"/>
                  </a:prstClr>
                </a:solidFill>
              </a:rPr>
              <a:t>Solidaris</a:t>
            </a:r>
            <a:r>
              <a:rPr lang="fr-FR" dirty="0">
                <a:solidFill>
                  <a:prstClr val="black">
                    <a:tint val="75000"/>
                  </a:prstClr>
                </a:solidFill>
              </a:rPr>
              <a:t> – Le thermomètre des Belges – Comment percevons-nous la Protection sociale et la solidarité collective ? – Janvier 2021</a:t>
            </a:r>
          </a:p>
        </p:txBody>
      </p:sp>
      <p:sp>
        <p:nvSpPr>
          <p:cNvPr id="62" name="Flèche vers le bas 24">
            <a:extLst>
              <a:ext uri="{FF2B5EF4-FFF2-40B4-BE49-F238E27FC236}">
                <a16:creationId xmlns:a16="http://schemas.microsoft.com/office/drawing/2014/main" id="{06B56F80-9BAC-467F-820B-4AA7AA015023}"/>
              </a:ext>
            </a:extLst>
          </p:cNvPr>
          <p:cNvSpPr/>
          <p:nvPr/>
        </p:nvSpPr>
        <p:spPr>
          <a:xfrm>
            <a:off x="8636642" y="1810219"/>
            <a:ext cx="1067070" cy="1143353"/>
          </a:xfrm>
          <a:prstGeom prst="downArrow">
            <a:avLst>
              <a:gd name="adj1" fmla="val 100000"/>
              <a:gd name="adj2" fmla="val 20503"/>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fr-FR" sz="1100" dirty="0">
              <a:solidFill>
                <a:srgbClr val="6600FF"/>
              </a:solidFill>
            </a:endParaRPr>
          </a:p>
          <a:p>
            <a:pPr algn="ctr" defTabSz="457200">
              <a:defRPr/>
            </a:pPr>
            <a:r>
              <a:rPr lang="fr-FR" sz="1100" dirty="0">
                <a:solidFill>
                  <a:srgbClr val="6600FF"/>
                </a:solidFill>
              </a:rPr>
              <a:t>Cela correspond moyennement</a:t>
            </a:r>
          </a:p>
          <a:p>
            <a:pPr algn="ctr" defTabSz="457200">
              <a:defRPr/>
            </a:pPr>
            <a:r>
              <a:rPr lang="fr-FR" sz="900" i="1" dirty="0">
                <a:solidFill>
                  <a:srgbClr val="6600FF"/>
                </a:solidFill>
              </a:rPr>
              <a:t>- Cote 4 - </a:t>
            </a:r>
            <a:r>
              <a:rPr lang="fr-FR" sz="900" dirty="0">
                <a:solidFill>
                  <a:srgbClr val="6600FF"/>
                </a:solidFill>
              </a:rPr>
              <a:t> </a:t>
            </a:r>
          </a:p>
          <a:p>
            <a:pPr algn="ctr" defTabSz="457200">
              <a:spcBef>
                <a:spcPts val="200"/>
              </a:spcBef>
              <a:defRPr/>
            </a:pPr>
            <a:r>
              <a:rPr lang="fr-FR" sz="900" i="1" dirty="0">
                <a:solidFill>
                  <a:srgbClr val="6600FF"/>
                </a:solidFill>
              </a:rPr>
              <a:t> </a:t>
            </a:r>
          </a:p>
        </p:txBody>
      </p:sp>
      <p:sp>
        <p:nvSpPr>
          <p:cNvPr id="63" name="Flèche vers le bas 26">
            <a:extLst>
              <a:ext uri="{FF2B5EF4-FFF2-40B4-BE49-F238E27FC236}">
                <a16:creationId xmlns:a16="http://schemas.microsoft.com/office/drawing/2014/main" id="{065D1743-53AB-438F-A1E5-AE82C1C0FEDF}"/>
              </a:ext>
            </a:extLst>
          </p:cNvPr>
          <p:cNvSpPr/>
          <p:nvPr/>
        </p:nvSpPr>
        <p:spPr>
          <a:xfrm>
            <a:off x="9611633" y="1806239"/>
            <a:ext cx="1107257" cy="114335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r>
              <a:rPr lang="fr-FR" sz="1100" dirty="0">
                <a:solidFill>
                  <a:srgbClr val="6600FF"/>
                </a:solidFill>
              </a:rPr>
              <a:t>Cela </a:t>
            </a:r>
            <a:br>
              <a:rPr lang="fr-FR" sz="1100" dirty="0">
                <a:solidFill>
                  <a:srgbClr val="6600FF"/>
                </a:solidFill>
              </a:rPr>
            </a:br>
            <a:r>
              <a:rPr lang="fr-FR" sz="1100" b="1" dirty="0">
                <a:solidFill>
                  <a:srgbClr val="6600FF"/>
                </a:solidFill>
              </a:rPr>
              <a:t>ne correspond </a:t>
            </a:r>
            <a:br>
              <a:rPr lang="fr-FR" sz="1100" b="1" dirty="0">
                <a:solidFill>
                  <a:srgbClr val="6600FF"/>
                </a:solidFill>
              </a:rPr>
            </a:br>
            <a:r>
              <a:rPr lang="fr-FR" sz="1100" b="1" dirty="0">
                <a:solidFill>
                  <a:srgbClr val="6600FF"/>
                </a:solidFill>
              </a:rPr>
              <a:t>pas  </a:t>
            </a:r>
            <a:endParaRPr lang="fr-FR" sz="1100" dirty="0">
              <a:solidFill>
                <a:srgbClr val="6600FF"/>
              </a:solidFill>
            </a:endParaRPr>
          </a:p>
          <a:p>
            <a:pPr algn="ctr" defTabSz="457200">
              <a:spcBef>
                <a:spcPts val="200"/>
              </a:spcBef>
              <a:defRPr/>
            </a:pPr>
            <a:r>
              <a:rPr lang="fr-FR" sz="900" i="1" dirty="0">
                <a:solidFill>
                  <a:srgbClr val="6600FF"/>
                </a:solidFill>
              </a:rPr>
              <a:t>- Cotes 1 + 2 + 3 - </a:t>
            </a:r>
          </a:p>
        </p:txBody>
      </p:sp>
      <p:sp>
        <p:nvSpPr>
          <p:cNvPr id="64" name="Forme libre : forme 20">
            <a:extLst>
              <a:ext uri="{FF2B5EF4-FFF2-40B4-BE49-F238E27FC236}">
                <a16:creationId xmlns:a16="http://schemas.microsoft.com/office/drawing/2014/main" id="{FC47CBA4-DB05-46C0-8B2B-D1715E260C9C}"/>
              </a:ext>
            </a:extLst>
          </p:cNvPr>
          <p:cNvSpPr/>
          <p:nvPr/>
        </p:nvSpPr>
        <p:spPr>
          <a:xfrm>
            <a:off x="9170190" y="2953569"/>
            <a:ext cx="440499" cy="168578"/>
          </a:xfrm>
          <a:custGeom>
            <a:avLst/>
            <a:gdLst>
              <a:gd name="connsiteX0" fmla="*/ 0 w 934193"/>
              <a:gd name="connsiteY0" fmla="*/ 0 h 288966"/>
              <a:gd name="connsiteX1" fmla="*/ 934193 w 934193"/>
              <a:gd name="connsiteY1" fmla="*/ 0 h 288966"/>
              <a:gd name="connsiteX2" fmla="*/ 934193 w 934193"/>
              <a:gd name="connsiteY2" fmla="*/ 288966 h 288966"/>
            </a:gdLst>
            <a:ahLst/>
            <a:cxnLst>
              <a:cxn ang="0">
                <a:pos x="connsiteX0" y="connsiteY0"/>
              </a:cxn>
              <a:cxn ang="0">
                <a:pos x="connsiteX1" y="connsiteY1"/>
              </a:cxn>
              <a:cxn ang="0">
                <a:pos x="connsiteX2" y="connsiteY2"/>
              </a:cxn>
            </a:cxnLst>
            <a:rect l="l" t="t" r="r" b="b"/>
            <a:pathLst>
              <a:path w="934193" h="288966">
                <a:moveTo>
                  <a:pt x="0" y="0"/>
                </a:moveTo>
                <a:lnTo>
                  <a:pt x="934193" y="0"/>
                </a:lnTo>
                <a:lnTo>
                  <a:pt x="934193" y="288966"/>
                </a:ln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fr-BE">
              <a:solidFill>
                <a:prstClr val="white"/>
              </a:solidFill>
            </a:endParaRPr>
          </a:p>
        </p:txBody>
      </p:sp>
      <p:sp>
        <p:nvSpPr>
          <p:cNvPr id="65" name="ZoneTexte 27">
            <a:extLst>
              <a:ext uri="{FF2B5EF4-FFF2-40B4-BE49-F238E27FC236}">
                <a16:creationId xmlns:a16="http://schemas.microsoft.com/office/drawing/2014/main" id="{3261634F-4C7C-4B39-8B29-660DE6B47F67}"/>
              </a:ext>
            </a:extLst>
          </p:cNvPr>
          <p:cNvSpPr txBox="1"/>
          <p:nvPr/>
        </p:nvSpPr>
        <p:spPr>
          <a:xfrm>
            <a:off x="5209104" y="3692849"/>
            <a:ext cx="1348700" cy="646331"/>
          </a:xfrm>
          <a:prstGeom prst="rect">
            <a:avLst/>
          </a:prstGeom>
          <a:noFill/>
        </p:spPr>
        <p:txBody>
          <a:bodyPr wrap="square" rtlCol="0">
            <a:spAutoFit/>
          </a:bodyPr>
          <a:lstStyle/>
          <a:p>
            <a:pPr defTabSz="457200"/>
            <a:r>
              <a:rPr lang="fr-FR" sz="900" b="1" dirty="0">
                <a:solidFill>
                  <a:srgbClr val="6600FF"/>
                </a:solidFill>
              </a:rPr>
              <a:t>JE CRAINS QUE MON POUVOIR D’ACHAT DIMINUE DANS LES MOIS À VENIR</a:t>
            </a:r>
          </a:p>
        </p:txBody>
      </p:sp>
      <p:sp>
        <p:nvSpPr>
          <p:cNvPr id="23" name="Forme libre : forme 20">
            <a:extLst>
              <a:ext uri="{FF2B5EF4-FFF2-40B4-BE49-F238E27FC236}">
                <a16:creationId xmlns:a16="http://schemas.microsoft.com/office/drawing/2014/main" id="{FC47CBA4-DB05-46C0-8B2B-D1715E260C9C}"/>
              </a:ext>
            </a:extLst>
          </p:cNvPr>
          <p:cNvSpPr/>
          <p:nvPr/>
        </p:nvSpPr>
        <p:spPr>
          <a:xfrm>
            <a:off x="10201635" y="2949615"/>
            <a:ext cx="45719" cy="177733"/>
          </a:xfrm>
          <a:custGeom>
            <a:avLst/>
            <a:gdLst>
              <a:gd name="connsiteX0" fmla="*/ 0 w 934193"/>
              <a:gd name="connsiteY0" fmla="*/ 0 h 288966"/>
              <a:gd name="connsiteX1" fmla="*/ 934193 w 934193"/>
              <a:gd name="connsiteY1" fmla="*/ 0 h 288966"/>
              <a:gd name="connsiteX2" fmla="*/ 934193 w 934193"/>
              <a:gd name="connsiteY2" fmla="*/ 288966 h 288966"/>
            </a:gdLst>
            <a:ahLst/>
            <a:cxnLst>
              <a:cxn ang="0">
                <a:pos x="connsiteX0" y="connsiteY0"/>
              </a:cxn>
              <a:cxn ang="0">
                <a:pos x="connsiteX1" y="connsiteY1"/>
              </a:cxn>
              <a:cxn ang="0">
                <a:pos x="connsiteX2" y="connsiteY2"/>
              </a:cxn>
            </a:cxnLst>
            <a:rect l="l" t="t" r="r" b="b"/>
            <a:pathLst>
              <a:path w="934193" h="288966">
                <a:moveTo>
                  <a:pt x="0" y="0"/>
                </a:moveTo>
                <a:lnTo>
                  <a:pt x="934193" y="0"/>
                </a:lnTo>
                <a:lnTo>
                  <a:pt x="934193" y="288966"/>
                </a:ln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fr-BE">
              <a:solidFill>
                <a:prstClr val="white"/>
              </a:solidFill>
            </a:endParaRPr>
          </a:p>
        </p:txBody>
      </p:sp>
      <p:sp>
        <p:nvSpPr>
          <p:cNvPr id="43" name="Triangle isocèle 41">
            <a:extLst>
              <a:ext uri="{FF2B5EF4-FFF2-40B4-BE49-F238E27FC236}">
                <a16:creationId xmlns:a16="http://schemas.microsoft.com/office/drawing/2014/main" id="{0F213646-9D10-45E9-8916-248CF12721D0}"/>
              </a:ext>
            </a:extLst>
          </p:cNvPr>
          <p:cNvSpPr/>
          <p:nvPr/>
        </p:nvSpPr>
        <p:spPr>
          <a:xfrm rot="10800000">
            <a:off x="7048891" y="3636534"/>
            <a:ext cx="266002" cy="90687"/>
          </a:xfrm>
          <a:prstGeom prst="triangl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BE">
              <a:solidFill>
                <a:prstClr val="white"/>
              </a:solidFill>
            </a:endParaRPr>
          </a:p>
        </p:txBody>
      </p:sp>
      <p:sp>
        <p:nvSpPr>
          <p:cNvPr id="24" name="Rectangle 64">
            <a:extLst>
              <a:ext uri="{FF2B5EF4-FFF2-40B4-BE49-F238E27FC236}">
                <a16:creationId xmlns:a16="http://schemas.microsoft.com/office/drawing/2014/main" id="{339E5063-F98A-4809-A656-492D5410B829}"/>
              </a:ext>
            </a:extLst>
          </p:cNvPr>
          <p:cNvSpPr/>
          <p:nvPr/>
        </p:nvSpPr>
        <p:spPr>
          <a:xfrm>
            <a:off x="5162953" y="5327013"/>
            <a:ext cx="5267164" cy="1120840"/>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25" name="Graphique 65">
            <a:extLst>
              <a:ext uri="{FF2B5EF4-FFF2-40B4-BE49-F238E27FC236}">
                <a16:creationId xmlns:a16="http://schemas.microsoft.com/office/drawing/2014/main" id="{9999B20B-7C74-4B22-9E75-32836EF0F007}"/>
              </a:ext>
            </a:extLst>
          </p:cNvPr>
          <p:cNvGraphicFramePr/>
          <p:nvPr/>
        </p:nvGraphicFramePr>
        <p:xfrm>
          <a:off x="8094716" y="5542512"/>
          <a:ext cx="2580349" cy="946566"/>
        </p:xfrm>
        <a:graphic>
          <a:graphicData uri="http://schemas.openxmlformats.org/drawingml/2006/chart">
            <c:chart xmlns:c="http://schemas.openxmlformats.org/drawingml/2006/chart" xmlns:r="http://schemas.openxmlformats.org/officeDocument/2006/relationships" r:id="rId4"/>
          </a:graphicData>
        </a:graphic>
      </p:graphicFrame>
      <p:sp>
        <p:nvSpPr>
          <p:cNvPr id="26" name="Triangle isocèle 27">
            <a:extLst>
              <a:ext uri="{FF2B5EF4-FFF2-40B4-BE49-F238E27FC236}">
                <a16:creationId xmlns:a16="http://schemas.microsoft.com/office/drawing/2014/main" id="{AD47BE99-A0A7-4FF9-B970-0DD3AFF1F00A}"/>
              </a:ext>
            </a:extLst>
          </p:cNvPr>
          <p:cNvSpPr/>
          <p:nvPr/>
        </p:nvSpPr>
        <p:spPr>
          <a:xfrm rot="10800000">
            <a:off x="7787174" y="5279769"/>
            <a:ext cx="266002" cy="90687"/>
          </a:xfrm>
          <a:prstGeom prst="triangl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27" name="Rectangle 67">
            <a:extLst>
              <a:ext uri="{FF2B5EF4-FFF2-40B4-BE49-F238E27FC236}">
                <a16:creationId xmlns:a16="http://schemas.microsoft.com/office/drawing/2014/main" id="{D3FC276A-6118-49E9-BFA7-7A5E2F143990}"/>
              </a:ext>
            </a:extLst>
          </p:cNvPr>
          <p:cNvSpPr/>
          <p:nvPr/>
        </p:nvSpPr>
        <p:spPr>
          <a:xfrm>
            <a:off x="5168515" y="5482003"/>
            <a:ext cx="4187365" cy="923330"/>
          </a:xfrm>
          <a:prstGeom prst="rect">
            <a:avLst/>
          </a:prstGeom>
        </p:spPr>
        <p:txBody>
          <a:bodyPr wrap="none">
            <a:spAutoFit/>
          </a:bodyPr>
          <a:lstStyle/>
          <a:p>
            <a:r>
              <a:rPr lang="fr-BE" sz="900" dirty="0">
                <a:solidFill>
                  <a:srgbClr val="000000"/>
                </a:solidFill>
              </a:rPr>
              <a:t>Chaque mois :</a:t>
            </a:r>
          </a:p>
          <a:p>
            <a:pPr marL="171450" indent="-171450">
              <a:buFont typeface="Arial" panose="020B0604020202020204" pitchFamily="34" charset="0"/>
              <a:buChar char="•"/>
            </a:pPr>
            <a:r>
              <a:rPr lang="fr-BE" sz="900" dirty="0">
                <a:solidFill>
                  <a:srgbClr val="000000"/>
                </a:solidFill>
              </a:rPr>
              <a:t>J’arrive à mettre beaucoup d’argent de côté</a:t>
            </a:r>
          </a:p>
          <a:p>
            <a:pPr marL="171450" indent="-171450">
              <a:buFont typeface="Arial" panose="020B0604020202020204" pitchFamily="34" charset="0"/>
              <a:buChar char="•"/>
            </a:pPr>
            <a:r>
              <a:rPr lang="fr-BE" sz="900" dirty="0">
                <a:solidFill>
                  <a:srgbClr val="000000"/>
                </a:solidFill>
              </a:rPr>
              <a:t>J’arrive à mettre un peu d’argent de côté  </a:t>
            </a:r>
          </a:p>
          <a:p>
            <a:pPr marL="171450" indent="-171450">
              <a:buFont typeface="Arial" panose="020B0604020202020204" pitchFamily="34" charset="0"/>
              <a:buChar char="•"/>
            </a:pPr>
            <a:r>
              <a:rPr lang="fr-BE" sz="900" dirty="0">
                <a:solidFill>
                  <a:srgbClr val="000000"/>
                </a:solidFill>
              </a:rPr>
              <a:t>Mes revenus me permettent juste de boucler mon budget</a:t>
            </a:r>
          </a:p>
          <a:p>
            <a:pPr marL="171450" indent="-171450">
              <a:buFont typeface="Arial" panose="020B0604020202020204" pitchFamily="34" charset="0"/>
              <a:buChar char="•"/>
            </a:pPr>
            <a:r>
              <a:rPr lang="fr-BE" sz="900" dirty="0">
                <a:solidFill>
                  <a:srgbClr val="000000"/>
                </a:solidFill>
              </a:rPr>
              <a:t>Je ne réussi pas à boucler mon budget sans être à découvert</a:t>
            </a:r>
          </a:p>
          <a:p>
            <a:pPr marL="171450" indent="-171450">
              <a:buFont typeface="Arial" panose="020B0604020202020204" pitchFamily="34" charset="0"/>
              <a:buChar char="•"/>
            </a:pPr>
            <a:r>
              <a:rPr lang="fr-BE" sz="900" dirty="0">
                <a:solidFill>
                  <a:srgbClr val="000000"/>
                </a:solidFill>
              </a:rPr>
              <a:t>Je m’en sors de plus en plus difficilement et je crains de basculer dans la précarité</a:t>
            </a:r>
          </a:p>
        </p:txBody>
      </p:sp>
      <p:sp>
        <p:nvSpPr>
          <p:cNvPr id="28" name="ZoneTexte 66">
            <a:extLst>
              <a:ext uri="{FF2B5EF4-FFF2-40B4-BE49-F238E27FC236}">
                <a16:creationId xmlns:a16="http://schemas.microsoft.com/office/drawing/2014/main" id="{C45D63D4-BC9D-4553-8AA0-1A872807161A}"/>
              </a:ext>
            </a:extLst>
          </p:cNvPr>
          <p:cNvSpPr txBox="1"/>
          <p:nvPr/>
        </p:nvSpPr>
        <p:spPr>
          <a:xfrm>
            <a:off x="5168515" y="5327014"/>
            <a:ext cx="636713" cy="230832"/>
          </a:xfrm>
          <a:prstGeom prst="rect">
            <a:avLst/>
          </a:prstGeom>
          <a:noFill/>
        </p:spPr>
        <p:txBody>
          <a:bodyPr wrap="none" rtlCol="0">
            <a:spAutoFit/>
          </a:bodyPr>
          <a:lstStyle/>
          <a:p>
            <a:r>
              <a:rPr lang="fr-FR" sz="900" b="1" dirty="0"/>
              <a:t>REVENUS</a:t>
            </a:r>
          </a:p>
        </p:txBody>
      </p:sp>
      <p:pic>
        <p:nvPicPr>
          <p:cNvPr id="35" name="Picture 2" descr="D:\Thermo 7\LOGO-DEF\LOGO-DEF\Partenaires\Logo_Thermometre_Solidarisavecpartenaire_CMJ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64031" y="61465"/>
            <a:ext cx="1605702" cy="477735"/>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13"/>
          <p:cNvSpPr txBox="1"/>
          <p:nvPr/>
        </p:nvSpPr>
        <p:spPr>
          <a:xfrm>
            <a:off x="11669733" y="239970"/>
            <a:ext cx="429726" cy="369332"/>
          </a:xfrm>
          <a:prstGeom prst="rect">
            <a:avLst/>
          </a:prstGeom>
          <a:noFill/>
        </p:spPr>
        <p:txBody>
          <a:bodyPr wrap="square" rtlCol="0">
            <a:spAutoFit/>
          </a:bodyPr>
          <a:lstStyle/>
          <a:p>
            <a:r>
              <a:rPr lang="nl-BE" b="1" dirty="0">
                <a:solidFill>
                  <a:prstClr val="black"/>
                </a:solidFill>
                <a:latin typeface="Batang" panose="02030600000101010101" pitchFamily="18" charset="-127"/>
                <a:ea typeface="Batang" panose="02030600000101010101" pitchFamily="18" charset="-127"/>
                <a:cs typeface="Andalus" pitchFamily="18" charset="-78"/>
              </a:rPr>
              <a:t>13</a:t>
            </a:r>
            <a:endParaRPr lang="en-US" b="1" dirty="0">
              <a:solidFill>
                <a:prstClr val="black"/>
              </a:solidFill>
              <a:latin typeface="Batang" panose="02030600000101010101" pitchFamily="18" charset="-127"/>
              <a:ea typeface="Batang" panose="02030600000101010101" pitchFamily="18" charset="-127"/>
              <a:cs typeface="Andalus" pitchFamily="18" charset="-78"/>
            </a:endParaRPr>
          </a:p>
        </p:txBody>
      </p:sp>
      <p:sp>
        <p:nvSpPr>
          <p:cNvPr id="37" name="Rectangle 36"/>
          <p:cNvSpPr/>
          <p:nvPr/>
        </p:nvSpPr>
        <p:spPr>
          <a:xfrm>
            <a:off x="10865804" y="394539"/>
            <a:ext cx="839667" cy="144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4242348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58">
            <a:extLst>
              <a:ext uri="{FF2B5EF4-FFF2-40B4-BE49-F238E27FC236}">
                <a16:creationId xmlns:a16="http://schemas.microsoft.com/office/drawing/2014/main" id="{88F34DAD-297F-422A-9BA2-22D5609DDB02}"/>
              </a:ext>
            </a:extLst>
          </p:cNvPr>
          <p:cNvSpPr/>
          <p:nvPr/>
        </p:nvSpPr>
        <p:spPr>
          <a:xfrm>
            <a:off x="5037498" y="1924051"/>
            <a:ext cx="3571091" cy="4126501"/>
          </a:xfrm>
          <a:prstGeom prst="rect">
            <a:avLst/>
          </a:prstGeom>
          <a:solidFill>
            <a:srgbClr val="F0D1D1"/>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sp>
        <p:nvSpPr>
          <p:cNvPr id="10" name="ZoneTexte 9">
            <a:extLst>
              <a:ext uri="{FF2B5EF4-FFF2-40B4-BE49-F238E27FC236}">
                <a16:creationId xmlns:a16="http://schemas.microsoft.com/office/drawing/2014/main" id="{DA91DA31-77A8-4AF7-9E32-E6A29E6493C8}"/>
              </a:ext>
            </a:extLst>
          </p:cNvPr>
          <p:cNvSpPr txBox="1"/>
          <p:nvPr/>
        </p:nvSpPr>
        <p:spPr>
          <a:xfrm>
            <a:off x="1388482" y="1572879"/>
            <a:ext cx="3674404" cy="246221"/>
          </a:xfrm>
          <a:prstGeom prst="rect">
            <a:avLst/>
          </a:prstGeom>
          <a:noFill/>
        </p:spPr>
        <p:txBody>
          <a:bodyPr wrap="none" rtlCol="0">
            <a:spAutoFit/>
          </a:bodyPr>
          <a:lstStyle/>
          <a:p>
            <a:pPr defTabSz="457200"/>
            <a:r>
              <a:rPr lang="fr-FR" sz="1000" dirty="0">
                <a:solidFill>
                  <a:srgbClr val="000000"/>
                </a:solidFill>
              </a:rPr>
              <a:t>Base : 100% = les 18 ans et plus </a:t>
            </a:r>
            <a:r>
              <a:rPr lang="fr-FR" sz="1000" i="1" dirty="0">
                <a:solidFill>
                  <a:srgbClr val="000000"/>
                </a:solidFill>
              </a:rPr>
              <a:t>– Fédération Wallonie - Bruxelles –</a:t>
            </a:r>
            <a:r>
              <a:rPr lang="fr-FR" sz="1000" dirty="0">
                <a:solidFill>
                  <a:srgbClr val="000000"/>
                </a:solidFill>
              </a:rPr>
              <a:t>.</a:t>
            </a:r>
          </a:p>
        </p:txBody>
      </p:sp>
      <p:sp>
        <p:nvSpPr>
          <p:cNvPr id="76" name="Rectangle 75">
            <a:extLst>
              <a:ext uri="{FF2B5EF4-FFF2-40B4-BE49-F238E27FC236}">
                <a16:creationId xmlns:a16="http://schemas.microsoft.com/office/drawing/2014/main" id="{F962D812-5257-40B6-9AFA-9694F271C7F0}"/>
              </a:ext>
            </a:extLst>
          </p:cNvPr>
          <p:cNvSpPr/>
          <p:nvPr/>
        </p:nvSpPr>
        <p:spPr>
          <a:xfrm>
            <a:off x="1388482" y="1842385"/>
            <a:ext cx="9381448" cy="4658984"/>
          </a:xfrm>
          <a:prstGeom prst="rect">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sp>
        <p:nvSpPr>
          <p:cNvPr id="2" name="Titre 1">
            <a:extLst>
              <a:ext uri="{FF2B5EF4-FFF2-40B4-BE49-F238E27FC236}">
                <a16:creationId xmlns:a16="http://schemas.microsoft.com/office/drawing/2014/main" id="{71609B35-ECAD-4AEA-8564-1DB24F0CB93B}"/>
              </a:ext>
            </a:extLst>
          </p:cNvPr>
          <p:cNvSpPr>
            <a:spLocks noGrp="1"/>
          </p:cNvSpPr>
          <p:nvPr>
            <p:ph type="title"/>
          </p:nvPr>
        </p:nvSpPr>
        <p:spPr>
          <a:xfrm>
            <a:off x="1271466" y="251248"/>
            <a:ext cx="9649072" cy="338554"/>
          </a:xfrm>
        </p:spPr>
        <p:txBody>
          <a:bodyPr>
            <a:noAutofit/>
          </a:bodyPr>
          <a:lstStyle/>
          <a:p>
            <a:r>
              <a:rPr lang="fr-BE" sz="2800" dirty="0"/>
              <a:t>DE FORTES CRAINTES POUR LA PÉRENNISATION DU SYSTÈME</a:t>
            </a:r>
            <a:endParaRPr lang="fr-BE" sz="2800" baseline="30000" dirty="0"/>
          </a:p>
        </p:txBody>
      </p:sp>
      <p:sp>
        <p:nvSpPr>
          <p:cNvPr id="5" name="Espace réservé du pied de page 4">
            <a:extLst>
              <a:ext uri="{FF2B5EF4-FFF2-40B4-BE49-F238E27FC236}">
                <a16:creationId xmlns:a16="http://schemas.microsoft.com/office/drawing/2014/main" id="{83BEAFF0-54C3-4E4C-80F7-9A1323B09573}"/>
              </a:ext>
            </a:extLst>
          </p:cNvPr>
          <p:cNvSpPr>
            <a:spLocks noGrp="1"/>
          </p:cNvSpPr>
          <p:nvPr>
            <p:ph type="ftr" sz="quarter" idx="3"/>
          </p:nvPr>
        </p:nvSpPr>
        <p:spPr>
          <a:xfrm>
            <a:off x="53163" y="6720825"/>
            <a:ext cx="11065524" cy="123111"/>
          </a:xfrm>
          <a:prstGeom prst="rect">
            <a:avLst/>
          </a:prstGeom>
        </p:spPr>
        <p:txBody>
          <a:bodyPr vert="horz" wrap="square" lIns="0" tIns="0" rIns="0" bIns="0" rtlCol="0" anchor="ctr">
            <a:spAutoFit/>
          </a:bodyPr>
          <a:lstStyle>
            <a:defPPr>
              <a:defRPr lang="en-US"/>
            </a:defPPr>
            <a:lvl1pPr marL="0" algn="ct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fr-FR">
                <a:solidFill>
                  <a:srgbClr val="000000">
                    <a:tint val="75000"/>
                  </a:srgbClr>
                </a:solidFill>
              </a:rPr>
              <a:t>©Solidaris – Le thermomètre des Belges – Comment percevons-nous l’impact du réchauffement climatique et des pollutions environnementales – Janvier 2020</a:t>
            </a:r>
            <a:endParaRPr lang="fr-FR" dirty="0">
              <a:solidFill>
                <a:prstClr val="black">
                  <a:tint val="75000"/>
                </a:prstClr>
              </a:solidFill>
            </a:endParaRPr>
          </a:p>
        </p:txBody>
      </p:sp>
      <p:sp>
        <p:nvSpPr>
          <p:cNvPr id="8" name="Espace réservé du contenu 2">
            <a:extLst>
              <a:ext uri="{FF2B5EF4-FFF2-40B4-BE49-F238E27FC236}">
                <a16:creationId xmlns:a16="http://schemas.microsoft.com/office/drawing/2014/main" id="{65C6E020-BA43-4E0B-AB17-AB8B5F0A595F}"/>
              </a:ext>
            </a:extLst>
          </p:cNvPr>
          <p:cNvSpPr>
            <a:spLocks noGrp="1"/>
          </p:cNvSpPr>
          <p:nvPr>
            <p:ph idx="1"/>
          </p:nvPr>
        </p:nvSpPr>
        <p:spPr>
          <a:xfrm>
            <a:off x="1271487" y="856590"/>
            <a:ext cx="7422941" cy="492443"/>
          </a:xfrm>
        </p:spPr>
        <p:txBody>
          <a:bodyPr/>
          <a:lstStyle/>
          <a:p>
            <a:r>
              <a:rPr lang="fr-BE" sz="1300" b="1" dirty="0"/>
              <a:t>Diriez-vous que vous êtes confiant où inquiet en ce qui concerne l'avenir du système de protection sociale et de sécurité sociale en Belgique ?</a:t>
            </a:r>
            <a:endParaRPr lang="es-AR" sz="1300" b="1" dirty="0"/>
          </a:p>
        </p:txBody>
      </p:sp>
      <p:graphicFrame>
        <p:nvGraphicFramePr>
          <p:cNvPr id="48" name="Graphique 47">
            <a:extLst>
              <a:ext uri="{FF2B5EF4-FFF2-40B4-BE49-F238E27FC236}">
                <a16:creationId xmlns:a16="http://schemas.microsoft.com/office/drawing/2014/main" id="{B2772A2E-740B-4C56-BDBF-5E1A949FE600}"/>
              </a:ext>
            </a:extLst>
          </p:cNvPr>
          <p:cNvGraphicFramePr/>
          <p:nvPr/>
        </p:nvGraphicFramePr>
        <p:xfrm>
          <a:off x="1514195" y="2541667"/>
          <a:ext cx="8892000" cy="4187430"/>
        </p:xfrm>
        <a:graphic>
          <a:graphicData uri="http://schemas.openxmlformats.org/drawingml/2006/chart">
            <c:chart xmlns:c="http://schemas.openxmlformats.org/drawingml/2006/chart" xmlns:r="http://schemas.openxmlformats.org/officeDocument/2006/relationships" r:id="rId2"/>
          </a:graphicData>
        </a:graphic>
      </p:graphicFrame>
      <p:sp>
        <p:nvSpPr>
          <p:cNvPr id="50" name="Rectangle 49">
            <a:extLst>
              <a:ext uri="{FF2B5EF4-FFF2-40B4-BE49-F238E27FC236}">
                <a16:creationId xmlns:a16="http://schemas.microsoft.com/office/drawing/2014/main" id="{11AED178-8A6E-4C58-AC6D-0857E2665660}"/>
              </a:ext>
            </a:extLst>
          </p:cNvPr>
          <p:cNvSpPr/>
          <p:nvPr/>
        </p:nvSpPr>
        <p:spPr>
          <a:xfrm>
            <a:off x="7208506" y="6047441"/>
            <a:ext cx="873803" cy="461665"/>
          </a:xfrm>
          <a:prstGeom prst="rect">
            <a:avLst/>
          </a:prstGeom>
        </p:spPr>
        <p:txBody>
          <a:bodyPr wrap="square">
            <a:spAutoFit/>
          </a:bodyPr>
          <a:lstStyle/>
          <a:p>
            <a:pPr algn="ctr" defTabSz="457200"/>
            <a:r>
              <a:rPr lang="fr-BE" sz="1200" b="1" dirty="0">
                <a:solidFill>
                  <a:srgbClr val="000000"/>
                </a:solidFill>
              </a:rPr>
              <a:t>Je suis très inquiet</a:t>
            </a:r>
          </a:p>
        </p:txBody>
      </p:sp>
      <p:sp>
        <p:nvSpPr>
          <p:cNvPr id="53" name="Rectangle 52">
            <a:extLst>
              <a:ext uri="{FF2B5EF4-FFF2-40B4-BE49-F238E27FC236}">
                <a16:creationId xmlns:a16="http://schemas.microsoft.com/office/drawing/2014/main" id="{0F95CBC7-3A1E-42B2-A2C6-A060399955FC}"/>
              </a:ext>
            </a:extLst>
          </p:cNvPr>
          <p:cNvSpPr/>
          <p:nvPr/>
        </p:nvSpPr>
        <p:spPr>
          <a:xfrm>
            <a:off x="5588114" y="6039720"/>
            <a:ext cx="800708" cy="461665"/>
          </a:xfrm>
          <a:prstGeom prst="rect">
            <a:avLst/>
          </a:prstGeom>
        </p:spPr>
        <p:txBody>
          <a:bodyPr wrap="square">
            <a:spAutoFit/>
          </a:bodyPr>
          <a:lstStyle/>
          <a:p>
            <a:pPr algn="ctr" defTabSz="457200"/>
            <a:r>
              <a:rPr lang="fr-BE" sz="1200" b="1" dirty="0">
                <a:solidFill>
                  <a:srgbClr val="000000"/>
                </a:solidFill>
              </a:rPr>
              <a:t>Je suis inquiet</a:t>
            </a:r>
          </a:p>
        </p:txBody>
      </p:sp>
      <p:sp>
        <p:nvSpPr>
          <p:cNvPr id="57" name="Rectangle 56">
            <a:extLst>
              <a:ext uri="{FF2B5EF4-FFF2-40B4-BE49-F238E27FC236}">
                <a16:creationId xmlns:a16="http://schemas.microsoft.com/office/drawing/2014/main" id="{91CD67BD-A625-433B-B525-5A78A6609BC7}"/>
              </a:ext>
            </a:extLst>
          </p:cNvPr>
          <p:cNvSpPr/>
          <p:nvPr/>
        </p:nvSpPr>
        <p:spPr>
          <a:xfrm>
            <a:off x="8763919" y="6048033"/>
            <a:ext cx="1119877" cy="461665"/>
          </a:xfrm>
          <a:prstGeom prst="rect">
            <a:avLst/>
          </a:prstGeom>
        </p:spPr>
        <p:txBody>
          <a:bodyPr wrap="square">
            <a:spAutoFit/>
          </a:bodyPr>
          <a:lstStyle/>
          <a:p>
            <a:pPr algn="ctr" defTabSz="457200"/>
            <a:r>
              <a:rPr lang="fr-BE" sz="1200" b="1" dirty="0">
                <a:solidFill>
                  <a:srgbClr val="000000"/>
                </a:solidFill>
              </a:rPr>
              <a:t>Ne se prononce pas</a:t>
            </a:r>
          </a:p>
        </p:txBody>
      </p:sp>
      <p:sp>
        <p:nvSpPr>
          <p:cNvPr id="44" name="Rectangle 43">
            <a:extLst>
              <a:ext uri="{FF2B5EF4-FFF2-40B4-BE49-F238E27FC236}">
                <a16:creationId xmlns:a16="http://schemas.microsoft.com/office/drawing/2014/main" id="{F516EE85-3A6E-47B3-BD40-A0EDE7061EEF}"/>
              </a:ext>
            </a:extLst>
          </p:cNvPr>
          <p:cNvSpPr/>
          <p:nvPr/>
        </p:nvSpPr>
        <p:spPr>
          <a:xfrm>
            <a:off x="6304406" y="2605950"/>
            <a:ext cx="2953003" cy="1065611"/>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graphicFrame>
        <p:nvGraphicFramePr>
          <p:cNvPr id="45" name="Graphique 44">
            <a:extLst>
              <a:ext uri="{FF2B5EF4-FFF2-40B4-BE49-F238E27FC236}">
                <a16:creationId xmlns:a16="http://schemas.microsoft.com/office/drawing/2014/main" id="{4034C168-E76E-4746-A12B-1BCDDF7B591E}"/>
              </a:ext>
            </a:extLst>
          </p:cNvPr>
          <p:cNvGraphicFramePr/>
          <p:nvPr/>
        </p:nvGraphicFramePr>
        <p:xfrm>
          <a:off x="5905134" y="2687313"/>
          <a:ext cx="3732256" cy="1065611"/>
        </p:xfrm>
        <a:graphic>
          <a:graphicData uri="http://schemas.openxmlformats.org/drawingml/2006/chart">
            <c:chart xmlns:c="http://schemas.openxmlformats.org/drawingml/2006/chart" xmlns:r="http://schemas.openxmlformats.org/officeDocument/2006/relationships" r:id="rId3"/>
          </a:graphicData>
        </a:graphic>
      </p:graphicFrame>
      <p:sp>
        <p:nvSpPr>
          <p:cNvPr id="52" name="ZoneTexte 51">
            <a:extLst>
              <a:ext uri="{FF2B5EF4-FFF2-40B4-BE49-F238E27FC236}">
                <a16:creationId xmlns:a16="http://schemas.microsoft.com/office/drawing/2014/main" id="{FB31F5C5-3635-47B1-AB42-B9DA09C4484F}"/>
              </a:ext>
            </a:extLst>
          </p:cNvPr>
          <p:cNvSpPr txBox="1"/>
          <p:nvPr/>
        </p:nvSpPr>
        <p:spPr>
          <a:xfrm>
            <a:off x="6376881" y="2642393"/>
            <a:ext cx="636713" cy="230832"/>
          </a:xfrm>
          <a:prstGeom prst="rect">
            <a:avLst/>
          </a:prstGeom>
          <a:noFill/>
        </p:spPr>
        <p:txBody>
          <a:bodyPr wrap="none" rtlCol="0">
            <a:spAutoFit/>
          </a:bodyPr>
          <a:lstStyle/>
          <a:p>
            <a:pPr defTabSz="457200"/>
            <a:r>
              <a:rPr lang="fr-FR" sz="900" b="1" dirty="0">
                <a:solidFill>
                  <a:srgbClr val="000000"/>
                </a:solidFill>
              </a:rPr>
              <a:t>REVENUS</a:t>
            </a:r>
          </a:p>
        </p:txBody>
      </p:sp>
      <p:sp>
        <p:nvSpPr>
          <p:cNvPr id="3" name="Espace réservé du numéro de diapositive 2">
            <a:extLst>
              <a:ext uri="{FF2B5EF4-FFF2-40B4-BE49-F238E27FC236}">
                <a16:creationId xmlns:a16="http://schemas.microsoft.com/office/drawing/2014/main" id="{C5D40828-7398-4D47-BA62-8F8F5EA040A3}"/>
              </a:ext>
            </a:extLst>
          </p:cNvPr>
          <p:cNvSpPr>
            <a:spLocks noGrp="1"/>
          </p:cNvSpPr>
          <p:nvPr>
            <p:ph type="sldNum" sz="quarter" idx="4"/>
          </p:nvPr>
        </p:nvSpPr>
        <p:spPr>
          <a:xfrm>
            <a:off x="9294037" y="6723651"/>
            <a:ext cx="2844800" cy="123111"/>
          </a:xfrm>
          <a:prstGeom prst="rect">
            <a:avLst/>
          </a:prstGeom>
        </p:spPr>
        <p:txBody>
          <a:bodyPr vert="horz" lIns="0" tIns="0" rIns="0" bIns="0" rtlCol="0" anchor="ctr">
            <a:spAutoFit/>
          </a:bodyPr>
          <a:lstStyle>
            <a:defPPr>
              <a:defRPr lang="en-US"/>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B1BAB7-AC79-A041-AA59-D4AE9967AD46}" type="slidenum">
              <a:rPr lang="fr-FR" smtClean="0">
                <a:solidFill>
                  <a:srgbClr val="000000">
                    <a:tint val="75000"/>
                  </a:srgbClr>
                </a:solidFill>
              </a:rPr>
              <a:pPr/>
              <a:t>25</a:t>
            </a:fld>
            <a:endParaRPr lang="fr-FR" dirty="0">
              <a:solidFill>
                <a:srgbClr val="000000">
                  <a:tint val="75000"/>
                </a:srgbClr>
              </a:solidFill>
            </a:endParaRPr>
          </a:p>
        </p:txBody>
      </p:sp>
      <p:sp>
        <p:nvSpPr>
          <p:cNvPr id="27" name="Rectangle 49">
            <a:extLst>
              <a:ext uri="{FF2B5EF4-FFF2-40B4-BE49-F238E27FC236}">
                <a16:creationId xmlns:a16="http://schemas.microsoft.com/office/drawing/2014/main" id="{11AED178-8A6E-4C58-AC6D-0857E2665660}"/>
              </a:ext>
            </a:extLst>
          </p:cNvPr>
          <p:cNvSpPr/>
          <p:nvPr/>
        </p:nvSpPr>
        <p:spPr>
          <a:xfrm>
            <a:off x="3886199" y="6050576"/>
            <a:ext cx="873803" cy="461665"/>
          </a:xfrm>
          <a:prstGeom prst="rect">
            <a:avLst/>
          </a:prstGeom>
        </p:spPr>
        <p:txBody>
          <a:bodyPr wrap="square">
            <a:spAutoFit/>
          </a:bodyPr>
          <a:lstStyle/>
          <a:p>
            <a:pPr algn="ctr" defTabSz="457200"/>
            <a:r>
              <a:rPr lang="fr-BE" sz="1200" b="1" dirty="0">
                <a:solidFill>
                  <a:srgbClr val="000000"/>
                </a:solidFill>
              </a:rPr>
              <a:t>Je suis confiant</a:t>
            </a:r>
          </a:p>
        </p:txBody>
      </p:sp>
      <p:sp>
        <p:nvSpPr>
          <p:cNvPr id="28" name="Rectangle 49">
            <a:extLst>
              <a:ext uri="{FF2B5EF4-FFF2-40B4-BE49-F238E27FC236}">
                <a16:creationId xmlns:a16="http://schemas.microsoft.com/office/drawing/2014/main" id="{11AED178-8A6E-4C58-AC6D-0857E2665660}"/>
              </a:ext>
            </a:extLst>
          </p:cNvPr>
          <p:cNvSpPr/>
          <p:nvPr/>
        </p:nvSpPr>
        <p:spPr>
          <a:xfrm>
            <a:off x="2248238" y="6047441"/>
            <a:ext cx="873803" cy="461665"/>
          </a:xfrm>
          <a:prstGeom prst="rect">
            <a:avLst/>
          </a:prstGeom>
        </p:spPr>
        <p:txBody>
          <a:bodyPr wrap="square">
            <a:spAutoFit/>
          </a:bodyPr>
          <a:lstStyle/>
          <a:p>
            <a:pPr algn="ctr" defTabSz="457200"/>
            <a:r>
              <a:rPr lang="fr-BE" sz="1200" b="1" dirty="0">
                <a:solidFill>
                  <a:srgbClr val="000000"/>
                </a:solidFill>
              </a:rPr>
              <a:t>Je suis très confiant</a:t>
            </a:r>
          </a:p>
        </p:txBody>
      </p:sp>
      <p:sp>
        <p:nvSpPr>
          <p:cNvPr id="7" name="6 Pentágono"/>
          <p:cNvSpPr/>
          <p:nvPr/>
        </p:nvSpPr>
        <p:spPr>
          <a:xfrm>
            <a:off x="5316730" y="2142371"/>
            <a:ext cx="1162843" cy="385082"/>
          </a:xfrm>
          <a:prstGeom prst="homePlate">
            <a:avLst/>
          </a:prstGeom>
          <a:solidFill>
            <a:srgbClr val="993232"/>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AR">
              <a:solidFill>
                <a:prstClr val="white"/>
              </a:solidFill>
            </a:endParaRPr>
          </a:p>
        </p:txBody>
      </p:sp>
      <p:sp>
        <p:nvSpPr>
          <p:cNvPr id="9" name="8 CuadroTexto"/>
          <p:cNvSpPr txBox="1"/>
          <p:nvPr/>
        </p:nvSpPr>
        <p:spPr>
          <a:xfrm>
            <a:off x="5365976" y="2196737"/>
            <a:ext cx="961312" cy="276999"/>
          </a:xfrm>
          <a:prstGeom prst="rect">
            <a:avLst/>
          </a:prstGeom>
          <a:noFill/>
        </p:spPr>
        <p:txBody>
          <a:bodyPr wrap="square" rtlCol="0">
            <a:spAutoFit/>
          </a:bodyPr>
          <a:lstStyle/>
          <a:p>
            <a:pPr algn="ctr" defTabSz="457200"/>
            <a:r>
              <a:rPr lang="fr-FR" sz="1200" b="1" dirty="0">
                <a:solidFill>
                  <a:prstClr val="white"/>
                </a:solidFill>
              </a:rPr>
              <a:t>Inquiet</a:t>
            </a:r>
          </a:p>
        </p:txBody>
      </p:sp>
      <p:sp>
        <p:nvSpPr>
          <p:cNvPr id="30" name="Ellipse 48">
            <a:extLst>
              <a:ext uri="{FF2B5EF4-FFF2-40B4-BE49-F238E27FC236}">
                <a16:creationId xmlns:a16="http://schemas.microsoft.com/office/drawing/2014/main" id="{5D3A0B51-62A1-4F4D-935E-306C61A2435D}"/>
              </a:ext>
            </a:extLst>
          </p:cNvPr>
          <p:cNvSpPr/>
          <p:nvPr/>
        </p:nvSpPr>
        <p:spPr>
          <a:xfrm>
            <a:off x="6536924" y="2142416"/>
            <a:ext cx="575734" cy="388563"/>
          </a:xfrm>
          <a:prstGeom prst="ellipse">
            <a:avLst/>
          </a:prstGeom>
          <a:solidFill>
            <a:srgbClr val="993232"/>
          </a:solidFill>
          <a:effectLst>
            <a:outerShdw blurRad="206375" dist="50800" dir="5400000" sx="76000" sy="76000" algn="tl"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defTabSz="457200"/>
            <a:r>
              <a:rPr lang="fr-FR" sz="1200" b="1" dirty="0">
                <a:solidFill>
                  <a:prstClr val="white"/>
                </a:solidFill>
              </a:rPr>
              <a:t>72%</a:t>
            </a:r>
          </a:p>
        </p:txBody>
      </p:sp>
      <p:sp>
        <p:nvSpPr>
          <p:cNvPr id="41" name="Rectangle 21">
            <a:extLst>
              <a:ext uri="{FF2B5EF4-FFF2-40B4-BE49-F238E27FC236}">
                <a16:creationId xmlns:a16="http://schemas.microsoft.com/office/drawing/2014/main" id="{51184EDF-DF88-4017-BC96-29AF9615DEA6}"/>
              </a:ext>
            </a:extLst>
          </p:cNvPr>
          <p:cNvSpPr/>
          <p:nvPr/>
        </p:nvSpPr>
        <p:spPr>
          <a:xfrm>
            <a:off x="6309639" y="3652492"/>
            <a:ext cx="2955066" cy="868339"/>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graphicFrame>
        <p:nvGraphicFramePr>
          <p:cNvPr id="42" name="Graphique 26">
            <a:extLst>
              <a:ext uri="{FF2B5EF4-FFF2-40B4-BE49-F238E27FC236}">
                <a16:creationId xmlns:a16="http://schemas.microsoft.com/office/drawing/2014/main" id="{790C4AC5-7851-472B-898C-170115FD8A39}"/>
              </a:ext>
            </a:extLst>
          </p:cNvPr>
          <p:cNvGraphicFramePr/>
          <p:nvPr/>
        </p:nvGraphicFramePr>
        <p:xfrm>
          <a:off x="6980728" y="3680741"/>
          <a:ext cx="2580349" cy="811794"/>
        </p:xfrm>
        <a:graphic>
          <a:graphicData uri="http://schemas.openxmlformats.org/drawingml/2006/chart">
            <c:chart xmlns:c="http://schemas.openxmlformats.org/drawingml/2006/chart" xmlns:r="http://schemas.openxmlformats.org/officeDocument/2006/relationships" r:id="rId4"/>
          </a:graphicData>
        </a:graphic>
      </p:graphicFrame>
      <p:sp>
        <p:nvSpPr>
          <p:cNvPr id="43" name="ZoneTexte 27">
            <a:extLst>
              <a:ext uri="{FF2B5EF4-FFF2-40B4-BE49-F238E27FC236}">
                <a16:creationId xmlns:a16="http://schemas.microsoft.com/office/drawing/2014/main" id="{3261634F-4C7C-4B39-8B29-660DE6B47F67}"/>
              </a:ext>
            </a:extLst>
          </p:cNvPr>
          <p:cNvSpPr txBox="1"/>
          <p:nvPr/>
        </p:nvSpPr>
        <p:spPr>
          <a:xfrm>
            <a:off x="6304995" y="3665328"/>
            <a:ext cx="1341693" cy="646331"/>
          </a:xfrm>
          <a:prstGeom prst="rect">
            <a:avLst/>
          </a:prstGeom>
          <a:noFill/>
        </p:spPr>
        <p:txBody>
          <a:bodyPr wrap="square" rtlCol="0">
            <a:spAutoFit/>
          </a:bodyPr>
          <a:lstStyle/>
          <a:p>
            <a:pPr defTabSz="457200"/>
            <a:r>
              <a:rPr lang="fr-FR" sz="900" b="1" dirty="0">
                <a:solidFill>
                  <a:srgbClr val="000000"/>
                </a:solidFill>
              </a:rPr>
              <a:t>JE CRAINS QUE MON POUVOIR D’ACHAT DIMINUE DANS LES MOIS À VENIR</a:t>
            </a:r>
          </a:p>
        </p:txBody>
      </p:sp>
      <p:pic>
        <p:nvPicPr>
          <p:cNvPr id="24" name="Picture 2" descr="D:\Thermo 7\LOGO-DEF\LOGO-DEF\Partenaires\Logo_Thermometre_Solidarisavecpartenaire_CMJ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64031" y="61465"/>
            <a:ext cx="1605702" cy="477735"/>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13"/>
          <p:cNvSpPr txBox="1"/>
          <p:nvPr/>
        </p:nvSpPr>
        <p:spPr>
          <a:xfrm>
            <a:off x="11669733" y="239970"/>
            <a:ext cx="429726" cy="369332"/>
          </a:xfrm>
          <a:prstGeom prst="rect">
            <a:avLst/>
          </a:prstGeom>
          <a:noFill/>
        </p:spPr>
        <p:txBody>
          <a:bodyPr wrap="square" rtlCol="0">
            <a:spAutoFit/>
          </a:bodyPr>
          <a:lstStyle/>
          <a:p>
            <a:r>
              <a:rPr lang="nl-BE" b="1" dirty="0">
                <a:solidFill>
                  <a:prstClr val="black"/>
                </a:solidFill>
                <a:latin typeface="Batang" panose="02030600000101010101" pitchFamily="18" charset="-127"/>
                <a:ea typeface="Batang" panose="02030600000101010101" pitchFamily="18" charset="-127"/>
                <a:cs typeface="Andalus" pitchFamily="18" charset="-78"/>
              </a:rPr>
              <a:t>13</a:t>
            </a:r>
            <a:endParaRPr lang="en-US" b="1" dirty="0">
              <a:solidFill>
                <a:prstClr val="black"/>
              </a:solidFill>
              <a:latin typeface="Batang" panose="02030600000101010101" pitchFamily="18" charset="-127"/>
              <a:ea typeface="Batang" panose="02030600000101010101" pitchFamily="18" charset="-127"/>
              <a:cs typeface="Andalus" pitchFamily="18" charset="-78"/>
            </a:endParaRPr>
          </a:p>
        </p:txBody>
      </p:sp>
      <p:sp>
        <p:nvSpPr>
          <p:cNvPr id="26" name="Rectangle 25"/>
          <p:cNvSpPr/>
          <p:nvPr/>
        </p:nvSpPr>
        <p:spPr>
          <a:xfrm>
            <a:off x="10865804" y="394539"/>
            <a:ext cx="839667" cy="144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1653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609B35-ECAD-4AEA-8564-1DB24F0CB93B}"/>
              </a:ext>
            </a:extLst>
          </p:cNvPr>
          <p:cNvSpPr>
            <a:spLocks noGrp="1"/>
          </p:cNvSpPr>
          <p:nvPr>
            <p:ph type="title"/>
          </p:nvPr>
        </p:nvSpPr>
        <p:spPr>
          <a:xfrm>
            <a:off x="1271466" y="251248"/>
            <a:ext cx="9649072" cy="338554"/>
          </a:xfrm>
        </p:spPr>
        <p:txBody>
          <a:bodyPr>
            <a:noAutofit/>
          </a:bodyPr>
          <a:lstStyle/>
          <a:p>
            <a:r>
              <a:rPr lang="fr-BE" sz="2800" dirty="0"/>
              <a:t>DE FORTES CRAINTES POUR LA PÉRENNISATION DU SYSTÈME</a:t>
            </a:r>
          </a:p>
        </p:txBody>
      </p:sp>
      <p:sp>
        <p:nvSpPr>
          <p:cNvPr id="10" name="ZoneTexte 9">
            <a:extLst>
              <a:ext uri="{FF2B5EF4-FFF2-40B4-BE49-F238E27FC236}">
                <a16:creationId xmlns:a16="http://schemas.microsoft.com/office/drawing/2014/main" id="{DA91DA31-77A8-4AF7-9E32-E6A29E6493C8}"/>
              </a:ext>
            </a:extLst>
          </p:cNvPr>
          <p:cNvSpPr txBox="1"/>
          <p:nvPr/>
        </p:nvSpPr>
        <p:spPr>
          <a:xfrm>
            <a:off x="1309885" y="2448510"/>
            <a:ext cx="3675924" cy="246221"/>
          </a:xfrm>
          <a:prstGeom prst="rect">
            <a:avLst/>
          </a:prstGeom>
          <a:noFill/>
        </p:spPr>
        <p:txBody>
          <a:bodyPr wrap="square" rtlCol="0">
            <a:spAutoFit/>
          </a:bodyPr>
          <a:lstStyle/>
          <a:p>
            <a:pPr defTabSz="457200">
              <a:defRPr/>
            </a:pPr>
            <a:r>
              <a:rPr lang="fr-FR" sz="1000" dirty="0">
                <a:solidFill>
                  <a:srgbClr val="000000"/>
                </a:solidFill>
              </a:rPr>
              <a:t>Base : 100% = les 18 ans et plus </a:t>
            </a:r>
            <a:r>
              <a:rPr lang="fr-FR" sz="1000" i="1" dirty="0">
                <a:solidFill>
                  <a:srgbClr val="000000"/>
                </a:solidFill>
              </a:rPr>
              <a:t>– Fédération Wallonie - Bruxelles –</a:t>
            </a:r>
            <a:r>
              <a:rPr lang="fr-FR" sz="1000" dirty="0">
                <a:solidFill>
                  <a:srgbClr val="000000"/>
                </a:solidFill>
              </a:rPr>
              <a:t>.</a:t>
            </a:r>
          </a:p>
        </p:txBody>
      </p:sp>
      <p:sp>
        <p:nvSpPr>
          <p:cNvPr id="40" name="Rectangle 31">
            <a:extLst>
              <a:ext uri="{FF2B5EF4-FFF2-40B4-BE49-F238E27FC236}">
                <a16:creationId xmlns:a16="http://schemas.microsoft.com/office/drawing/2014/main" id="{A133DC03-9E55-4EFA-A0BD-98105B053AF7}"/>
              </a:ext>
            </a:extLst>
          </p:cNvPr>
          <p:cNvSpPr/>
          <p:nvPr/>
        </p:nvSpPr>
        <p:spPr>
          <a:xfrm>
            <a:off x="1309906" y="2699180"/>
            <a:ext cx="9538431" cy="385402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sp>
        <p:nvSpPr>
          <p:cNvPr id="11" name="Flèche vers le bas 58">
            <a:extLst>
              <a:ext uri="{FF2B5EF4-FFF2-40B4-BE49-F238E27FC236}">
                <a16:creationId xmlns:a16="http://schemas.microsoft.com/office/drawing/2014/main" id="{F69F9047-72A8-4807-86E5-FDF94E3CFD93}"/>
              </a:ext>
            </a:extLst>
          </p:cNvPr>
          <p:cNvSpPr/>
          <p:nvPr/>
        </p:nvSpPr>
        <p:spPr>
          <a:xfrm>
            <a:off x="7042990" y="1943485"/>
            <a:ext cx="1329756" cy="114335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fr-FR" sz="1100" dirty="0">
              <a:solidFill>
                <a:srgbClr val="000000"/>
              </a:solidFill>
            </a:endParaRPr>
          </a:p>
          <a:p>
            <a:pPr algn="ctr" defTabSz="457200">
              <a:defRPr/>
            </a:pPr>
            <a:r>
              <a:rPr lang="fr-FR" sz="1100" dirty="0">
                <a:solidFill>
                  <a:srgbClr val="000000"/>
                </a:solidFill>
              </a:rPr>
              <a:t>Cela </a:t>
            </a:r>
            <a:r>
              <a:rPr lang="fr-FR" sz="1100" b="1" dirty="0">
                <a:solidFill>
                  <a:srgbClr val="000000"/>
                </a:solidFill>
              </a:rPr>
              <a:t>correspond  </a:t>
            </a:r>
            <a:endParaRPr lang="fr-FR" sz="1100" dirty="0">
              <a:solidFill>
                <a:srgbClr val="000000"/>
              </a:solidFill>
            </a:endParaRPr>
          </a:p>
          <a:p>
            <a:pPr algn="ctr" defTabSz="457200">
              <a:spcBef>
                <a:spcPts val="200"/>
              </a:spcBef>
              <a:defRPr/>
            </a:pPr>
            <a:r>
              <a:rPr lang="fr-FR" sz="900" i="1" dirty="0">
                <a:solidFill>
                  <a:srgbClr val="000000"/>
                </a:solidFill>
              </a:rPr>
              <a:t>- Cotes 5 + 6 + 7 - </a:t>
            </a:r>
          </a:p>
        </p:txBody>
      </p:sp>
      <p:sp>
        <p:nvSpPr>
          <p:cNvPr id="61" name="Espace réservé du pied de page 4"/>
          <p:cNvSpPr>
            <a:spLocks noGrp="1"/>
          </p:cNvSpPr>
          <p:nvPr>
            <p:ph type="ftr" sz="quarter" idx="4294967295"/>
          </p:nvPr>
        </p:nvSpPr>
        <p:spPr>
          <a:xfrm>
            <a:off x="1186195" y="6714300"/>
            <a:ext cx="8990738" cy="123111"/>
          </a:xfrm>
          <a:prstGeom prst="rect">
            <a:avLst/>
          </a:prstGeom>
        </p:spPr>
        <p:txBody>
          <a:bodyPr/>
          <a:lstStyle/>
          <a:p>
            <a:pPr algn="l">
              <a:defRPr/>
            </a:pPr>
            <a:r>
              <a:rPr lang="fr-FR" dirty="0">
                <a:solidFill>
                  <a:prstClr val="black">
                    <a:tint val="75000"/>
                  </a:prstClr>
                </a:solidFill>
              </a:rPr>
              <a:t>©</a:t>
            </a:r>
            <a:r>
              <a:rPr lang="fr-FR" dirty="0" err="1">
                <a:solidFill>
                  <a:prstClr val="black">
                    <a:tint val="75000"/>
                  </a:prstClr>
                </a:solidFill>
              </a:rPr>
              <a:t>Solidaris</a:t>
            </a:r>
            <a:r>
              <a:rPr lang="fr-FR" dirty="0">
                <a:solidFill>
                  <a:prstClr val="black">
                    <a:tint val="75000"/>
                  </a:prstClr>
                </a:solidFill>
              </a:rPr>
              <a:t> – Le thermomètre des Belges – Comment percevons-nous la Protection sociale et la solidarité collective ? – Janvier 2021</a:t>
            </a:r>
          </a:p>
        </p:txBody>
      </p:sp>
      <p:sp>
        <p:nvSpPr>
          <p:cNvPr id="62" name="Flèche vers le bas 24">
            <a:extLst>
              <a:ext uri="{FF2B5EF4-FFF2-40B4-BE49-F238E27FC236}">
                <a16:creationId xmlns:a16="http://schemas.microsoft.com/office/drawing/2014/main" id="{06B56F80-9BAC-467F-820B-4AA7AA015023}"/>
              </a:ext>
            </a:extLst>
          </p:cNvPr>
          <p:cNvSpPr/>
          <p:nvPr/>
        </p:nvSpPr>
        <p:spPr>
          <a:xfrm>
            <a:off x="8760298" y="1790727"/>
            <a:ext cx="1067070" cy="1143353"/>
          </a:xfrm>
          <a:prstGeom prst="downArrow">
            <a:avLst>
              <a:gd name="adj1" fmla="val 100000"/>
              <a:gd name="adj2" fmla="val 20503"/>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fr-FR" sz="1100" dirty="0">
              <a:solidFill>
                <a:srgbClr val="000000"/>
              </a:solidFill>
            </a:endParaRPr>
          </a:p>
          <a:p>
            <a:pPr algn="ctr" defTabSz="457200">
              <a:defRPr/>
            </a:pPr>
            <a:r>
              <a:rPr lang="fr-FR" sz="1100" dirty="0">
                <a:solidFill>
                  <a:srgbClr val="000000"/>
                </a:solidFill>
              </a:rPr>
              <a:t>Cela correspond moyennement</a:t>
            </a:r>
          </a:p>
          <a:p>
            <a:pPr algn="ctr" defTabSz="457200">
              <a:defRPr/>
            </a:pPr>
            <a:r>
              <a:rPr lang="fr-FR" sz="900" i="1" dirty="0">
                <a:solidFill>
                  <a:srgbClr val="000000"/>
                </a:solidFill>
              </a:rPr>
              <a:t>- Cote 4 - </a:t>
            </a:r>
            <a:r>
              <a:rPr lang="fr-FR" sz="900" dirty="0">
                <a:solidFill>
                  <a:srgbClr val="000000"/>
                </a:solidFill>
              </a:rPr>
              <a:t> </a:t>
            </a:r>
          </a:p>
          <a:p>
            <a:pPr algn="ctr" defTabSz="457200">
              <a:spcBef>
                <a:spcPts val="200"/>
              </a:spcBef>
              <a:defRPr/>
            </a:pPr>
            <a:r>
              <a:rPr lang="fr-FR" sz="900" i="1" dirty="0">
                <a:solidFill>
                  <a:srgbClr val="000000"/>
                </a:solidFill>
              </a:rPr>
              <a:t> </a:t>
            </a:r>
          </a:p>
        </p:txBody>
      </p:sp>
      <p:sp>
        <p:nvSpPr>
          <p:cNvPr id="58" name="Espace réservé du numéro de diapositive 1">
            <a:extLst>
              <a:ext uri="{FF2B5EF4-FFF2-40B4-BE49-F238E27FC236}">
                <a16:creationId xmlns:a16="http://schemas.microsoft.com/office/drawing/2014/main" id="{869696C4-F156-41E6-A781-7C94C1C71D9A}"/>
              </a:ext>
            </a:extLst>
          </p:cNvPr>
          <p:cNvSpPr>
            <a:spLocks noGrp="1"/>
          </p:cNvSpPr>
          <p:nvPr>
            <p:ph type="sldNum" sz="quarter" idx="4294967295"/>
          </p:nvPr>
        </p:nvSpPr>
        <p:spPr>
          <a:xfrm>
            <a:off x="8713840" y="6717076"/>
            <a:ext cx="2311400" cy="123111"/>
          </a:xfrm>
          <a:prstGeom prst="rect">
            <a:avLst/>
          </a:prstGeom>
        </p:spPr>
        <p:txBody>
          <a:bodyPr/>
          <a:lstStyle/>
          <a:p>
            <a:pPr>
              <a:defRPr/>
            </a:pPr>
            <a:fld id="{F9B1BAB7-AC79-A041-AA59-D4AE9967AD46}" type="slidenum">
              <a:rPr lang="fr-FR" kern="0" smtClean="0">
                <a:solidFill>
                  <a:prstClr val="black">
                    <a:tint val="75000"/>
                  </a:prstClr>
                </a:solidFill>
              </a:rPr>
              <a:pPr>
                <a:defRPr/>
              </a:pPr>
              <a:t>26</a:t>
            </a:fld>
            <a:endParaRPr lang="fr-FR" kern="0" dirty="0">
              <a:solidFill>
                <a:prstClr val="black">
                  <a:tint val="75000"/>
                </a:prstClr>
              </a:solidFill>
            </a:endParaRPr>
          </a:p>
        </p:txBody>
      </p:sp>
      <p:sp>
        <p:nvSpPr>
          <p:cNvPr id="63" name="Flèche vers le bas 26">
            <a:extLst>
              <a:ext uri="{FF2B5EF4-FFF2-40B4-BE49-F238E27FC236}">
                <a16:creationId xmlns:a16="http://schemas.microsoft.com/office/drawing/2014/main" id="{065D1743-53AB-438F-A1E5-AE82C1C0FEDF}"/>
              </a:ext>
            </a:extLst>
          </p:cNvPr>
          <p:cNvSpPr/>
          <p:nvPr/>
        </p:nvSpPr>
        <p:spPr>
          <a:xfrm>
            <a:off x="9818289" y="1943485"/>
            <a:ext cx="1107257" cy="114335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r>
              <a:rPr lang="fr-FR" sz="1100" dirty="0">
                <a:solidFill>
                  <a:srgbClr val="000000"/>
                </a:solidFill>
              </a:rPr>
              <a:t>Cela </a:t>
            </a:r>
            <a:br>
              <a:rPr lang="fr-FR" sz="1100" dirty="0">
                <a:solidFill>
                  <a:srgbClr val="000000"/>
                </a:solidFill>
              </a:rPr>
            </a:br>
            <a:r>
              <a:rPr lang="fr-FR" sz="1100" b="1" dirty="0">
                <a:solidFill>
                  <a:srgbClr val="000000"/>
                </a:solidFill>
              </a:rPr>
              <a:t>ne correspond </a:t>
            </a:r>
            <a:br>
              <a:rPr lang="fr-FR" sz="1100" b="1" dirty="0">
                <a:solidFill>
                  <a:srgbClr val="000000"/>
                </a:solidFill>
              </a:rPr>
            </a:br>
            <a:r>
              <a:rPr lang="fr-FR" sz="1100" b="1" dirty="0">
                <a:solidFill>
                  <a:srgbClr val="000000"/>
                </a:solidFill>
              </a:rPr>
              <a:t>pas  </a:t>
            </a:r>
            <a:endParaRPr lang="fr-FR" sz="1100" dirty="0">
              <a:solidFill>
                <a:srgbClr val="000000"/>
              </a:solidFill>
            </a:endParaRPr>
          </a:p>
          <a:p>
            <a:pPr algn="ctr" defTabSz="457200">
              <a:spcBef>
                <a:spcPts val="200"/>
              </a:spcBef>
              <a:defRPr/>
            </a:pPr>
            <a:r>
              <a:rPr lang="fr-FR" sz="900" i="1" dirty="0">
                <a:solidFill>
                  <a:srgbClr val="000000"/>
                </a:solidFill>
              </a:rPr>
              <a:t>- Cotes 1 + 2 + 3 - </a:t>
            </a:r>
          </a:p>
        </p:txBody>
      </p:sp>
      <p:graphicFrame>
        <p:nvGraphicFramePr>
          <p:cNvPr id="25" name="Graphique 6">
            <a:extLst>
              <a:ext uri="{FF2B5EF4-FFF2-40B4-BE49-F238E27FC236}">
                <a16:creationId xmlns:a16="http://schemas.microsoft.com/office/drawing/2014/main" id="{BE756FBC-500B-415B-ACE2-B62B3BC0500D}"/>
              </a:ext>
            </a:extLst>
          </p:cNvPr>
          <p:cNvGraphicFramePr/>
          <p:nvPr/>
        </p:nvGraphicFramePr>
        <p:xfrm>
          <a:off x="5695951" y="2752422"/>
          <a:ext cx="4952475" cy="3705535"/>
        </p:xfrm>
        <a:graphic>
          <a:graphicData uri="http://schemas.openxmlformats.org/drawingml/2006/chart">
            <c:chart xmlns:c="http://schemas.openxmlformats.org/drawingml/2006/chart" xmlns:r="http://schemas.openxmlformats.org/officeDocument/2006/relationships" r:id="rId2"/>
          </a:graphicData>
        </a:graphic>
      </p:graphicFrame>
      <p:sp>
        <p:nvSpPr>
          <p:cNvPr id="28" name="ZoneTexte 34">
            <a:extLst>
              <a:ext uri="{FF2B5EF4-FFF2-40B4-BE49-F238E27FC236}">
                <a16:creationId xmlns:a16="http://schemas.microsoft.com/office/drawing/2014/main" id="{246EACD9-6A8D-4EDF-A233-EF06FBA9302E}"/>
              </a:ext>
            </a:extLst>
          </p:cNvPr>
          <p:cNvSpPr txBox="1"/>
          <p:nvPr/>
        </p:nvSpPr>
        <p:spPr>
          <a:xfrm>
            <a:off x="1401140" y="3101866"/>
            <a:ext cx="4294810" cy="3108543"/>
          </a:xfrm>
          <a:prstGeom prst="rect">
            <a:avLst/>
          </a:prstGeom>
          <a:noFill/>
        </p:spPr>
        <p:txBody>
          <a:bodyPr wrap="square" rtlCol="0">
            <a:spAutoFit/>
          </a:bodyPr>
          <a:lstStyle/>
          <a:p>
            <a:pPr marL="177800" indent="-177800" defTabSz="457200">
              <a:buClr>
                <a:prstClr val="white">
                  <a:lumMod val="50000"/>
                </a:prstClr>
              </a:buClr>
              <a:buFont typeface="Wingdings" charset="2"/>
              <a:buChar char="§"/>
              <a:defRPr/>
            </a:pPr>
            <a:r>
              <a:rPr lang="fr-BE" sz="1400" b="1" dirty="0">
                <a:solidFill>
                  <a:srgbClr val="000000"/>
                </a:solidFill>
              </a:rPr>
              <a:t>je doive </a:t>
            </a:r>
            <a:r>
              <a:rPr lang="fr-BE" sz="1400" b="1" dirty="0">
                <a:solidFill>
                  <a:srgbClr val="FF0000"/>
                </a:solidFill>
              </a:rPr>
              <a:t>payer plus cher </a:t>
            </a:r>
            <a:r>
              <a:rPr lang="fr-BE" sz="1400" b="1" dirty="0">
                <a:solidFill>
                  <a:srgbClr val="000000"/>
                </a:solidFill>
              </a:rPr>
              <a:t>pour ma santé parce que les médicaments, les honoraires des médecins et autres personnels de santé ou les hospitalisations seront moins remboursés</a:t>
            </a:r>
          </a:p>
          <a:p>
            <a:pPr defTabSz="457200">
              <a:buClr>
                <a:prstClr val="white">
                  <a:lumMod val="50000"/>
                </a:prstClr>
              </a:buClr>
              <a:defRPr/>
            </a:pPr>
            <a:endParaRPr lang="fr-BE" sz="1400" b="1" dirty="0">
              <a:solidFill>
                <a:srgbClr val="000000"/>
              </a:solidFill>
            </a:endParaRPr>
          </a:p>
          <a:p>
            <a:pPr defTabSz="457200">
              <a:buClr>
                <a:prstClr val="white">
                  <a:lumMod val="50000"/>
                </a:prstClr>
              </a:buClr>
              <a:defRPr/>
            </a:pPr>
            <a:endParaRPr lang="fr-BE" sz="1400" b="1" dirty="0">
              <a:solidFill>
                <a:srgbClr val="000000"/>
              </a:solidFill>
            </a:endParaRPr>
          </a:p>
          <a:p>
            <a:pPr marL="177800" indent="-177800" defTabSz="457200">
              <a:buClr>
                <a:prstClr val="white">
                  <a:lumMod val="50000"/>
                </a:prstClr>
              </a:buClr>
              <a:buFont typeface="Wingdings" charset="2"/>
              <a:buChar char="§"/>
              <a:defRPr/>
            </a:pPr>
            <a:r>
              <a:rPr lang="fr-BE" sz="1400" b="1" dirty="0">
                <a:solidFill>
                  <a:srgbClr val="000000"/>
                </a:solidFill>
              </a:rPr>
              <a:t>les </a:t>
            </a:r>
            <a:r>
              <a:rPr lang="fr-BE" sz="1400" b="1" dirty="0">
                <a:solidFill>
                  <a:srgbClr val="FF0000"/>
                </a:solidFill>
              </a:rPr>
              <a:t>allocations de pension diminueront </a:t>
            </a:r>
            <a:r>
              <a:rPr lang="fr-BE" sz="1400" b="1" dirty="0">
                <a:solidFill>
                  <a:srgbClr val="000000"/>
                </a:solidFill>
              </a:rPr>
              <a:t>pour les futurs retraité(e)s</a:t>
            </a:r>
          </a:p>
          <a:p>
            <a:pPr defTabSz="457200">
              <a:buClr>
                <a:prstClr val="white">
                  <a:lumMod val="50000"/>
                </a:prstClr>
              </a:buClr>
              <a:defRPr/>
            </a:pPr>
            <a:endParaRPr lang="fr-BE" sz="1400" b="1" dirty="0">
              <a:solidFill>
                <a:srgbClr val="000000"/>
              </a:solidFill>
            </a:endParaRPr>
          </a:p>
          <a:p>
            <a:pPr defTabSz="457200">
              <a:buClr>
                <a:prstClr val="white">
                  <a:lumMod val="50000"/>
                </a:prstClr>
              </a:buClr>
              <a:defRPr/>
            </a:pPr>
            <a:endParaRPr lang="fr-BE" sz="1400" b="1" dirty="0">
              <a:solidFill>
                <a:srgbClr val="000000"/>
              </a:solidFill>
            </a:endParaRPr>
          </a:p>
          <a:p>
            <a:pPr defTabSz="457200">
              <a:buClr>
                <a:prstClr val="white">
                  <a:lumMod val="50000"/>
                </a:prstClr>
              </a:buClr>
              <a:defRPr/>
            </a:pPr>
            <a:endParaRPr lang="fr-BE" sz="1400" b="1" dirty="0">
              <a:solidFill>
                <a:srgbClr val="000000"/>
              </a:solidFill>
            </a:endParaRPr>
          </a:p>
          <a:p>
            <a:pPr marL="177800" indent="-177800" defTabSz="457200">
              <a:buClr>
                <a:prstClr val="white">
                  <a:lumMod val="50000"/>
                </a:prstClr>
              </a:buClr>
              <a:buFont typeface="Wingdings" charset="2"/>
              <a:buChar char="§"/>
              <a:defRPr/>
            </a:pPr>
            <a:r>
              <a:rPr lang="fr-BE" sz="1400" b="1" dirty="0">
                <a:solidFill>
                  <a:srgbClr val="000000"/>
                </a:solidFill>
              </a:rPr>
              <a:t>les </a:t>
            </a:r>
            <a:r>
              <a:rPr lang="fr-BE" sz="1400" b="1" dirty="0">
                <a:solidFill>
                  <a:srgbClr val="FF0000"/>
                </a:solidFill>
              </a:rPr>
              <a:t>conditions</a:t>
            </a:r>
            <a:r>
              <a:rPr lang="fr-BE" sz="1400" b="1" dirty="0">
                <a:solidFill>
                  <a:srgbClr val="000000"/>
                </a:solidFill>
              </a:rPr>
              <a:t> pour pouvoir bénéficier des allocations de </a:t>
            </a:r>
            <a:r>
              <a:rPr lang="fr-BE" sz="1400" b="1" dirty="0">
                <a:solidFill>
                  <a:srgbClr val="FF0000"/>
                </a:solidFill>
              </a:rPr>
              <a:t>chômage</a:t>
            </a:r>
            <a:r>
              <a:rPr lang="fr-BE" sz="1400" b="1" dirty="0">
                <a:solidFill>
                  <a:srgbClr val="000000"/>
                </a:solidFill>
              </a:rPr>
              <a:t> soient beaucoup </a:t>
            </a:r>
            <a:r>
              <a:rPr lang="fr-BE" sz="1400" b="1" dirty="0">
                <a:solidFill>
                  <a:srgbClr val="FF0000"/>
                </a:solidFill>
              </a:rPr>
              <a:t>plus dures </a:t>
            </a:r>
            <a:r>
              <a:rPr lang="fr-BE" sz="1400" b="1" dirty="0">
                <a:solidFill>
                  <a:srgbClr val="000000"/>
                </a:solidFill>
              </a:rPr>
              <a:t>et qu'elles se réduisent rapidement dans le temps</a:t>
            </a:r>
          </a:p>
        </p:txBody>
      </p:sp>
      <p:sp>
        <p:nvSpPr>
          <p:cNvPr id="37" name="Forme libre : forme 20">
            <a:extLst>
              <a:ext uri="{FF2B5EF4-FFF2-40B4-BE49-F238E27FC236}">
                <a16:creationId xmlns:a16="http://schemas.microsoft.com/office/drawing/2014/main" id="{FC47CBA4-DB05-46C0-8B2B-D1715E260C9C}"/>
              </a:ext>
            </a:extLst>
          </p:cNvPr>
          <p:cNvSpPr/>
          <p:nvPr/>
        </p:nvSpPr>
        <p:spPr>
          <a:xfrm>
            <a:off x="9293833" y="2934078"/>
            <a:ext cx="533535" cy="168578"/>
          </a:xfrm>
          <a:custGeom>
            <a:avLst/>
            <a:gdLst>
              <a:gd name="connsiteX0" fmla="*/ 0 w 934193"/>
              <a:gd name="connsiteY0" fmla="*/ 0 h 288966"/>
              <a:gd name="connsiteX1" fmla="*/ 934193 w 934193"/>
              <a:gd name="connsiteY1" fmla="*/ 0 h 288966"/>
              <a:gd name="connsiteX2" fmla="*/ 934193 w 934193"/>
              <a:gd name="connsiteY2" fmla="*/ 288966 h 288966"/>
            </a:gdLst>
            <a:ahLst/>
            <a:cxnLst>
              <a:cxn ang="0">
                <a:pos x="connsiteX0" y="connsiteY0"/>
              </a:cxn>
              <a:cxn ang="0">
                <a:pos x="connsiteX1" y="connsiteY1"/>
              </a:cxn>
              <a:cxn ang="0">
                <a:pos x="connsiteX2" y="connsiteY2"/>
              </a:cxn>
            </a:cxnLst>
            <a:rect l="l" t="t" r="r" b="b"/>
            <a:pathLst>
              <a:path w="934193" h="288966">
                <a:moveTo>
                  <a:pt x="0" y="0"/>
                </a:moveTo>
                <a:lnTo>
                  <a:pt x="934193" y="0"/>
                </a:lnTo>
                <a:lnTo>
                  <a:pt x="934193" y="288966"/>
                </a:ln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fr-BE">
              <a:solidFill>
                <a:prstClr val="white"/>
              </a:solidFill>
            </a:endParaRPr>
          </a:p>
        </p:txBody>
      </p:sp>
      <p:sp>
        <p:nvSpPr>
          <p:cNvPr id="22" name="21 CuadroTexto"/>
          <p:cNvSpPr txBox="1"/>
          <p:nvPr/>
        </p:nvSpPr>
        <p:spPr>
          <a:xfrm>
            <a:off x="1309895" y="2702578"/>
            <a:ext cx="3499768" cy="307777"/>
          </a:xfrm>
          <a:prstGeom prst="rect">
            <a:avLst/>
          </a:prstGeom>
          <a:noFill/>
        </p:spPr>
        <p:txBody>
          <a:bodyPr wrap="square" rtlCol="0">
            <a:spAutoFit/>
          </a:bodyPr>
          <a:lstStyle/>
          <a:p>
            <a:pPr defTabSz="457200"/>
            <a:r>
              <a:rPr lang="fr-BE" sz="1400" b="1" dirty="0">
                <a:solidFill>
                  <a:srgbClr val="000000"/>
                </a:solidFill>
              </a:rPr>
              <a:t>Je crains vraiment que dans le futur </a:t>
            </a:r>
            <a:r>
              <a:rPr lang="es-AR" sz="1400" b="1" dirty="0">
                <a:solidFill>
                  <a:srgbClr val="000000"/>
                </a:solidFill>
              </a:rPr>
              <a:t>…</a:t>
            </a:r>
          </a:p>
        </p:txBody>
      </p:sp>
      <p:pic>
        <p:nvPicPr>
          <p:cNvPr id="15" name="Picture 2" descr="D:\Thermo 7\LOGO-DEF\LOGO-DEF\Partenaires\Logo_Thermometre_Solidarisavecpartenaire_CMJ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64031" y="61465"/>
            <a:ext cx="1605702" cy="47773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3"/>
          <p:cNvSpPr txBox="1"/>
          <p:nvPr/>
        </p:nvSpPr>
        <p:spPr>
          <a:xfrm>
            <a:off x="11669733" y="239970"/>
            <a:ext cx="429726" cy="369332"/>
          </a:xfrm>
          <a:prstGeom prst="rect">
            <a:avLst/>
          </a:prstGeom>
          <a:noFill/>
        </p:spPr>
        <p:txBody>
          <a:bodyPr wrap="square" rtlCol="0">
            <a:spAutoFit/>
          </a:bodyPr>
          <a:lstStyle/>
          <a:p>
            <a:r>
              <a:rPr lang="nl-BE" b="1" dirty="0">
                <a:solidFill>
                  <a:prstClr val="black"/>
                </a:solidFill>
                <a:latin typeface="Batang" panose="02030600000101010101" pitchFamily="18" charset="-127"/>
                <a:ea typeface="Batang" panose="02030600000101010101" pitchFamily="18" charset="-127"/>
                <a:cs typeface="Andalus" pitchFamily="18" charset="-78"/>
              </a:rPr>
              <a:t>13</a:t>
            </a:r>
            <a:endParaRPr lang="en-US" b="1" dirty="0">
              <a:solidFill>
                <a:prstClr val="black"/>
              </a:solidFill>
              <a:latin typeface="Batang" panose="02030600000101010101" pitchFamily="18" charset="-127"/>
              <a:ea typeface="Batang" panose="02030600000101010101" pitchFamily="18" charset="-127"/>
              <a:cs typeface="Andalus" pitchFamily="18" charset="-78"/>
            </a:endParaRPr>
          </a:p>
        </p:txBody>
      </p:sp>
      <p:sp>
        <p:nvSpPr>
          <p:cNvPr id="17" name="Rectangle 16"/>
          <p:cNvSpPr/>
          <p:nvPr/>
        </p:nvSpPr>
        <p:spPr>
          <a:xfrm>
            <a:off x="10865804" y="394539"/>
            <a:ext cx="839667" cy="144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54336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609B35-ECAD-4AEA-8564-1DB24F0CB93B}"/>
              </a:ext>
            </a:extLst>
          </p:cNvPr>
          <p:cNvSpPr>
            <a:spLocks noGrp="1"/>
          </p:cNvSpPr>
          <p:nvPr>
            <p:ph type="title"/>
          </p:nvPr>
        </p:nvSpPr>
        <p:spPr>
          <a:xfrm>
            <a:off x="1271466" y="251248"/>
            <a:ext cx="9649072" cy="338554"/>
          </a:xfrm>
        </p:spPr>
        <p:txBody>
          <a:bodyPr>
            <a:noAutofit/>
          </a:bodyPr>
          <a:lstStyle/>
          <a:p>
            <a:r>
              <a:rPr lang="fr-BE" sz="2800" dirty="0"/>
              <a:t>DE FORTES CRAINTES POUR LA PÉRENNISATION DU SYSTÈME</a:t>
            </a:r>
          </a:p>
        </p:txBody>
      </p:sp>
      <p:sp>
        <p:nvSpPr>
          <p:cNvPr id="10" name="ZoneTexte 9">
            <a:extLst>
              <a:ext uri="{FF2B5EF4-FFF2-40B4-BE49-F238E27FC236}">
                <a16:creationId xmlns:a16="http://schemas.microsoft.com/office/drawing/2014/main" id="{DA91DA31-77A8-4AF7-9E32-E6A29E6493C8}"/>
              </a:ext>
            </a:extLst>
          </p:cNvPr>
          <p:cNvSpPr txBox="1"/>
          <p:nvPr/>
        </p:nvSpPr>
        <p:spPr>
          <a:xfrm>
            <a:off x="1309885" y="2496135"/>
            <a:ext cx="3675924" cy="246221"/>
          </a:xfrm>
          <a:prstGeom prst="rect">
            <a:avLst/>
          </a:prstGeom>
          <a:noFill/>
        </p:spPr>
        <p:txBody>
          <a:bodyPr wrap="square" rtlCol="0">
            <a:spAutoFit/>
          </a:bodyPr>
          <a:lstStyle/>
          <a:p>
            <a:pPr defTabSz="457200">
              <a:defRPr/>
            </a:pPr>
            <a:r>
              <a:rPr lang="fr-FR" sz="1000" dirty="0">
                <a:solidFill>
                  <a:srgbClr val="000000"/>
                </a:solidFill>
              </a:rPr>
              <a:t>Base : 100% = les 18 ans et plus </a:t>
            </a:r>
            <a:r>
              <a:rPr lang="fr-FR" sz="1000" i="1" dirty="0">
                <a:solidFill>
                  <a:srgbClr val="000000"/>
                </a:solidFill>
              </a:rPr>
              <a:t>– Fédération Wallonie - Bruxelles –</a:t>
            </a:r>
            <a:r>
              <a:rPr lang="fr-FR" sz="1000" dirty="0">
                <a:solidFill>
                  <a:srgbClr val="000000"/>
                </a:solidFill>
              </a:rPr>
              <a:t>.</a:t>
            </a:r>
          </a:p>
        </p:txBody>
      </p:sp>
      <p:sp>
        <p:nvSpPr>
          <p:cNvPr id="40" name="Rectangle 31">
            <a:extLst>
              <a:ext uri="{FF2B5EF4-FFF2-40B4-BE49-F238E27FC236}">
                <a16:creationId xmlns:a16="http://schemas.microsoft.com/office/drawing/2014/main" id="{A133DC03-9E55-4EFA-A0BD-98105B053AF7}"/>
              </a:ext>
            </a:extLst>
          </p:cNvPr>
          <p:cNvSpPr/>
          <p:nvPr/>
        </p:nvSpPr>
        <p:spPr>
          <a:xfrm>
            <a:off x="1309906" y="2727762"/>
            <a:ext cx="9538431" cy="249194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sp>
        <p:nvSpPr>
          <p:cNvPr id="11" name="Flèche vers le bas 58">
            <a:extLst>
              <a:ext uri="{FF2B5EF4-FFF2-40B4-BE49-F238E27FC236}">
                <a16:creationId xmlns:a16="http://schemas.microsoft.com/office/drawing/2014/main" id="{F69F9047-72A8-4807-86E5-FDF94E3CFD93}"/>
              </a:ext>
            </a:extLst>
          </p:cNvPr>
          <p:cNvSpPr/>
          <p:nvPr/>
        </p:nvSpPr>
        <p:spPr>
          <a:xfrm>
            <a:off x="6842760" y="1991112"/>
            <a:ext cx="1329756" cy="114335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fr-FR" sz="1100" dirty="0">
              <a:solidFill>
                <a:srgbClr val="000000"/>
              </a:solidFill>
            </a:endParaRPr>
          </a:p>
          <a:p>
            <a:pPr algn="ctr" defTabSz="457200">
              <a:defRPr/>
            </a:pPr>
            <a:r>
              <a:rPr lang="fr-FR" sz="1100" dirty="0">
                <a:solidFill>
                  <a:srgbClr val="000000"/>
                </a:solidFill>
              </a:rPr>
              <a:t>Cela </a:t>
            </a:r>
            <a:r>
              <a:rPr lang="fr-FR" sz="1100" b="1" dirty="0">
                <a:solidFill>
                  <a:srgbClr val="000000"/>
                </a:solidFill>
              </a:rPr>
              <a:t>correspond  </a:t>
            </a:r>
            <a:endParaRPr lang="fr-FR" sz="1100" dirty="0">
              <a:solidFill>
                <a:srgbClr val="000000"/>
              </a:solidFill>
            </a:endParaRPr>
          </a:p>
          <a:p>
            <a:pPr algn="ctr" defTabSz="457200">
              <a:spcBef>
                <a:spcPts val="200"/>
              </a:spcBef>
              <a:defRPr/>
            </a:pPr>
            <a:r>
              <a:rPr lang="fr-FR" sz="900" i="1" dirty="0">
                <a:solidFill>
                  <a:srgbClr val="000000"/>
                </a:solidFill>
              </a:rPr>
              <a:t>- Cotes 5 + 6 + 7 - </a:t>
            </a:r>
          </a:p>
        </p:txBody>
      </p:sp>
      <p:sp>
        <p:nvSpPr>
          <p:cNvPr id="61" name="Espace réservé du pied de page 4"/>
          <p:cNvSpPr>
            <a:spLocks noGrp="1"/>
          </p:cNvSpPr>
          <p:nvPr>
            <p:ph type="ftr" sz="quarter" idx="4294967295"/>
          </p:nvPr>
        </p:nvSpPr>
        <p:spPr>
          <a:xfrm>
            <a:off x="1186195" y="6714300"/>
            <a:ext cx="8990738" cy="123111"/>
          </a:xfrm>
          <a:prstGeom prst="rect">
            <a:avLst/>
          </a:prstGeom>
        </p:spPr>
        <p:txBody>
          <a:bodyPr/>
          <a:lstStyle/>
          <a:p>
            <a:pPr algn="l">
              <a:defRPr/>
            </a:pPr>
            <a:r>
              <a:rPr lang="fr-FR" dirty="0">
                <a:solidFill>
                  <a:prstClr val="black">
                    <a:tint val="75000"/>
                  </a:prstClr>
                </a:solidFill>
              </a:rPr>
              <a:t>©</a:t>
            </a:r>
            <a:r>
              <a:rPr lang="fr-FR" dirty="0" err="1">
                <a:solidFill>
                  <a:prstClr val="black">
                    <a:tint val="75000"/>
                  </a:prstClr>
                </a:solidFill>
              </a:rPr>
              <a:t>Solidaris</a:t>
            </a:r>
            <a:r>
              <a:rPr lang="fr-FR" dirty="0">
                <a:solidFill>
                  <a:prstClr val="black">
                    <a:tint val="75000"/>
                  </a:prstClr>
                </a:solidFill>
              </a:rPr>
              <a:t> – Le thermomètre des Belges – Comment percevons-nous la Protection sociale et la solidarité collective ? – Janvier 2021</a:t>
            </a:r>
          </a:p>
        </p:txBody>
      </p:sp>
      <p:sp>
        <p:nvSpPr>
          <p:cNvPr id="62" name="Flèche vers le bas 24">
            <a:extLst>
              <a:ext uri="{FF2B5EF4-FFF2-40B4-BE49-F238E27FC236}">
                <a16:creationId xmlns:a16="http://schemas.microsoft.com/office/drawing/2014/main" id="{06B56F80-9BAC-467F-820B-4AA7AA015023}"/>
              </a:ext>
            </a:extLst>
          </p:cNvPr>
          <p:cNvSpPr/>
          <p:nvPr/>
        </p:nvSpPr>
        <p:spPr>
          <a:xfrm>
            <a:off x="8541222" y="1809777"/>
            <a:ext cx="1067070" cy="1143353"/>
          </a:xfrm>
          <a:prstGeom prst="downArrow">
            <a:avLst>
              <a:gd name="adj1" fmla="val 100000"/>
              <a:gd name="adj2" fmla="val 20503"/>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fr-FR" sz="1100" dirty="0">
              <a:solidFill>
                <a:srgbClr val="000000"/>
              </a:solidFill>
            </a:endParaRPr>
          </a:p>
          <a:p>
            <a:pPr algn="ctr" defTabSz="457200">
              <a:defRPr/>
            </a:pPr>
            <a:r>
              <a:rPr lang="fr-FR" sz="1100" dirty="0">
                <a:solidFill>
                  <a:srgbClr val="000000"/>
                </a:solidFill>
              </a:rPr>
              <a:t>Cela correspond moyennement</a:t>
            </a:r>
          </a:p>
          <a:p>
            <a:pPr algn="ctr" defTabSz="457200">
              <a:defRPr/>
            </a:pPr>
            <a:r>
              <a:rPr lang="fr-FR" sz="900" i="1" dirty="0">
                <a:solidFill>
                  <a:srgbClr val="000000"/>
                </a:solidFill>
              </a:rPr>
              <a:t>- Cote 4 - </a:t>
            </a:r>
            <a:r>
              <a:rPr lang="fr-FR" sz="900" dirty="0">
                <a:solidFill>
                  <a:srgbClr val="000000"/>
                </a:solidFill>
              </a:rPr>
              <a:t> </a:t>
            </a:r>
          </a:p>
          <a:p>
            <a:pPr algn="ctr" defTabSz="457200">
              <a:spcBef>
                <a:spcPts val="200"/>
              </a:spcBef>
              <a:defRPr/>
            </a:pPr>
            <a:r>
              <a:rPr lang="fr-FR" sz="900" i="1" dirty="0">
                <a:solidFill>
                  <a:srgbClr val="000000"/>
                </a:solidFill>
              </a:rPr>
              <a:t> </a:t>
            </a:r>
          </a:p>
        </p:txBody>
      </p:sp>
      <p:sp>
        <p:nvSpPr>
          <p:cNvPr id="58" name="Espace réservé du numéro de diapositive 1">
            <a:extLst>
              <a:ext uri="{FF2B5EF4-FFF2-40B4-BE49-F238E27FC236}">
                <a16:creationId xmlns:a16="http://schemas.microsoft.com/office/drawing/2014/main" id="{869696C4-F156-41E6-A781-7C94C1C71D9A}"/>
              </a:ext>
            </a:extLst>
          </p:cNvPr>
          <p:cNvSpPr>
            <a:spLocks noGrp="1"/>
          </p:cNvSpPr>
          <p:nvPr>
            <p:ph type="sldNum" sz="quarter" idx="4294967295"/>
          </p:nvPr>
        </p:nvSpPr>
        <p:spPr>
          <a:xfrm>
            <a:off x="8713840" y="6717076"/>
            <a:ext cx="2311400" cy="123111"/>
          </a:xfrm>
          <a:prstGeom prst="rect">
            <a:avLst/>
          </a:prstGeom>
        </p:spPr>
        <p:txBody>
          <a:bodyPr/>
          <a:lstStyle/>
          <a:p>
            <a:pPr>
              <a:defRPr/>
            </a:pPr>
            <a:fld id="{F9B1BAB7-AC79-A041-AA59-D4AE9967AD46}" type="slidenum">
              <a:rPr lang="fr-FR" kern="0" smtClean="0">
                <a:solidFill>
                  <a:prstClr val="black">
                    <a:tint val="75000"/>
                  </a:prstClr>
                </a:solidFill>
              </a:rPr>
              <a:pPr>
                <a:defRPr/>
              </a:pPr>
              <a:t>27</a:t>
            </a:fld>
            <a:endParaRPr lang="fr-FR" kern="0" dirty="0">
              <a:solidFill>
                <a:prstClr val="black">
                  <a:tint val="75000"/>
                </a:prstClr>
              </a:solidFill>
            </a:endParaRPr>
          </a:p>
        </p:txBody>
      </p:sp>
      <p:sp>
        <p:nvSpPr>
          <p:cNvPr id="63" name="Flèche vers le bas 26">
            <a:extLst>
              <a:ext uri="{FF2B5EF4-FFF2-40B4-BE49-F238E27FC236}">
                <a16:creationId xmlns:a16="http://schemas.microsoft.com/office/drawing/2014/main" id="{065D1743-53AB-438F-A1E5-AE82C1C0FEDF}"/>
              </a:ext>
            </a:extLst>
          </p:cNvPr>
          <p:cNvSpPr/>
          <p:nvPr/>
        </p:nvSpPr>
        <p:spPr>
          <a:xfrm>
            <a:off x="9623307" y="1991112"/>
            <a:ext cx="1107257" cy="114335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r>
              <a:rPr lang="fr-FR" sz="1100" dirty="0">
                <a:solidFill>
                  <a:srgbClr val="000000"/>
                </a:solidFill>
              </a:rPr>
              <a:t>Cela </a:t>
            </a:r>
            <a:br>
              <a:rPr lang="fr-FR" sz="1100" dirty="0">
                <a:solidFill>
                  <a:srgbClr val="000000"/>
                </a:solidFill>
              </a:rPr>
            </a:br>
            <a:r>
              <a:rPr lang="fr-FR" sz="1100" b="1" dirty="0">
                <a:solidFill>
                  <a:srgbClr val="000000"/>
                </a:solidFill>
              </a:rPr>
              <a:t>ne correspond </a:t>
            </a:r>
            <a:br>
              <a:rPr lang="fr-FR" sz="1100" b="1" dirty="0">
                <a:solidFill>
                  <a:srgbClr val="000000"/>
                </a:solidFill>
              </a:rPr>
            </a:br>
            <a:r>
              <a:rPr lang="fr-FR" sz="1100" b="1" dirty="0">
                <a:solidFill>
                  <a:srgbClr val="000000"/>
                </a:solidFill>
              </a:rPr>
              <a:t>pas  </a:t>
            </a:r>
            <a:endParaRPr lang="fr-FR" sz="1100" dirty="0">
              <a:solidFill>
                <a:srgbClr val="000000"/>
              </a:solidFill>
            </a:endParaRPr>
          </a:p>
          <a:p>
            <a:pPr algn="ctr" defTabSz="457200">
              <a:spcBef>
                <a:spcPts val="200"/>
              </a:spcBef>
              <a:defRPr/>
            </a:pPr>
            <a:r>
              <a:rPr lang="fr-FR" sz="900" i="1" dirty="0">
                <a:solidFill>
                  <a:srgbClr val="000000"/>
                </a:solidFill>
              </a:rPr>
              <a:t>- Cotes 1 + 2 + 3 - </a:t>
            </a:r>
          </a:p>
        </p:txBody>
      </p:sp>
      <p:graphicFrame>
        <p:nvGraphicFramePr>
          <p:cNvPr id="25" name="Graphique 6">
            <a:extLst>
              <a:ext uri="{FF2B5EF4-FFF2-40B4-BE49-F238E27FC236}">
                <a16:creationId xmlns:a16="http://schemas.microsoft.com/office/drawing/2014/main" id="{BE756FBC-500B-415B-ACE2-B62B3BC0500D}"/>
              </a:ext>
            </a:extLst>
          </p:cNvPr>
          <p:cNvGraphicFramePr/>
          <p:nvPr/>
        </p:nvGraphicFramePr>
        <p:xfrm>
          <a:off x="5695951" y="2800044"/>
          <a:ext cx="4952475" cy="3705535"/>
        </p:xfrm>
        <a:graphic>
          <a:graphicData uri="http://schemas.openxmlformats.org/drawingml/2006/chart">
            <c:chart xmlns:c="http://schemas.openxmlformats.org/drawingml/2006/chart" xmlns:r="http://schemas.openxmlformats.org/officeDocument/2006/relationships" r:id="rId2"/>
          </a:graphicData>
        </a:graphic>
      </p:graphicFrame>
      <p:sp>
        <p:nvSpPr>
          <p:cNvPr id="28" name="ZoneTexte 34">
            <a:extLst>
              <a:ext uri="{FF2B5EF4-FFF2-40B4-BE49-F238E27FC236}">
                <a16:creationId xmlns:a16="http://schemas.microsoft.com/office/drawing/2014/main" id="{246EACD9-6A8D-4EDF-A233-EF06FBA9302E}"/>
              </a:ext>
            </a:extLst>
          </p:cNvPr>
          <p:cNvSpPr txBox="1"/>
          <p:nvPr/>
        </p:nvSpPr>
        <p:spPr>
          <a:xfrm>
            <a:off x="1401140" y="3149489"/>
            <a:ext cx="4294810" cy="738664"/>
          </a:xfrm>
          <a:prstGeom prst="rect">
            <a:avLst/>
          </a:prstGeom>
          <a:noFill/>
        </p:spPr>
        <p:txBody>
          <a:bodyPr wrap="square" rtlCol="0">
            <a:spAutoFit/>
          </a:bodyPr>
          <a:lstStyle/>
          <a:p>
            <a:pPr marL="177800" indent="-177800" defTabSz="457200">
              <a:buClr>
                <a:prstClr val="white">
                  <a:lumMod val="50000"/>
                </a:prstClr>
              </a:buClr>
              <a:buFont typeface="Wingdings" charset="2"/>
              <a:buChar char="§"/>
              <a:defRPr/>
            </a:pPr>
            <a:r>
              <a:rPr lang="fr-BE" sz="1400" b="1" dirty="0">
                <a:solidFill>
                  <a:srgbClr val="000000"/>
                </a:solidFill>
              </a:rPr>
              <a:t>Je pense vraiment que l'Etat et la Sécurité sociale vont nous </a:t>
            </a:r>
            <a:r>
              <a:rPr lang="fr-BE" sz="1400" b="1" dirty="0">
                <a:solidFill>
                  <a:srgbClr val="FF0000"/>
                </a:solidFill>
              </a:rPr>
              <a:t>protéger de moins en moins </a:t>
            </a:r>
            <a:r>
              <a:rPr lang="fr-BE" sz="1400" b="1" dirty="0">
                <a:solidFill>
                  <a:srgbClr val="000000"/>
                </a:solidFill>
              </a:rPr>
              <a:t>( pour payer nos soins de santé, nos pensions, le chômage, etc.)</a:t>
            </a:r>
          </a:p>
        </p:txBody>
      </p:sp>
      <p:sp>
        <p:nvSpPr>
          <p:cNvPr id="37" name="Forme libre : forme 20">
            <a:extLst>
              <a:ext uri="{FF2B5EF4-FFF2-40B4-BE49-F238E27FC236}">
                <a16:creationId xmlns:a16="http://schemas.microsoft.com/office/drawing/2014/main" id="{FC47CBA4-DB05-46C0-8B2B-D1715E260C9C}"/>
              </a:ext>
            </a:extLst>
          </p:cNvPr>
          <p:cNvSpPr/>
          <p:nvPr/>
        </p:nvSpPr>
        <p:spPr>
          <a:xfrm>
            <a:off x="9074757" y="2962677"/>
            <a:ext cx="412144" cy="294897"/>
          </a:xfrm>
          <a:custGeom>
            <a:avLst/>
            <a:gdLst>
              <a:gd name="connsiteX0" fmla="*/ 0 w 934193"/>
              <a:gd name="connsiteY0" fmla="*/ 0 h 288966"/>
              <a:gd name="connsiteX1" fmla="*/ 934193 w 934193"/>
              <a:gd name="connsiteY1" fmla="*/ 0 h 288966"/>
              <a:gd name="connsiteX2" fmla="*/ 934193 w 934193"/>
              <a:gd name="connsiteY2" fmla="*/ 288966 h 288966"/>
            </a:gdLst>
            <a:ahLst/>
            <a:cxnLst>
              <a:cxn ang="0">
                <a:pos x="connsiteX0" y="connsiteY0"/>
              </a:cxn>
              <a:cxn ang="0">
                <a:pos x="connsiteX1" y="connsiteY1"/>
              </a:cxn>
              <a:cxn ang="0">
                <a:pos x="connsiteX2" y="connsiteY2"/>
              </a:cxn>
            </a:cxnLst>
            <a:rect l="l" t="t" r="r" b="b"/>
            <a:pathLst>
              <a:path w="934193" h="288966">
                <a:moveTo>
                  <a:pt x="0" y="0"/>
                </a:moveTo>
                <a:lnTo>
                  <a:pt x="934193" y="0"/>
                </a:lnTo>
                <a:lnTo>
                  <a:pt x="934193" y="288966"/>
                </a:ln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fr-BE">
              <a:solidFill>
                <a:prstClr val="white"/>
              </a:solidFill>
            </a:endParaRPr>
          </a:p>
        </p:txBody>
      </p:sp>
      <p:sp>
        <p:nvSpPr>
          <p:cNvPr id="15" name="Rectangle 43">
            <a:extLst>
              <a:ext uri="{FF2B5EF4-FFF2-40B4-BE49-F238E27FC236}">
                <a16:creationId xmlns:a16="http://schemas.microsoft.com/office/drawing/2014/main" id="{F516EE85-3A6E-47B3-BD40-A0EDE7061EEF}"/>
              </a:ext>
            </a:extLst>
          </p:cNvPr>
          <p:cNvSpPr/>
          <p:nvPr/>
        </p:nvSpPr>
        <p:spPr>
          <a:xfrm>
            <a:off x="5991992" y="3902043"/>
            <a:ext cx="2953003" cy="1065611"/>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graphicFrame>
        <p:nvGraphicFramePr>
          <p:cNvPr id="16" name="Graphique 44">
            <a:extLst>
              <a:ext uri="{FF2B5EF4-FFF2-40B4-BE49-F238E27FC236}">
                <a16:creationId xmlns:a16="http://schemas.microsoft.com/office/drawing/2014/main" id="{4034C168-E76E-4746-A12B-1BCDDF7B591E}"/>
              </a:ext>
            </a:extLst>
          </p:cNvPr>
          <p:cNvGraphicFramePr/>
          <p:nvPr/>
        </p:nvGraphicFramePr>
        <p:xfrm>
          <a:off x="5592720" y="3983406"/>
          <a:ext cx="3732256" cy="1065611"/>
        </p:xfrm>
        <a:graphic>
          <a:graphicData uri="http://schemas.openxmlformats.org/drawingml/2006/chart">
            <c:chart xmlns:c="http://schemas.openxmlformats.org/drawingml/2006/chart" xmlns:r="http://schemas.openxmlformats.org/officeDocument/2006/relationships" r:id="rId3"/>
          </a:graphicData>
        </a:graphic>
      </p:graphicFrame>
      <p:sp>
        <p:nvSpPr>
          <p:cNvPr id="17" name="ZoneTexte 51">
            <a:extLst>
              <a:ext uri="{FF2B5EF4-FFF2-40B4-BE49-F238E27FC236}">
                <a16:creationId xmlns:a16="http://schemas.microsoft.com/office/drawing/2014/main" id="{FB31F5C5-3635-47B1-AB42-B9DA09C4484F}"/>
              </a:ext>
            </a:extLst>
          </p:cNvPr>
          <p:cNvSpPr txBox="1"/>
          <p:nvPr/>
        </p:nvSpPr>
        <p:spPr>
          <a:xfrm>
            <a:off x="5992015" y="3902040"/>
            <a:ext cx="636713" cy="230832"/>
          </a:xfrm>
          <a:prstGeom prst="rect">
            <a:avLst/>
          </a:prstGeom>
          <a:noFill/>
        </p:spPr>
        <p:txBody>
          <a:bodyPr wrap="none" rtlCol="0">
            <a:spAutoFit/>
          </a:bodyPr>
          <a:lstStyle/>
          <a:p>
            <a:pPr defTabSz="457200"/>
            <a:r>
              <a:rPr lang="fr-FR" sz="900" b="1" dirty="0">
                <a:solidFill>
                  <a:srgbClr val="000000"/>
                </a:solidFill>
              </a:rPr>
              <a:t>REVENUS</a:t>
            </a:r>
          </a:p>
        </p:txBody>
      </p:sp>
      <p:sp>
        <p:nvSpPr>
          <p:cNvPr id="18" name="Triangle isocèle 41">
            <a:extLst>
              <a:ext uri="{FF2B5EF4-FFF2-40B4-BE49-F238E27FC236}">
                <a16:creationId xmlns:a16="http://schemas.microsoft.com/office/drawing/2014/main" id="{0F213646-9D10-45E9-8916-248CF12721D0}"/>
              </a:ext>
            </a:extLst>
          </p:cNvPr>
          <p:cNvSpPr/>
          <p:nvPr/>
        </p:nvSpPr>
        <p:spPr>
          <a:xfrm rot="10800000">
            <a:off x="7357156" y="3801836"/>
            <a:ext cx="266002" cy="90687"/>
          </a:xfrm>
          <a:prstGeom prst="triangle">
            <a:avLst/>
          </a:prstGeom>
          <a:solidFill>
            <a:srgbClr val="7326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BE">
              <a:solidFill>
                <a:prstClr val="white"/>
              </a:solidFill>
            </a:endParaRPr>
          </a:p>
        </p:txBody>
      </p:sp>
      <p:pic>
        <p:nvPicPr>
          <p:cNvPr id="19" name="Picture 2" descr="D:\Thermo 7\LOGO-DEF\LOGO-DEF\Partenaires\Logo_Thermometre_Solidarisavecpartenaire_CMJ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4031" y="61465"/>
            <a:ext cx="1605702" cy="47773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3"/>
          <p:cNvSpPr txBox="1"/>
          <p:nvPr/>
        </p:nvSpPr>
        <p:spPr>
          <a:xfrm>
            <a:off x="11669733" y="239970"/>
            <a:ext cx="429726" cy="369332"/>
          </a:xfrm>
          <a:prstGeom prst="rect">
            <a:avLst/>
          </a:prstGeom>
          <a:noFill/>
        </p:spPr>
        <p:txBody>
          <a:bodyPr wrap="square" rtlCol="0">
            <a:spAutoFit/>
          </a:bodyPr>
          <a:lstStyle/>
          <a:p>
            <a:r>
              <a:rPr lang="nl-BE" b="1" dirty="0">
                <a:solidFill>
                  <a:prstClr val="black"/>
                </a:solidFill>
                <a:latin typeface="Batang" panose="02030600000101010101" pitchFamily="18" charset="-127"/>
                <a:ea typeface="Batang" panose="02030600000101010101" pitchFamily="18" charset="-127"/>
                <a:cs typeface="Andalus" pitchFamily="18" charset="-78"/>
              </a:rPr>
              <a:t>13</a:t>
            </a:r>
            <a:endParaRPr lang="en-US" b="1" dirty="0">
              <a:solidFill>
                <a:prstClr val="black"/>
              </a:solidFill>
              <a:latin typeface="Batang" panose="02030600000101010101" pitchFamily="18" charset="-127"/>
              <a:ea typeface="Batang" panose="02030600000101010101" pitchFamily="18" charset="-127"/>
              <a:cs typeface="Andalus" pitchFamily="18" charset="-78"/>
            </a:endParaRPr>
          </a:p>
        </p:txBody>
      </p:sp>
      <p:sp>
        <p:nvSpPr>
          <p:cNvPr id="21" name="Rectangle 20"/>
          <p:cNvSpPr/>
          <p:nvPr/>
        </p:nvSpPr>
        <p:spPr>
          <a:xfrm>
            <a:off x="10865804" y="394539"/>
            <a:ext cx="839667" cy="144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631266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609B35-ECAD-4AEA-8564-1DB24F0CB93B}"/>
              </a:ext>
            </a:extLst>
          </p:cNvPr>
          <p:cNvSpPr>
            <a:spLocks noGrp="1"/>
          </p:cNvSpPr>
          <p:nvPr>
            <p:ph type="title"/>
          </p:nvPr>
        </p:nvSpPr>
        <p:spPr>
          <a:xfrm>
            <a:off x="1271466" y="251248"/>
            <a:ext cx="9649072" cy="338554"/>
          </a:xfrm>
        </p:spPr>
        <p:txBody>
          <a:bodyPr>
            <a:noAutofit/>
          </a:bodyPr>
          <a:lstStyle/>
          <a:p>
            <a:r>
              <a:rPr lang="fr-BE" sz="2800" dirty="0"/>
              <a:t>DES FACTEURS ÉRODENT L’ADHÉSION AU SYSTÈME DE LA PROTECTION SOCIALE</a:t>
            </a:r>
          </a:p>
        </p:txBody>
      </p:sp>
      <p:sp>
        <p:nvSpPr>
          <p:cNvPr id="10" name="ZoneTexte 9">
            <a:extLst>
              <a:ext uri="{FF2B5EF4-FFF2-40B4-BE49-F238E27FC236}">
                <a16:creationId xmlns:a16="http://schemas.microsoft.com/office/drawing/2014/main" id="{DA91DA31-77A8-4AF7-9E32-E6A29E6493C8}"/>
              </a:ext>
            </a:extLst>
          </p:cNvPr>
          <p:cNvSpPr txBox="1"/>
          <p:nvPr/>
        </p:nvSpPr>
        <p:spPr>
          <a:xfrm>
            <a:off x="1309885" y="2448510"/>
            <a:ext cx="3675924" cy="246221"/>
          </a:xfrm>
          <a:prstGeom prst="rect">
            <a:avLst/>
          </a:prstGeom>
          <a:noFill/>
        </p:spPr>
        <p:txBody>
          <a:bodyPr wrap="square" rtlCol="0">
            <a:spAutoFit/>
          </a:bodyPr>
          <a:lstStyle/>
          <a:p>
            <a:pPr defTabSz="457200">
              <a:defRPr/>
            </a:pPr>
            <a:r>
              <a:rPr lang="fr-FR" sz="1000" dirty="0">
                <a:solidFill>
                  <a:srgbClr val="000000"/>
                </a:solidFill>
              </a:rPr>
              <a:t>Base : 100% = les 18 ans et plus </a:t>
            </a:r>
            <a:r>
              <a:rPr lang="fr-FR" sz="1000" i="1" dirty="0">
                <a:solidFill>
                  <a:srgbClr val="000000"/>
                </a:solidFill>
              </a:rPr>
              <a:t>– Fédération Wallonie - Bruxelles –</a:t>
            </a:r>
            <a:r>
              <a:rPr lang="fr-FR" sz="1000" dirty="0">
                <a:solidFill>
                  <a:srgbClr val="000000"/>
                </a:solidFill>
              </a:rPr>
              <a:t>.</a:t>
            </a:r>
          </a:p>
        </p:txBody>
      </p:sp>
      <p:sp>
        <p:nvSpPr>
          <p:cNvPr id="40" name="Rectangle 31">
            <a:extLst>
              <a:ext uri="{FF2B5EF4-FFF2-40B4-BE49-F238E27FC236}">
                <a16:creationId xmlns:a16="http://schemas.microsoft.com/office/drawing/2014/main" id="{A133DC03-9E55-4EFA-A0BD-98105B053AF7}"/>
              </a:ext>
            </a:extLst>
          </p:cNvPr>
          <p:cNvSpPr/>
          <p:nvPr/>
        </p:nvSpPr>
        <p:spPr>
          <a:xfrm>
            <a:off x="1309906" y="2699180"/>
            <a:ext cx="9538431" cy="385402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sp>
        <p:nvSpPr>
          <p:cNvPr id="11" name="Flèche vers le bas 58">
            <a:extLst>
              <a:ext uri="{FF2B5EF4-FFF2-40B4-BE49-F238E27FC236}">
                <a16:creationId xmlns:a16="http://schemas.microsoft.com/office/drawing/2014/main" id="{F69F9047-72A8-4807-86E5-FDF94E3CFD93}"/>
              </a:ext>
            </a:extLst>
          </p:cNvPr>
          <p:cNvSpPr/>
          <p:nvPr/>
        </p:nvSpPr>
        <p:spPr>
          <a:xfrm>
            <a:off x="7091628" y="1781562"/>
            <a:ext cx="1329756" cy="114335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fr-FR" sz="1100" dirty="0">
              <a:solidFill>
                <a:srgbClr val="000000"/>
              </a:solidFill>
            </a:endParaRPr>
          </a:p>
          <a:p>
            <a:pPr algn="ctr" defTabSz="457200">
              <a:defRPr/>
            </a:pPr>
            <a:r>
              <a:rPr lang="fr-FR" sz="1100" dirty="0">
                <a:solidFill>
                  <a:srgbClr val="000000"/>
                </a:solidFill>
              </a:rPr>
              <a:t>Cela </a:t>
            </a:r>
            <a:r>
              <a:rPr lang="fr-FR" sz="1100" b="1" dirty="0">
                <a:solidFill>
                  <a:srgbClr val="000000"/>
                </a:solidFill>
              </a:rPr>
              <a:t>correspond  </a:t>
            </a:r>
            <a:endParaRPr lang="fr-FR" sz="1100" dirty="0">
              <a:solidFill>
                <a:srgbClr val="000000"/>
              </a:solidFill>
            </a:endParaRPr>
          </a:p>
          <a:p>
            <a:pPr algn="ctr" defTabSz="457200">
              <a:spcBef>
                <a:spcPts val="200"/>
              </a:spcBef>
              <a:defRPr/>
            </a:pPr>
            <a:r>
              <a:rPr lang="fr-FR" sz="900" i="1" dirty="0">
                <a:solidFill>
                  <a:srgbClr val="000000"/>
                </a:solidFill>
              </a:rPr>
              <a:t>- Cotes 5 + 6 + 7 - </a:t>
            </a:r>
          </a:p>
        </p:txBody>
      </p:sp>
      <p:sp>
        <p:nvSpPr>
          <p:cNvPr id="61" name="Espace réservé du pied de page 4"/>
          <p:cNvSpPr>
            <a:spLocks noGrp="1"/>
          </p:cNvSpPr>
          <p:nvPr>
            <p:ph type="ftr" sz="quarter" idx="4294967295"/>
          </p:nvPr>
        </p:nvSpPr>
        <p:spPr>
          <a:xfrm>
            <a:off x="1186195" y="6714300"/>
            <a:ext cx="8990738" cy="123111"/>
          </a:xfrm>
          <a:prstGeom prst="rect">
            <a:avLst/>
          </a:prstGeom>
        </p:spPr>
        <p:txBody>
          <a:bodyPr/>
          <a:lstStyle/>
          <a:p>
            <a:pPr algn="l">
              <a:defRPr/>
            </a:pPr>
            <a:r>
              <a:rPr lang="fr-FR" dirty="0">
                <a:solidFill>
                  <a:prstClr val="black">
                    <a:tint val="75000"/>
                  </a:prstClr>
                </a:solidFill>
              </a:rPr>
              <a:t>©</a:t>
            </a:r>
            <a:r>
              <a:rPr lang="fr-FR" dirty="0" err="1">
                <a:solidFill>
                  <a:prstClr val="black">
                    <a:tint val="75000"/>
                  </a:prstClr>
                </a:solidFill>
              </a:rPr>
              <a:t>Solidaris</a:t>
            </a:r>
            <a:r>
              <a:rPr lang="fr-FR" dirty="0">
                <a:solidFill>
                  <a:prstClr val="black">
                    <a:tint val="75000"/>
                  </a:prstClr>
                </a:solidFill>
              </a:rPr>
              <a:t> – Le thermomètre des Belges – Comment percevons-nous la Protection sociale et la solidarité collective ? – Janvier 2021</a:t>
            </a:r>
          </a:p>
        </p:txBody>
      </p:sp>
      <p:sp>
        <p:nvSpPr>
          <p:cNvPr id="62" name="Flèche vers le bas 24">
            <a:extLst>
              <a:ext uri="{FF2B5EF4-FFF2-40B4-BE49-F238E27FC236}">
                <a16:creationId xmlns:a16="http://schemas.microsoft.com/office/drawing/2014/main" id="{06B56F80-9BAC-467F-820B-4AA7AA015023}"/>
              </a:ext>
            </a:extLst>
          </p:cNvPr>
          <p:cNvSpPr/>
          <p:nvPr/>
        </p:nvSpPr>
        <p:spPr>
          <a:xfrm>
            <a:off x="8760298" y="1628805"/>
            <a:ext cx="1067070" cy="1143353"/>
          </a:xfrm>
          <a:prstGeom prst="downArrow">
            <a:avLst>
              <a:gd name="adj1" fmla="val 100000"/>
              <a:gd name="adj2" fmla="val 20503"/>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fr-FR" sz="1100" dirty="0">
              <a:solidFill>
                <a:srgbClr val="000000"/>
              </a:solidFill>
            </a:endParaRPr>
          </a:p>
          <a:p>
            <a:pPr algn="ctr" defTabSz="457200">
              <a:defRPr/>
            </a:pPr>
            <a:r>
              <a:rPr lang="fr-FR" sz="1100" dirty="0">
                <a:solidFill>
                  <a:srgbClr val="000000"/>
                </a:solidFill>
              </a:rPr>
              <a:t>Cela correspond moyennement</a:t>
            </a:r>
          </a:p>
          <a:p>
            <a:pPr algn="ctr" defTabSz="457200">
              <a:defRPr/>
            </a:pPr>
            <a:r>
              <a:rPr lang="fr-FR" sz="900" i="1" dirty="0">
                <a:solidFill>
                  <a:srgbClr val="000000"/>
                </a:solidFill>
              </a:rPr>
              <a:t>- Cote 4 - </a:t>
            </a:r>
            <a:r>
              <a:rPr lang="fr-FR" sz="900" dirty="0">
                <a:solidFill>
                  <a:srgbClr val="000000"/>
                </a:solidFill>
              </a:rPr>
              <a:t> </a:t>
            </a:r>
          </a:p>
          <a:p>
            <a:pPr algn="ctr" defTabSz="457200">
              <a:spcBef>
                <a:spcPts val="200"/>
              </a:spcBef>
              <a:defRPr/>
            </a:pPr>
            <a:r>
              <a:rPr lang="fr-FR" sz="900" i="1" dirty="0">
                <a:solidFill>
                  <a:srgbClr val="000000"/>
                </a:solidFill>
              </a:rPr>
              <a:t> </a:t>
            </a:r>
          </a:p>
        </p:txBody>
      </p:sp>
      <p:sp>
        <p:nvSpPr>
          <p:cNvPr id="58" name="Espace réservé du numéro de diapositive 1">
            <a:extLst>
              <a:ext uri="{FF2B5EF4-FFF2-40B4-BE49-F238E27FC236}">
                <a16:creationId xmlns:a16="http://schemas.microsoft.com/office/drawing/2014/main" id="{869696C4-F156-41E6-A781-7C94C1C71D9A}"/>
              </a:ext>
            </a:extLst>
          </p:cNvPr>
          <p:cNvSpPr>
            <a:spLocks noGrp="1"/>
          </p:cNvSpPr>
          <p:nvPr>
            <p:ph type="sldNum" sz="quarter" idx="4294967295"/>
          </p:nvPr>
        </p:nvSpPr>
        <p:spPr>
          <a:xfrm>
            <a:off x="8713840" y="6717076"/>
            <a:ext cx="2311400" cy="123111"/>
          </a:xfrm>
          <a:prstGeom prst="rect">
            <a:avLst/>
          </a:prstGeom>
        </p:spPr>
        <p:txBody>
          <a:bodyPr/>
          <a:lstStyle/>
          <a:p>
            <a:pPr>
              <a:defRPr/>
            </a:pPr>
            <a:fld id="{F9B1BAB7-AC79-A041-AA59-D4AE9967AD46}" type="slidenum">
              <a:rPr lang="fr-FR" kern="0" smtClean="0">
                <a:solidFill>
                  <a:prstClr val="black">
                    <a:tint val="75000"/>
                  </a:prstClr>
                </a:solidFill>
              </a:rPr>
              <a:pPr>
                <a:defRPr/>
              </a:pPr>
              <a:t>28</a:t>
            </a:fld>
            <a:endParaRPr lang="fr-FR" kern="0" dirty="0">
              <a:solidFill>
                <a:prstClr val="black">
                  <a:tint val="75000"/>
                </a:prstClr>
              </a:solidFill>
            </a:endParaRPr>
          </a:p>
        </p:txBody>
      </p:sp>
      <p:sp>
        <p:nvSpPr>
          <p:cNvPr id="63" name="Flèche vers le bas 26">
            <a:extLst>
              <a:ext uri="{FF2B5EF4-FFF2-40B4-BE49-F238E27FC236}">
                <a16:creationId xmlns:a16="http://schemas.microsoft.com/office/drawing/2014/main" id="{065D1743-53AB-438F-A1E5-AE82C1C0FEDF}"/>
              </a:ext>
            </a:extLst>
          </p:cNvPr>
          <p:cNvSpPr/>
          <p:nvPr/>
        </p:nvSpPr>
        <p:spPr>
          <a:xfrm>
            <a:off x="9818289" y="1781562"/>
            <a:ext cx="1107257" cy="114335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r>
              <a:rPr lang="fr-FR" sz="1100" dirty="0">
                <a:solidFill>
                  <a:srgbClr val="000000"/>
                </a:solidFill>
              </a:rPr>
              <a:t>Cela </a:t>
            </a:r>
            <a:br>
              <a:rPr lang="fr-FR" sz="1100" dirty="0">
                <a:solidFill>
                  <a:srgbClr val="000000"/>
                </a:solidFill>
              </a:rPr>
            </a:br>
            <a:r>
              <a:rPr lang="fr-FR" sz="1100" b="1" dirty="0">
                <a:solidFill>
                  <a:srgbClr val="000000"/>
                </a:solidFill>
              </a:rPr>
              <a:t>ne correspond </a:t>
            </a:r>
            <a:br>
              <a:rPr lang="fr-FR" sz="1100" b="1" dirty="0">
                <a:solidFill>
                  <a:srgbClr val="000000"/>
                </a:solidFill>
              </a:rPr>
            </a:br>
            <a:r>
              <a:rPr lang="fr-FR" sz="1100" b="1" dirty="0">
                <a:solidFill>
                  <a:srgbClr val="000000"/>
                </a:solidFill>
              </a:rPr>
              <a:t>pas  </a:t>
            </a:r>
            <a:endParaRPr lang="fr-FR" sz="1100" dirty="0">
              <a:solidFill>
                <a:srgbClr val="000000"/>
              </a:solidFill>
            </a:endParaRPr>
          </a:p>
          <a:p>
            <a:pPr algn="ctr" defTabSz="457200">
              <a:spcBef>
                <a:spcPts val="200"/>
              </a:spcBef>
              <a:defRPr/>
            </a:pPr>
            <a:r>
              <a:rPr lang="fr-FR" sz="900" i="1" dirty="0">
                <a:solidFill>
                  <a:srgbClr val="000000"/>
                </a:solidFill>
              </a:rPr>
              <a:t>- Cotes 1 + 2 + 3 - </a:t>
            </a:r>
          </a:p>
        </p:txBody>
      </p:sp>
      <p:graphicFrame>
        <p:nvGraphicFramePr>
          <p:cNvPr id="25" name="Graphique 6">
            <a:extLst>
              <a:ext uri="{FF2B5EF4-FFF2-40B4-BE49-F238E27FC236}">
                <a16:creationId xmlns:a16="http://schemas.microsoft.com/office/drawing/2014/main" id="{BE756FBC-500B-415B-ACE2-B62B3BC0500D}"/>
              </a:ext>
            </a:extLst>
          </p:cNvPr>
          <p:cNvGraphicFramePr/>
          <p:nvPr/>
        </p:nvGraphicFramePr>
        <p:xfrm>
          <a:off x="5695951" y="2590494"/>
          <a:ext cx="4952475" cy="3705535"/>
        </p:xfrm>
        <a:graphic>
          <a:graphicData uri="http://schemas.openxmlformats.org/drawingml/2006/chart">
            <c:chart xmlns:c="http://schemas.openxmlformats.org/drawingml/2006/chart" xmlns:r="http://schemas.openxmlformats.org/officeDocument/2006/relationships" r:id="rId2"/>
          </a:graphicData>
        </a:graphic>
      </p:graphicFrame>
      <p:sp>
        <p:nvSpPr>
          <p:cNvPr id="28" name="ZoneTexte 34">
            <a:extLst>
              <a:ext uri="{FF2B5EF4-FFF2-40B4-BE49-F238E27FC236}">
                <a16:creationId xmlns:a16="http://schemas.microsoft.com/office/drawing/2014/main" id="{246EACD9-6A8D-4EDF-A233-EF06FBA9302E}"/>
              </a:ext>
            </a:extLst>
          </p:cNvPr>
          <p:cNvSpPr txBox="1"/>
          <p:nvPr/>
        </p:nvSpPr>
        <p:spPr>
          <a:xfrm>
            <a:off x="1401140" y="2873267"/>
            <a:ext cx="4294810" cy="3693319"/>
          </a:xfrm>
          <a:prstGeom prst="rect">
            <a:avLst/>
          </a:prstGeom>
          <a:noFill/>
        </p:spPr>
        <p:txBody>
          <a:bodyPr wrap="square" rtlCol="0">
            <a:spAutoFit/>
          </a:bodyPr>
          <a:lstStyle/>
          <a:p>
            <a:pPr marL="177800" indent="-177800" defTabSz="457200">
              <a:buClr>
                <a:prstClr val="white">
                  <a:lumMod val="50000"/>
                </a:prstClr>
              </a:buClr>
              <a:buFont typeface="Wingdings" charset="2"/>
              <a:buChar char="§"/>
              <a:defRPr/>
            </a:pPr>
            <a:r>
              <a:rPr lang="fr-BE" sz="1300" b="1" dirty="0">
                <a:solidFill>
                  <a:srgbClr val="000000"/>
                </a:solidFill>
              </a:rPr>
              <a:t>Certaines grandes entreprises font légalement de </a:t>
            </a:r>
            <a:r>
              <a:rPr lang="fr-BE" sz="1300" b="1" dirty="0">
                <a:solidFill>
                  <a:srgbClr val="FF0000"/>
                </a:solidFill>
              </a:rPr>
              <a:t>l'évasion fiscale</a:t>
            </a:r>
            <a:r>
              <a:rPr lang="fr-BE" sz="1300" b="1" dirty="0">
                <a:solidFill>
                  <a:srgbClr val="000000"/>
                </a:solidFill>
              </a:rPr>
              <a:t>, cela coûte vraiment très cher à la collectivité</a:t>
            </a:r>
          </a:p>
          <a:p>
            <a:pPr marL="177800" indent="-177800" defTabSz="457200">
              <a:buClr>
                <a:prstClr val="white">
                  <a:lumMod val="50000"/>
                </a:prstClr>
              </a:buClr>
              <a:buFont typeface="Wingdings" charset="2"/>
              <a:buChar char="§"/>
              <a:defRPr/>
            </a:pPr>
            <a:endParaRPr lang="fr-BE" sz="1300" b="1" dirty="0">
              <a:solidFill>
                <a:srgbClr val="000000"/>
              </a:solidFill>
            </a:endParaRPr>
          </a:p>
          <a:p>
            <a:pPr defTabSz="457200">
              <a:buClr>
                <a:prstClr val="white">
                  <a:lumMod val="50000"/>
                </a:prstClr>
              </a:buClr>
              <a:defRPr/>
            </a:pPr>
            <a:endParaRPr lang="fr-BE" sz="1300" b="1" dirty="0">
              <a:solidFill>
                <a:srgbClr val="000000"/>
              </a:solidFill>
            </a:endParaRPr>
          </a:p>
          <a:p>
            <a:pPr marL="177800" indent="-177800" defTabSz="457200">
              <a:buClr>
                <a:prstClr val="white">
                  <a:lumMod val="50000"/>
                </a:prstClr>
              </a:buClr>
              <a:buFont typeface="Wingdings" charset="2"/>
              <a:buChar char="§"/>
              <a:defRPr/>
            </a:pPr>
            <a:r>
              <a:rPr lang="fr-BE" sz="1300" b="1" dirty="0">
                <a:solidFill>
                  <a:srgbClr val="000000"/>
                </a:solidFill>
              </a:rPr>
              <a:t>C'est très souvent l'organisation du travail dans les entreprises et les administrations qui produit un niveau de stress trop élevé, cela conduit à une forte hausse des burnouts et des dépressions qui coûtent vraiment très cher à la collectivité</a:t>
            </a:r>
          </a:p>
          <a:p>
            <a:pPr defTabSz="457200">
              <a:buClr>
                <a:prstClr val="white">
                  <a:lumMod val="50000"/>
                </a:prstClr>
              </a:buClr>
              <a:defRPr/>
            </a:pPr>
            <a:endParaRPr lang="fr-BE" sz="1300" b="1" dirty="0">
              <a:solidFill>
                <a:srgbClr val="000000"/>
              </a:solidFill>
            </a:endParaRPr>
          </a:p>
          <a:p>
            <a:pPr defTabSz="457200">
              <a:buClr>
                <a:prstClr val="white">
                  <a:lumMod val="50000"/>
                </a:prstClr>
              </a:buClr>
              <a:defRPr/>
            </a:pPr>
            <a:endParaRPr lang="fr-BE" sz="1300" b="1" dirty="0">
              <a:solidFill>
                <a:srgbClr val="000000"/>
              </a:solidFill>
            </a:endParaRPr>
          </a:p>
          <a:p>
            <a:pPr marL="177800" indent="-177800" defTabSz="457200">
              <a:buClr>
                <a:prstClr val="white">
                  <a:lumMod val="50000"/>
                </a:prstClr>
              </a:buClr>
              <a:buFont typeface="Wingdings" charset="2"/>
              <a:buChar char="§"/>
              <a:defRPr/>
            </a:pPr>
            <a:r>
              <a:rPr lang="fr-BE" sz="1300" b="1" dirty="0">
                <a:solidFill>
                  <a:srgbClr val="000000"/>
                </a:solidFill>
              </a:rPr>
              <a:t>Lorsque des entreprises qui font des bénéfices (et paient d'importants dividendes aux actionnaires) licencient du personnel, cela coûte vraiment très cher à la collectivité notamment parce que ces personnes licenciées sont alors prises en charge par le chômage payé par la collectivité</a:t>
            </a:r>
          </a:p>
        </p:txBody>
      </p:sp>
      <p:grpSp>
        <p:nvGrpSpPr>
          <p:cNvPr id="29" name="Grouper 24">
            <a:extLst>
              <a:ext uri="{FF2B5EF4-FFF2-40B4-BE49-F238E27FC236}">
                <a16:creationId xmlns:a16="http://schemas.microsoft.com/office/drawing/2014/main" id="{7A5BF810-3BC4-40BA-B34A-BBFF06DA37A1}"/>
              </a:ext>
            </a:extLst>
          </p:cNvPr>
          <p:cNvGrpSpPr/>
          <p:nvPr/>
        </p:nvGrpSpPr>
        <p:grpSpPr>
          <a:xfrm>
            <a:off x="5673040" y="4697427"/>
            <a:ext cx="1921551" cy="202384"/>
            <a:chOff x="5606164" y="5590970"/>
            <a:chExt cx="1921551" cy="247864"/>
          </a:xfrm>
        </p:grpSpPr>
        <p:sp>
          <p:nvSpPr>
            <p:cNvPr id="30" name="Signalisation droite 25">
              <a:extLst>
                <a:ext uri="{FF2B5EF4-FFF2-40B4-BE49-F238E27FC236}">
                  <a16:creationId xmlns:a16="http://schemas.microsoft.com/office/drawing/2014/main" id="{4994CCC7-7D05-4825-A541-8384B094EF64}"/>
                </a:ext>
              </a:extLst>
            </p:cNvPr>
            <p:cNvSpPr/>
            <p:nvPr/>
          </p:nvSpPr>
          <p:spPr>
            <a:xfrm>
              <a:off x="5606164" y="5590979"/>
              <a:ext cx="1572152" cy="247855"/>
            </a:xfrm>
            <a:prstGeom prst="homePlate">
              <a:avLst/>
            </a:prstGeom>
            <a:solidFill>
              <a:schemeClr val="bg1"/>
            </a:solidFill>
            <a:ln w="31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defTabSz="457200">
                <a:tabLst>
                  <a:tab pos="107950" algn="ctr"/>
                  <a:tab pos="228600" algn="l"/>
                </a:tabLst>
              </a:pPr>
              <a:r>
                <a:rPr lang="fr-FR" sz="900" dirty="0">
                  <a:solidFill>
                    <a:srgbClr val="000000"/>
                  </a:solidFill>
                </a:rPr>
                <a:t>	 + 	Est en incapacité de travail</a:t>
              </a:r>
            </a:p>
          </p:txBody>
        </p:sp>
        <p:sp>
          <p:nvSpPr>
            <p:cNvPr id="31" name="Rectangle 41">
              <a:extLst>
                <a:ext uri="{FF2B5EF4-FFF2-40B4-BE49-F238E27FC236}">
                  <a16:creationId xmlns:a16="http://schemas.microsoft.com/office/drawing/2014/main" id="{0549A909-69C1-495A-B924-1B6D4B6250E8}"/>
                </a:ext>
              </a:extLst>
            </p:cNvPr>
            <p:cNvSpPr/>
            <p:nvPr/>
          </p:nvSpPr>
          <p:spPr>
            <a:xfrm>
              <a:off x="7178316" y="5631564"/>
              <a:ext cx="349399" cy="178686"/>
            </a:xfrm>
            <a:prstGeom prst="rect">
              <a:avLst/>
            </a:prstGeom>
            <a:solidFill>
              <a:srgbClr val="FFFFFF"/>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r>
                <a:rPr lang="fr-FR" sz="900" dirty="0">
                  <a:solidFill>
                    <a:srgbClr val="000000"/>
                  </a:solidFill>
                </a:rPr>
                <a:t>87%</a:t>
              </a:r>
            </a:p>
          </p:txBody>
        </p:sp>
        <p:cxnSp>
          <p:nvCxnSpPr>
            <p:cNvPr id="32" name="Connecteur droit 42">
              <a:extLst>
                <a:ext uri="{FF2B5EF4-FFF2-40B4-BE49-F238E27FC236}">
                  <a16:creationId xmlns:a16="http://schemas.microsoft.com/office/drawing/2014/main" id="{A721E7D6-9ED1-4C5D-99CF-C7D049D1F222}"/>
                </a:ext>
              </a:extLst>
            </p:cNvPr>
            <p:cNvCxnSpPr>
              <a:cxnSpLocks/>
            </p:cNvCxnSpPr>
            <p:nvPr/>
          </p:nvCxnSpPr>
          <p:spPr>
            <a:xfrm>
              <a:off x="5791951" y="5590970"/>
              <a:ext cx="0" cy="247855"/>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grpSp>
      <p:grpSp>
        <p:nvGrpSpPr>
          <p:cNvPr id="33" name="Grouper 24">
            <a:extLst>
              <a:ext uri="{FF2B5EF4-FFF2-40B4-BE49-F238E27FC236}">
                <a16:creationId xmlns:a16="http://schemas.microsoft.com/office/drawing/2014/main" id="{181CE6FB-98D9-41AB-AEB9-447E51A7004D}"/>
              </a:ext>
            </a:extLst>
          </p:cNvPr>
          <p:cNvGrpSpPr/>
          <p:nvPr/>
        </p:nvGrpSpPr>
        <p:grpSpPr>
          <a:xfrm>
            <a:off x="5674376" y="4518042"/>
            <a:ext cx="1349833" cy="181048"/>
            <a:chOff x="5606165" y="5661249"/>
            <a:chExt cx="1349833" cy="181048"/>
          </a:xfrm>
        </p:grpSpPr>
        <p:sp>
          <p:nvSpPr>
            <p:cNvPr id="34" name="Signalisation droite 25">
              <a:extLst>
                <a:ext uri="{FF2B5EF4-FFF2-40B4-BE49-F238E27FC236}">
                  <a16:creationId xmlns:a16="http://schemas.microsoft.com/office/drawing/2014/main" id="{BFCF2A56-489E-40F8-A1DF-B090E664A720}"/>
                </a:ext>
              </a:extLst>
            </p:cNvPr>
            <p:cNvSpPr/>
            <p:nvPr/>
          </p:nvSpPr>
          <p:spPr>
            <a:xfrm>
              <a:off x="5606165" y="5661249"/>
              <a:ext cx="991042" cy="177576"/>
            </a:xfrm>
            <a:prstGeom prst="homePlate">
              <a:avLst>
                <a:gd name="adj" fmla="val 59670"/>
              </a:avLst>
            </a:prstGeom>
            <a:solidFill>
              <a:schemeClr val="bg1"/>
            </a:solidFill>
            <a:ln w="31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defTabSz="457200">
                <a:tabLst>
                  <a:tab pos="107950" algn="ctr"/>
                  <a:tab pos="228600" algn="l"/>
                </a:tabLst>
              </a:pPr>
              <a:r>
                <a:rPr lang="fr-FR" sz="900" dirty="0">
                  <a:solidFill>
                    <a:srgbClr val="000000"/>
                  </a:solidFill>
                </a:rPr>
                <a:t>   –    Indépendant</a:t>
              </a:r>
            </a:p>
          </p:txBody>
        </p:sp>
        <p:sp>
          <p:nvSpPr>
            <p:cNvPr id="35" name="Rectangle 60">
              <a:extLst>
                <a:ext uri="{FF2B5EF4-FFF2-40B4-BE49-F238E27FC236}">
                  <a16:creationId xmlns:a16="http://schemas.microsoft.com/office/drawing/2014/main" id="{2CF0AEDB-F2FA-4DC5-838F-F045A66B0631}"/>
                </a:ext>
              </a:extLst>
            </p:cNvPr>
            <p:cNvSpPr/>
            <p:nvPr/>
          </p:nvSpPr>
          <p:spPr>
            <a:xfrm>
              <a:off x="6606599" y="5663611"/>
              <a:ext cx="349399" cy="178686"/>
            </a:xfrm>
            <a:prstGeom prst="rect">
              <a:avLst/>
            </a:prstGeom>
            <a:solidFill>
              <a:srgbClr val="FFFFFF"/>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r>
                <a:rPr lang="fr-FR" sz="900" dirty="0">
                  <a:solidFill>
                    <a:srgbClr val="000000"/>
                  </a:solidFill>
                </a:rPr>
                <a:t>42%</a:t>
              </a:r>
            </a:p>
          </p:txBody>
        </p:sp>
        <p:cxnSp>
          <p:nvCxnSpPr>
            <p:cNvPr id="36" name="Connecteur droit 61">
              <a:extLst>
                <a:ext uri="{FF2B5EF4-FFF2-40B4-BE49-F238E27FC236}">
                  <a16:creationId xmlns:a16="http://schemas.microsoft.com/office/drawing/2014/main" id="{C78C0551-D4EE-423C-A62C-FEFA9ACB4758}"/>
                </a:ext>
              </a:extLst>
            </p:cNvPr>
            <p:cNvCxnSpPr/>
            <p:nvPr/>
          </p:nvCxnSpPr>
          <p:spPr>
            <a:xfrm>
              <a:off x="5784850" y="5661249"/>
              <a:ext cx="0" cy="177576"/>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grpSp>
      <p:sp>
        <p:nvSpPr>
          <p:cNvPr id="37" name="Forme libre : forme 20">
            <a:extLst>
              <a:ext uri="{FF2B5EF4-FFF2-40B4-BE49-F238E27FC236}">
                <a16:creationId xmlns:a16="http://schemas.microsoft.com/office/drawing/2014/main" id="{FC47CBA4-DB05-46C0-8B2B-D1715E260C9C}"/>
              </a:ext>
            </a:extLst>
          </p:cNvPr>
          <p:cNvSpPr/>
          <p:nvPr/>
        </p:nvSpPr>
        <p:spPr>
          <a:xfrm>
            <a:off x="9293831" y="2772153"/>
            <a:ext cx="697894" cy="168578"/>
          </a:xfrm>
          <a:custGeom>
            <a:avLst/>
            <a:gdLst>
              <a:gd name="connsiteX0" fmla="*/ 0 w 934193"/>
              <a:gd name="connsiteY0" fmla="*/ 0 h 288966"/>
              <a:gd name="connsiteX1" fmla="*/ 934193 w 934193"/>
              <a:gd name="connsiteY1" fmla="*/ 0 h 288966"/>
              <a:gd name="connsiteX2" fmla="*/ 934193 w 934193"/>
              <a:gd name="connsiteY2" fmla="*/ 288966 h 288966"/>
            </a:gdLst>
            <a:ahLst/>
            <a:cxnLst>
              <a:cxn ang="0">
                <a:pos x="connsiteX0" y="connsiteY0"/>
              </a:cxn>
              <a:cxn ang="0">
                <a:pos x="connsiteX1" y="connsiteY1"/>
              </a:cxn>
              <a:cxn ang="0">
                <a:pos x="connsiteX2" y="connsiteY2"/>
              </a:cxn>
            </a:cxnLst>
            <a:rect l="l" t="t" r="r" b="b"/>
            <a:pathLst>
              <a:path w="934193" h="288966">
                <a:moveTo>
                  <a:pt x="0" y="0"/>
                </a:moveTo>
                <a:lnTo>
                  <a:pt x="934193" y="0"/>
                </a:lnTo>
                <a:lnTo>
                  <a:pt x="934193" y="288966"/>
                </a:ln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fr-BE">
              <a:solidFill>
                <a:prstClr val="white"/>
              </a:solidFill>
            </a:endParaRPr>
          </a:p>
        </p:txBody>
      </p:sp>
      <p:pic>
        <p:nvPicPr>
          <p:cNvPr id="23" name="Picture 2" descr="D:\Thermo 7\LOGO-DEF\LOGO-DEF\Partenaires\Logo_Thermometre_Solidarisavecpartenaire_CMJ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64031" y="61465"/>
            <a:ext cx="1605702" cy="47773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13"/>
          <p:cNvSpPr txBox="1"/>
          <p:nvPr/>
        </p:nvSpPr>
        <p:spPr>
          <a:xfrm>
            <a:off x="11669733" y="239970"/>
            <a:ext cx="429726" cy="369332"/>
          </a:xfrm>
          <a:prstGeom prst="rect">
            <a:avLst/>
          </a:prstGeom>
          <a:noFill/>
        </p:spPr>
        <p:txBody>
          <a:bodyPr wrap="square" rtlCol="0">
            <a:spAutoFit/>
          </a:bodyPr>
          <a:lstStyle/>
          <a:p>
            <a:r>
              <a:rPr lang="nl-BE" b="1" dirty="0">
                <a:solidFill>
                  <a:prstClr val="black"/>
                </a:solidFill>
                <a:latin typeface="Batang" panose="02030600000101010101" pitchFamily="18" charset="-127"/>
                <a:ea typeface="Batang" panose="02030600000101010101" pitchFamily="18" charset="-127"/>
                <a:cs typeface="Andalus" pitchFamily="18" charset="-78"/>
              </a:rPr>
              <a:t>13</a:t>
            </a:r>
            <a:endParaRPr lang="en-US" b="1" dirty="0">
              <a:solidFill>
                <a:prstClr val="black"/>
              </a:solidFill>
              <a:latin typeface="Batang" panose="02030600000101010101" pitchFamily="18" charset="-127"/>
              <a:ea typeface="Batang" panose="02030600000101010101" pitchFamily="18" charset="-127"/>
              <a:cs typeface="Andalus" pitchFamily="18" charset="-78"/>
            </a:endParaRPr>
          </a:p>
        </p:txBody>
      </p:sp>
      <p:sp>
        <p:nvSpPr>
          <p:cNvPr id="26" name="Rectangle 25"/>
          <p:cNvSpPr/>
          <p:nvPr/>
        </p:nvSpPr>
        <p:spPr>
          <a:xfrm>
            <a:off x="10865804" y="394539"/>
            <a:ext cx="839667" cy="144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844328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609B35-ECAD-4AEA-8564-1DB24F0CB93B}"/>
              </a:ext>
            </a:extLst>
          </p:cNvPr>
          <p:cNvSpPr>
            <a:spLocks noGrp="1"/>
          </p:cNvSpPr>
          <p:nvPr>
            <p:ph type="title"/>
          </p:nvPr>
        </p:nvSpPr>
        <p:spPr>
          <a:xfrm>
            <a:off x="1271466" y="251248"/>
            <a:ext cx="9649072" cy="338554"/>
          </a:xfrm>
        </p:spPr>
        <p:txBody>
          <a:bodyPr>
            <a:noAutofit/>
          </a:bodyPr>
          <a:lstStyle/>
          <a:p>
            <a:r>
              <a:rPr lang="fr-BE" sz="2800" dirty="0"/>
              <a:t>DES FACTEURS ÉRODENT L’ADHÉSION AU SYSTÈME DE LA PROTECTION SOCIALE</a:t>
            </a:r>
          </a:p>
        </p:txBody>
      </p:sp>
      <p:sp>
        <p:nvSpPr>
          <p:cNvPr id="10" name="ZoneTexte 9">
            <a:extLst>
              <a:ext uri="{FF2B5EF4-FFF2-40B4-BE49-F238E27FC236}">
                <a16:creationId xmlns:a16="http://schemas.microsoft.com/office/drawing/2014/main" id="{DA91DA31-77A8-4AF7-9E32-E6A29E6493C8}"/>
              </a:ext>
            </a:extLst>
          </p:cNvPr>
          <p:cNvSpPr txBox="1"/>
          <p:nvPr/>
        </p:nvSpPr>
        <p:spPr>
          <a:xfrm>
            <a:off x="1309885" y="2448510"/>
            <a:ext cx="3675924" cy="246221"/>
          </a:xfrm>
          <a:prstGeom prst="rect">
            <a:avLst/>
          </a:prstGeom>
          <a:noFill/>
        </p:spPr>
        <p:txBody>
          <a:bodyPr wrap="square" rtlCol="0">
            <a:spAutoFit/>
          </a:bodyPr>
          <a:lstStyle/>
          <a:p>
            <a:pPr defTabSz="457200">
              <a:defRPr/>
            </a:pPr>
            <a:r>
              <a:rPr lang="fr-FR" sz="1000" dirty="0">
                <a:solidFill>
                  <a:srgbClr val="000000"/>
                </a:solidFill>
              </a:rPr>
              <a:t>Base : 100% = les 18 ans et plus </a:t>
            </a:r>
            <a:r>
              <a:rPr lang="fr-FR" sz="1000" i="1" dirty="0">
                <a:solidFill>
                  <a:srgbClr val="000000"/>
                </a:solidFill>
              </a:rPr>
              <a:t>– Fédération Wallonie - Bruxelles –</a:t>
            </a:r>
            <a:r>
              <a:rPr lang="fr-FR" sz="1000" dirty="0">
                <a:solidFill>
                  <a:srgbClr val="000000"/>
                </a:solidFill>
              </a:rPr>
              <a:t>.</a:t>
            </a:r>
          </a:p>
        </p:txBody>
      </p:sp>
      <p:sp>
        <p:nvSpPr>
          <p:cNvPr id="40" name="Rectangle 31">
            <a:extLst>
              <a:ext uri="{FF2B5EF4-FFF2-40B4-BE49-F238E27FC236}">
                <a16:creationId xmlns:a16="http://schemas.microsoft.com/office/drawing/2014/main" id="{A133DC03-9E55-4EFA-A0BD-98105B053AF7}"/>
              </a:ext>
            </a:extLst>
          </p:cNvPr>
          <p:cNvSpPr/>
          <p:nvPr/>
        </p:nvSpPr>
        <p:spPr>
          <a:xfrm>
            <a:off x="1309906" y="2699185"/>
            <a:ext cx="9538431" cy="347302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sp>
        <p:nvSpPr>
          <p:cNvPr id="61" name="Espace réservé du pied de page 4"/>
          <p:cNvSpPr>
            <a:spLocks noGrp="1"/>
          </p:cNvSpPr>
          <p:nvPr>
            <p:ph type="ftr" sz="quarter" idx="4294967295"/>
          </p:nvPr>
        </p:nvSpPr>
        <p:spPr>
          <a:xfrm>
            <a:off x="1186195" y="6714300"/>
            <a:ext cx="8990738" cy="123111"/>
          </a:xfrm>
          <a:prstGeom prst="rect">
            <a:avLst/>
          </a:prstGeom>
        </p:spPr>
        <p:txBody>
          <a:bodyPr/>
          <a:lstStyle/>
          <a:p>
            <a:pPr algn="l">
              <a:defRPr/>
            </a:pPr>
            <a:r>
              <a:rPr lang="fr-FR" dirty="0">
                <a:solidFill>
                  <a:prstClr val="black">
                    <a:tint val="75000"/>
                  </a:prstClr>
                </a:solidFill>
              </a:rPr>
              <a:t>©</a:t>
            </a:r>
            <a:r>
              <a:rPr lang="fr-FR" dirty="0" err="1">
                <a:solidFill>
                  <a:prstClr val="black">
                    <a:tint val="75000"/>
                  </a:prstClr>
                </a:solidFill>
              </a:rPr>
              <a:t>Solidaris</a:t>
            </a:r>
            <a:r>
              <a:rPr lang="fr-FR" dirty="0">
                <a:solidFill>
                  <a:prstClr val="black">
                    <a:tint val="75000"/>
                  </a:prstClr>
                </a:solidFill>
              </a:rPr>
              <a:t> – Le thermomètre des Belges – Comment percevons-nous la Protection sociale et la solidarité collective ? – Janvier 2021</a:t>
            </a:r>
          </a:p>
        </p:txBody>
      </p:sp>
      <p:sp>
        <p:nvSpPr>
          <p:cNvPr id="62" name="Flèche vers le bas 24">
            <a:extLst>
              <a:ext uri="{FF2B5EF4-FFF2-40B4-BE49-F238E27FC236}">
                <a16:creationId xmlns:a16="http://schemas.microsoft.com/office/drawing/2014/main" id="{06B56F80-9BAC-467F-820B-4AA7AA015023}"/>
              </a:ext>
            </a:extLst>
          </p:cNvPr>
          <p:cNvSpPr/>
          <p:nvPr/>
        </p:nvSpPr>
        <p:spPr>
          <a:xfrm>
            <a:off x="8575708" y="1797379"/>
            <a:ext cx="1067070" cy="1143353"/>
          </a:xfrm>
          <a:prstGeom prst="downArrow">
            <a:avLst>
              <a:gd name="adj1" fmla="val 100000"/>
              <a:gd name="adj2" fmla="val 20503"/>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fr-FR" sz="1100" dirty="0">
              <a:solidFill>
                <a:srgbClr val="000000"/>
              </a:solidFill>
            </a:endParaRPr>
          </a:p>
          <a:p>
            <a:pPr algn="ctr" defTabSz="457200">
              <a:defRPr/>
            </a:pPr>
            <a:r>
              <a:rPr lang="fr-FR" sz="1100" dirty="0">
                <a:solidFill>
                  <a:srgbClr val="000000"/>
                </a:solidFill>
              </a:rPr>
              <a:t>Cela correspond moyennement</a:t>
            </a:r>
          </a:p>
          <a:p>
            <a:pPr algn="ctr" defTabSz="457200">
              <a:defRPr/>
            </a:pPr>
            <a:r>
              <a:rPr lang="fr-FR" sz="900" i="1" dirty="0">
                <a:solidFill>
                  <a:srgbClr val="000000"/>
                </a:solidFill>
              </a:rPr>
              <a:t>- Cote 4 - </a:t>
            </a:r>
            <a:r>
              <a:rPr lang="fr-FR" sz="900" dirty="0">
                <a:solidFill>
                  <a:srgbClr val="000000"/>
                </a:solidFill>
              </a:rPr>
              <a:t> </a:t>
            </a:r>
          </a:p>
          <a:p>
            <a:pPr algn="ctr" defTabSz="457200">
              <a:spcBef>
                <a:spcPts val="200"/>
              </a:spcBef>
              <a:defRPr/>
            </a:pPr>
            <a:r>
              <a:rPr lang="fr-FR" sz="900" i="1" dirty="0">
                <a:solidFill>
                  <a:srgbClr val="000000"/>
                </a:solidFill>
              </a:rPr>
              <a:t> </a:t>
            </a:r>
          </a:p>
        </p:txBody>
      </p:sp>
      <p:sp>
        <p:nvSpPr>
          <p:cNvPr id="58" name="Espace réservé du numéro de diapositive 1">
            <a:extLst>
              <a:ext uri="{FF2B5EF4-FFF2-40B4-BE49-F238E27FC236}">
                <a16:creationId xmlns:a16="http://schemas.microsoft.com/office/drawing/2014/main" id="{869696C4-F156-41E6-A781-7C94C1C71D9A}"/>
              </a:ext>
            </a:extLst>
          </p:cNvPr>
          <p:cNvSpPr>
            <a:spLocks noGrp="1"/>
          </p:cNvSpPr>
          <p:nvPr>
            <p:ph type="sldNum" sz="quarter" idx="4294967295"/>
          </p:nvPr>
        </p:nvSpPr>
        <p:spPr>
          <a:xfrm>
            <a:off x="8713840" y="6717076"/>
            <a:ext cx="2311400" cy="123111"/>
          </a:xfrm>
          <a:prstGeom prst="rect">
            <a:avLst/>
          </a:prstGeom>
        </p:spPr>
        <p:txBody>
          <a:bodyPr/>
          <a:lstStyle/>
          <a:p>
            <a:pPr>
              <a:defRPr/>
            </a:pPr>
            <a:fld id="{F9B1BAB7-AC79-A041-AA59-D4AE9967AD46}" type="slidenum">
              <a:rPr lang="fr-FR" kern="0" smtClean="0">
                <a:solidFill>
                  <a:prstClr val="black">
                    <a:tint val="75000"/>
                  </a:prstClr>
                </a:solidFill>
              </a:rPr>
              <a:pPr>
                <a:defRPr/>
              </a:pPr>
              <a:t>29</a:t>
            </a:fld>
            <a:endParaRPr lang="fr-FR" kern="0" dirty="0">
              <a:solidFill>
                <a:prstClr val="black">
                  <a:tint val="75000"/>
                </a:prstClr>
              </a:solidFill>
            </a:endParaRPr>
          </a:p>
        </p:txBody>
      </p:sp>
      <p:graphicFrame>
        <p:nvGraphicFramePr>
          <p:cNvPr id="25" name="Graphique 6">
            <a:extLst>
              <a:ext uri="{FF2B5EF4-FFF2-40B4-BE49-F238E27FC236}">
                <a16:creationId xmlns:a16="http://schemas.microsoft.com/office/drawing/2014/main" id="{BE756FBC-500B-415B-ACE2-B62B3BC0500D}"/>
              </a:ext>
            </a:extLst>
          </p:cNvPr>
          <p:cNvGraphicFramePr/>
          <p:nvPr/>
        </p:nvGraphicFramePr>
        <p:xfrm>
          <a:off x="5695951" y="2742022"/>
          <a:ext cx="4952475" cy="2668178"/>
        </p:xfrm>
        <a:graphic>
          <a:graphicData uri="http://schemas.openxmlformats.org/drawingml/2006/chart">
            <c:chart xmlns:c="http://schemas.openxmlformats.org/drawingml/2006/chart" xmlns:r="http://schemas.openxmlformats.org/officeDocument/2006/relationships" r:id="rId2"/>
          </a:graphicData>
        </a:graphic>
      </p:graphicFrame>
      <p:sp>
        <p:nvSpPr>
          <p:cNvPr id="28" name="ZoneTexte 34">
            <a:extLst>
              <a:ext uri="{FF2B5EF4-FFF2-40B4-BE49-F238E27FC236}">
                <a16:creationId xmlns:a16="http://schemas.microsoft.com/office/drawing/2014/main" id="{246EACD9-6A8D-4EDF-A233-EF06FBA9302E}"/>
              </a:ext>
            </a:extLst>
          </p:cNvPr>
          <p:cNvSpPr txBox="1"/>
          <p:nvPr/>
        </p:nvSpPr>
        <p:spPr>
          <a:xfrm>
            <a:off x="1401140" y="2949464"/>
            <a:ext cx="4294810" cy="3093154"/>
          </a:xfrm>
          <a:prstGeom prst="rect">
            <a:avLst/>
          </a:prstGeom>
          <a:noFill/>
        </p:spPr>
        <p:txBody>
          <a:bodyPr wrap="square" rtlCol="0">
            <a:spAutoFit/>
          </a:bodyPr>
          <a:lstStyle/>
          <a:p>
            <a:pPr marL="177800" indent="-177800" defTabSz="457200">
              <a:buClr>
                <a:prstClr val="white">
                  <a:lumMod val="50000"/>
                </a:prstClr>
              </a:buClr>
              <a:buFont typeface="Wingdings" charset="2"/>
              <a:buChar char="§"/>
              <a:defRPr/>
            </a:pPr>
            <a:r>
              <a:rPr lang="fr-BE" sz="1300" b="1" dirty="0">
                <a:solidFill>
                  <a:srgbClr val="000000"/>
                </a:solidFill>
              </a:rPr>
              <a:t>Dans l'idée d'accroître la compétitivité des entreprises, certains gouvernements belges ont octroyé des réductions de cotisations sociales payées avant par les entreprises, cela </a:t>
            </a:r>
            <a:r>
              <a:rPr lang="fr-BE" sz="1300" b="1" dirty="0">
                <a:solidFill>
                  <a:srgbClr val="FF0000"/>
                </a:solidFill>
              </a:rPr>
              <a:t>assèche les ressources de la Sécurité sociale </a:t>
            </a:r>
            <a:r>
              <a:rPr lang="fr-BE" sz="1300" b="1" dirty="0">
                <a:solidFill>
                  <a:srgbClr val="000000"/>
                </a:solidFill>
              </a:rPr>
              <a:t>et donc coûte vraiment très cher à la collectivité</a:t>
            </a:r>
          </a:p>
          <a:p>
            <a:pPr defTabSz="457200">
              <a:buClr>
                <a:prstClr val="white">
                  <a:lumMod val="50000"/>
                </a:prstClr>
              </a:buClr>
              <a:defRPr/>
            </a:pPr>
            <a:endParaRPr lang="fr-BE" sz="1300" b="1" dirty="0">
              <a:solidFill>
                <a:srgbClr val="000000"/>
              </a:solidFill>
              <a:ea typeface="Times New Roman" panose="02020603050405020304" pitchFamily="18" charset="0"/>
              <a:cs typeface="Times New Roman" panose="02020603050405020304" pitchFamily="18" charset="0"/>
            </a:endParaRPr>
          </a:p>
          <a:p>
            <a:pPr defTabSz="457200">
              <a:buClr>
                <a:prstClr val="white">
                  <a:lumMod val="50000"/>
                </a:prstClr>
              </a:buClr>
              <a:defRPr/>
            </a:pPr>
            <a:endParaRPr lang="fr-BE" sz="1300" b="1" dirty="0">
              <a:solidFill>
                <a:srgbClr val="000000"/>
              </a:solidFill>
              <a:ea typeface="Times New Roman" panose="02020603050405020304" pitchFamily="18" charset="0"/>
              <a:cs typeface="Times New Roman" panose="02020603050405020304" pitchFamily="18" charset="0"/>
            </a:endParaRPr>
          </a:p>
          <a:p>
            <a:pPr marL="177800" indent="-177800" defTabSz="457200">
              <a:buClr>
                <a:prstClr val="white">
                  <a:lumMod val="50000"/>
                </a:prstClr>
              </a:buClr>
              <a:buFont typeface="Wingdings" charset="2"/>
              <a:buChar char="§"/>
              <a:defRPr/>
            </a:pPr>
            <a:r>
              <a:rPr lang="fr-BE" sz="1300" b="1" dirty="0">
                <a:solidFill>
                  <a:srgbClr val="000000"/>
                </a:solidFill>
              </a:rPr>
              <a:t>Aujourd'hui se développent </a:t>
            </a:r>
            <a:r>
              <a:rPr lang="fr-BE" sz="1300" b="1" dirty="0">
                <a:solidFill>
                  <a:srgbClr val="FF0000"/>
                </a:solidFill>
              </a:rPr>
              <a:t>des nouvelles formes de travail </a:t>
            </a:r>
            <a:r>
              <a:rPr lang="fr-BE" sz="1300" b="1" dirty="0">
                <a:solidFill>
                  <a:srgbClr val="000000"/>
                </a:solidFill>
              </a:rPr>
              <a:t>avec des statuts atypiques ( par exemple : "indépendants" à client unique notamment pour les plateformes numériques, intermittents, emplois précaires, </a:t>
            </a:r>
            <a:r>
              <a:rPr lang="fr-BE" sz="1300" b="1" dirty="0" err="1">
                <a:solidFill>
                  <a:srgbClr val="000000"/>
                </a:solidFill>
              </a:rPr>
              <a:t>etc</a:t>
            </a:r>
            <a:r>
              <a:rPr lang="fr-BE" sz="1300" b="1" dirty="0">
                <a:solidFill>
                  <a:srgbClr val="000000"/>
                </a:solidFill>
              </a:rPr>
              <a:t> ) dont les modes de rémunération contribuent nettement moins au financement de la Sécurité sociale. Cette situation coûte vraiment très cher à la collectivité</a:t>
            </a:r>
            <a:endParaRPr lang="fr-BE" sz="1300" b="1" dirty="0">
              <a:solidFill>
                <a:srgbClr val="C00000"/>
              </a:solidFill>
              <a:ea typeface="Times New Roman" panose="02020603050405020304" pitchFamily="18" charset="0"/>
              <a:cs typeface="Times New Roman" panose="02020603050405020304" pitchFamily="18" charset="0"/>
            </a:endParaRPr>
          </a:p>
        </p:txBody>
      </p:sp>
      <p:sp>
        <p:nvSpPr>
          <p:cNvPr id="37" name="Forme libre : forme 20">
            <a:extLst>
              <a:ext uri="{FF2B5EF4-FFF2-40B4-BE49-F238E27FC236}">
                <a16:creationId xmlns:a16="http://schemas.microsoft.com/office/drawing/2014/main" id="{FC47CBA4-DB05-46C0-8B2B-D1715E260C9C}"/>
              </a:ext>
            </a:extLst>
          </p:cNvPr>
          <p:cNvSpPr/>
          <p:nvPr/>
        </p:nvSpPr>
        <p:spPr>
          <a:xfrm>
            <a:off x="9109244" y="2949463"/>
            <a:ext cx="174473" cy="193808"/>
          </a:xfrm>
          <a:custGeom>
            <a:avLst/>
            <a:gdLst>
              <a:gd name="connsiteX0" fmla="*/ 0 w 934193"/>
              <a:gd name="connsiteY0" fmla="*/ 0 h 288966"/>
              <a:gd name="connsiteX1" fmla="*/ 934193 w 934193"/>
              <a:gd name="connsiteY1" fmla="*/ 0 h 288966"/>
              <a:gd name="connsiteX2" fmla="*/ 934193 w 934193"/>
              <a:gd name="connsiteY2" fmla="*/ 288966 h 288966"/>
            </a:gdLst>
            <a:ahLst/>
            <a:cxnLst>
              <a:cxn ang="0">
                <a:pos x="connsiteX0" y="connsiteY0"/>
              </a:cxn>
              <a:cxn ang="0">
                <a:pos x="connsiteX1" y="connsiteY1"/>
              </a:cxn>
              <a:cxn ang="0">
                <a:pos x="connsiteX2" y="connsiteY2"/>
              </a:cxn>
            </a:cxnLst>
            <a:rect l="l" t="t" r="r" b="b"/>
            <a:pathLst>
              <a:path w="934193" h="288966">
                <a:moveTo>
                  <a:pt x="0" y="0"/>
                </a:moveTo>
                <a:lnTo>
                  <a:pt x="934193" y="0"/>
                </a:lnTo>
                <a:lnTo>
                  <a:pt x="934193" y="288966"/>
                </a:ln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fr-BE">
              <a:solidFill>
                <a:prstClr val="white"/>
              </a:solidFill>
            </a:endParaRPr>
          </a:p>
        </p:txBody>
      </p:sp>
      <p:sp>
        <p:nvSpPr>
          <p:cNvPr id="63" name="Flèche vers le bas 26">
            <a:extLst>
              <a:ext uri="{FF2B5EF4-FFF2-40B4-BE49-F238E27FC236}">
                <a16:creationId xmlns:a16="http://schemas.microsoft.com/office/drawing/2014/main" id="{065D1743-53AB-438F-A1E5-AE82C1C0FEDF}"/>
              </a:ext>
            </a:extLst>
          </p:cNvPr>
          <p:cNvSpPr/>
          <p:nvPr/>
        </p:nvSpPr>
        <p:spPr>
          <a:xfrm>
            <a:off x="9541169" y="1999919"/>
            <a:ext cx="1107257" cy="114335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r>
              <a:rPr lang="fr-FR" sz="1100" dirty="0">
                <a:solidFill>
                  <a:srgbClr val="000000"/>
                </a:solidFill>
              </a:rPr>
              <a:t>Cela </a:t>
            </a:r>
            <a:br>
              <a:rPr lang="fr-FR" sz="1100" dirty="0">
                <a:solidFill>
                  <a:srgbClr val="000000"/>
                </a:solidFill>
              </a:rPr>
            </a:br>
            <a:r>
              <a:rPr lang="fr-FR" sz="1100" b="1" dirty="0">
                <a:solidFill>
                  <a:srgbClr val="000000"/>
                </a:solidFill>
              </a:rPr>
              <a:t>ne correspond </a:t>
            </a:r>
            <a:br>
              <a:rPr lang="fr-FR" sz="1100" b="1" dirty="0">
                <a:solidFill>
                  <a:srgbClr val="000000"/>
                </a:solidFill>
              </a:rPr>
            </a:br>
            <a:r>
              <a:rPr lang="fr-FR" sz="1100" b="1" dirty="0">
                <a:solidFill>
                  <a:srgbClr val="000000"/>
                </a:solidFill>
              </a:rPr>
              <a:t>pas  </a:t>
            </a:r>
            <a:endParaRPr lang="fr-FR" sz="1100" dirty="0">
              <a:solidFill>
                <a:srgbClr val="000000"/>
              </a:solidFill>
            </a:endParaRPr>
          </a:p>
          <a:p>
            <a:pPr algn="ctr" defTabSz="457200">
              <a:spcBef>
                <a:spcPts val="200"/>
              </a:spcBef>
              <a:defRPr/>
            </a:pPr>
            <a:r>
              <a:rPr lang="fr-FR" sz="900" i="1" dirty="0">
                <a:solidFill>
                  <a:srgbClr val="000000"/>
                </a:solidFill>
              </a:rPr>
              <a:t>- Cotes 1 + 2 + 3 - </a:t>
            </a:r>
          </a:p>
        </p:txBody>
      </p:sp>
      <p:sp>
        <p:nvSpPr>
          <p:cNvPr id="11" name="Flèche vers le bas 58">
            <a:extLst>
              <a:ext uri="{FF2B5EF4-FFF2-40B4-BE49-F238E27FC236}">
                <a16:creationId xmlns:a16="http://schemas.microsoft.com/office/drawing/2014/main" id="{F69F9047-72A8-4807-86E5-FDF94E3CFD93}"/>
              </a:ext>
            </a:extLst>
          </p:cNvPr>
          <p:cNvSpPr/>
          <p:nvPr/>
        </p:nvSpPr>
        <p:spPr>
          <a:xfrm>
            <a:off x="6756020" y="1981588"/>
            <a:ext cx="1329756" cy="114335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fr-FR" sz="1100" dirty="0">
              <a:solidFill>
                <a:srgbClr val="000000"/>
              </a:solidFill>
            </a:endParaRPr>
          </a:p>
          <a:p>
            <a:pPr algn="ctr" defTabSz="457200">
              <a:defRPr/>
            </a:pPr>
            <a:r>
              <a:rPr lang="fr-FR" sz="1100" dirty="0">
                <a:solidFill>
                  <a:srgbClr val="000000"/>
                </a:solidFill>
              </a:rPr>
              <a:t>Cela </a:t>
            </a:r>
            <a:r>
              <a:rPr lang="fr-FR" sz="1100" b="1" dirty="0">
                <a:solidFill>
                  <a:srgbClr val="000000"/>
                </a:solidFill>
              </a:rPr>
              <a:t>correspond  </a:t>
            </a:r>
            <a:endParaRPr lang="fr-FR" sz="1100" dirty="0">
              <a:solidFill>
                <a:srgbClr val="000000"/>
              </a:solidFill>
            </a:endParaRPr>
          </a:p>
          <a:p>
            <a:pPr algn="ctr" defTabSz="457200">
              <a:spcBef>
                <a:spcPts val="200"/>
              </a:spcBef>
              <a:defRPr/>
            </a:pPr>
            <a:r>
              <a:rPr lang="fr-FR" sz="900" i="1" dirty="0">
                <a:solidFill>
                  <a:srgbClr val="000000"/>
                </a:solidFill>
              </a:rPr>
              <a:t>- Cotes 5 + 6 + 7 - </a:t>
            </a:r>
          </a:p>
        </p:txBody>
      </p:sp>
      <p:pic>
        <p:nvPicPr>
          <p:cNvPr id="15" name="Picture 2" descr="D:\Thermo 7\LOGO-DEF\LOGO-DEF\Partenaires\Logo_Thermometre_Solidarisavecpartenaire_CMJ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64031" y="61465"/>
            <a:ext cx="1605702" cy="47773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3"/>
          <p:cNvSpPr txBox="1"/>
          <p:nvPr/>
        </p:nvSpPr>
        <p:spPr>
          <a:xfrm>
            <a:off x="11669733" y="239970"/>
            <a:ext cx="429726" cy="369332"/>
          </a:xfrm>
          <a:prstGeom prst="rect">
            <a:avLst/>
          </a:prstGeom>
          <a:noFill/>
        </p:spPr>
        <p:txBody>
          <a:bodyPr wrap="square" rtlCol="0">
            <a:spAutoFit/>
          </a:bodyPr>
          <a:lstStyle/>
          <a:p>
            <a:r>
              <a:rPr lang="nl-BE" b="1" dirty="0">
                <a:solidFill>
                  <a:prstClr val="black"/>
                </a:solidFill>
                <a:latin typeface="Batang" panose="02030600000101010101" pitchFamily="18" charset="-127"/>
                <a:ea typeface="Batang" panose="02030600000101010101" pitchFamily="18" charset="-127"/>
                <a:cs typeface="Andalus" pitchFamily="18" charset="-78"/>
              </a:rPr>
              <a:t>13</a:t>
            </a:r>
            <a:endParaRPr lang="en-US" b="1" dirty="0">
              <a:solidFill>
                <a:prstClr val="black"/>
              </a:solidFill>
              <a:latin typeface="Batang" panose="02030600000101010101" pitchFamily="18" charset="-127"/>
              <a:ea typeface="Batang" panose="02030600000101010101" pitchFamily="18" charset="-127"/>
              <a:cs typeface="Andalus" pitchFamily="18" charset="-78"/>
            </a:endParaRPr>
          </a:p>
        </p:txBody>
      </p:sp>
      <p:sp>
        <p:nvSpPr>
          <p:cNvPr id="17" name="Rectangle 16"/>
          <p:cNvSpPr/>
          <p:nvPr/>
        </p:nvSpPr>
        <p:spPr>
          <a:xfrm>
            <a:off x="10865804" y="394539"/>
            <a:ext cx="839667" cy="144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043604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a:extLst>
              <a:ext uri="{FF2B5EF4-FFF2-40B4-BE49-F238E27FC236}">
                <a16:creationId xmlns:a16="http://schemas.microsoft.com/office/drawing/2014/main" id="{A3ABC28D-60BC-2C4B-B512-380E3A102486}"/>
              </a:ext>
            </a:extLst>
          </p:cNvPr>
          <p:cNvSpPr/>
          <p:nvPr/>
        </p:nvSpPr>
        <p:spPr>
          <a:xfrm>
            <a:off x="413259" y="1586544"/>
            <a:ext cx="325074" cy="325074"/>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Parallélogramme 1">
            <a:extLst>
              <a:ext uri="{FF2B5EF4-FFF2-40B4-BE49-F238E27FC236}">
                <a16:creationId xmlns:a16="http://schemas.microsoft.com/office/drawing/2014/main" id="{530803E7-B70A-544C-A31D-1CFC6DE7B63F}"/>
              </a:ext>
            </a:extLst>
          </p:cNvPr>
          <p:cNvSpPr/>
          <p:nvPr/>
        </p:nvSpPr>
        <p:spPr>
          <a:xfrm>
            <a:off x="-169682" y="235670"/>
            <a:ext cx="6428592" cy="612742"/>
          </a:xfrm>
          <a:prstGeom prst="parallelogram">
            <a:avLst/>
          </a:prstGeom>
          <a:solidFill>
            <a:srgbClr val="FF0000">
              <a:alpha val="6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72FD1A1D-D818-E944-8710-86807718B740}"/>
              </a:ext>
            </a:extLst>
          </p:cNvPr>
          <p:cNvSpPr txBox="1"/>
          <p:nvPr/>
        </p:nvSpPr>
        <p:spPr>
          <a:xfrm>
            <a:off x="3553097" y="2299063"/>
            <a:ext cx="1789612" cy="369332"/>
          </a:xfrm>
          <a:prstGeom prst="rect">
            <a:avLst/>
          </a:prstGeom>
          <a:noFill/>
        </p:spPr>
        <p:txBody>
          <a:bodyPr wrap="square" rtlCol="0">
            <a:spAutoFit/>
          </a:bodyPr>
          <a:lstStyle/>
          <a:p>
            <a:r>
              <a:rPr lang="fr-FR" dirty="0">
                <a:solidFill>
                  <a:schemeClr val="bg1"/>
                </a:solidFill>
              </a:rPr>
              <a:t>SANTÉ 27 M€</a:t>
            </a:r>
          </a:p>
        </p:txBody>
      </p:sp>
      <p:sp>
        <p:nvSpPr>
          <p:cNvPr id="29" name="ZoneTexte 28">
            <a:extLst>
              <a:ext uri="{FF2B5EF4-FFF2-40B4-BE49-F238E27FC236}">
                <a16:creationId xmlns:a16="http://schemas.microsoft.com/office/drawing/2014/main" id="{6D1D754F-50A4-0045-9554-468EA65AD243}"/>
              </a:ext>
            </a:extLst>
          </p:cNvPr>
          <p:cNvSpPr txBox="1"/>
          <p:nvPr/>
        </p:nvSpPr>
        <p:spPr>
          <a:xfrm rot="21359262">
            <a:off x="2413822" y="1597729"/>
            <a:ext cx="1293214" cy="646331"/>
          </a:xfrm>
          <a:prstGeom prst="rect">
            <a:avLst/>
          </a:prstGeom>
          <a:noFill/>
        </p:spPr>
        <p:txBody>
          <a:bodyPr wrap="square" rtlCol="0">
            <a:spAutoFit/>
          </a:bodyPr>
          <a:lstStyle/>
          <a:p>
            <a:r>
              <a:rPr lang="fr-FR" dirty="0">
                <a:solidFill>
                  <a:schemeClr val="bg1"/>
                </a:solidFill>
              </a:rPr>
              <a:t>AUTRES</a:t>
            </a:r>
          </a:p>
          <a:p>
            <a:r>
              <a:rPr lang="fr-FR" dirty="0">
                <a:solidFill>
                  <a:schemeClr val="bg1"/>
                </a:solidFill>
              </a:rPr>
              <a:t>8,6 M€</a:t>
            </a:r>
          </a:p>
        </p:txBody>
      </p:sp>
      <p:sp>
        <p:nvSpPr>
          <p:cNvPr id="4" name="ZoneTexte 3">
            <a:extLst>
              <a:ext uri="{FF2B5EF4-FFF2-40B4-BE49-F238E27FC236}">
                <a16:creationId xmlns:a16="http://schemas.microsoft.com/office/drawing/2014/main" id="{CF2486C4-A8DD-1A4C-BE0A-669E88D8D412}"/>
              </a:ext>
            </a:extLst>
          </p:cNvPr>
          <p:cNvSpPr txBox="1"/>
          <p:nvPr/>
        </p:nvSpPr>
        <p:spPr>
          <a:xfrm>
            <a:off x="792241" y="1360776"/>
            <a:ext cx="11180019" cy="1384995"/>
          </a:xfrm>
          <a:prstGeom prst="rect">
            <a:avLst/>
          </a:prstGeom>
          <a:noFill/>
        </p:spPr>
        <p:txBody>
          <a:bodyPr wrap="square" rtlCol="0">
            <a:spAutoFit/>
          </a:bodyPr>
          <a:lstStyle/>
          <a:p>
            <a:r>
              <a:rPr lang="fr-FR" sz="2800" dirty="0">
                <a:solidFill>
                  <a:schemeClr val="tx1">
                    <a:lumMod val="65000"/>
                    <a:lumOff val="35000"/>
                  </a:schemeClr>
                </a:solidFill>
                <a:latin typeface="+mj-lt"/>
              </a:rPr>
              <a:t>La sécurité sociale est l’un des trois piliers d’un dispositif plus large : </a:t>
            </a:r>
            <a:r>
              <a:rPr lang="fr-FR" sz="2800" b="1" dirty="0">
                <a:solidFill>
                  <a:schemeClr val="tx1">
                    <a:lumMod val="65000"/>
                    <a:lumOff val="35000"/>
                  </a:schemeClr>
                </a:solidFill>
                <a:latin typeface="+mj-lt"/>
              </a:rPr>
              <a:t>l’Etat social </a:t>
            </a:r>
            <a:r>
              <a:rPr lang="fr-FR" sz="2400" dirty="0">
                <a:solidFill>
                  <a:schemeClr val="tx1">
                    <a:lumMod val="65000"/>
                    <a:lumOff val="35000"/>
                  </a:schemeClr>
                </a:solidFill>
                <a:latin typeface="+mj-lt"/>
              </a:rPr>
              <a:t>(« </a:t>
            </a:r>
            <a:r>
              <a:rPr lang="fr-FR" sz="2400" i="1" dirty="0">
                <a:solidFill>
                  <a:schemeClr val="tx1">
                    <a:lumMod val="65000"/>
                    <a:lumOff val="35000"/>
                  </a:schemeClr>
                </a:solidFill>
                <a:latin typeface="+mj-lt"/>
              </a:rPr>
              <a:t>Etat-Providence</a:t>
            </a:r>
            <a:r>
              <a:rPr lang="fr-FR" sz="2400" dirty="0">
                <a:solidFill>
                  <a:schemeClr val="tx1">
                    <a:lumMod val="65000"/>
                    <a:lumOff val="35000"/>
                  </a:schemeClr>
                </a:solidFill>
                <a:latin typeface="+mj-lt"/>
              </a:rPr>
              <a:t> », «</a:t>
            </a:r>
            <a:r>
              <a:rPr lang="fr-FR" sz="2400" i="1" dirty="0">
                <a:solidFill>
                  <a:schemeClr val="tx1">
                    <a:lumMod val="65000"/>
                    <a:lumOff val="35000"/>
                  </a:schemeClr>
                </a:solidFill>
                <a:latin typeface="+mj-lt"/>
              </a:rPr>
              <a:t> </a:t>
            </a:r>
            <a:r>
              <a:rPr lang="fr-FR" sz="2400" i="1" dirty="0" err="1">
                <a:solidFill>
                  <a:schemeClr val="tx1">
                    <a:lumMod val="65000"/>
                    <a:lumOff val="35000"/>
                  </a:schemeClr>
                </a:solidFill>
                <a:latin typeface="+mj-lt"/>
              </a:rPr>
              <a:t>Welfare</a:t>
            </a:r>
            <a:r>
              <a:rPr lang="fr-FR" sz="2400" i="1" dirty="0">
                <a:solidFill>
                  <a:schemeClr val="tx1">
                    <a:lumMod val="65000"/>
                    <a:lumOff val="35000"/>
                  </a:schemeClr>
                </a:solidFill>
                <a:latin typeface="+mj-lt"/>
              </a:rPr>
              <a:t>-State </a:t>
            </a:r>
            <a:r>
              <a:rPr lang="fr-FR" sz="2400" dirty="0">
                <a:solidFill>
                  <a:schemeClr val="tx1">
                    <a:lumMod val="65000"/>
                    <a:lumOff val="35000"/>
                  </a:schemeClr>
                </a:solidFill>
                <a:latin typeface="+mj-lt"/>
              </a:rPr>
              <a:t>»)</a:t>
            </a:r>
          </a:p>
          <a:p>
            <a:pPr marL="571500" indent="-571500">
              <a:buFont typeface="+mj-lt"/>
              <a:buAutoNum type="romanUcPeriod"/>
            </a:pPr>
            <a:endParaRPr lang="fr-FR" sz="2800" dirty="0">
              <a:latin typeface="+mj-lt"/>
            </a:endParaRPr>
          </a:p>
        </p:txBody>
      </p:sp>
      <p:sp>
        <p:nvSpPr>
          <p:cNvPr id="26" name="Rectangle 25">
            <a:extLst>
              <a:ext uri="{FF2B5EF4-FFF2-40B4-BE49-F238E27FC236}">
                <a16:creationId xmlns:a16="http://schemas.microsoft.com/office/drawing/2014/main" id="{93303732-EDE2-0840-A09A-802B8F88854F}"/>
              </a:ext>
            </a:extLst>
          </p:cNvPr>
          <p:cNvSpPr/>
          <p:nvPr/>
        </p:nvSpPr>
        <p:spPr>
          <a:xfrm>
            <a:off x="141405" y="301078"/>
            <a:ext cx="7038390" cy="369332"/>
          </a:xfrm>
          <a:prstGeom prst="rect">
            <a:avLst/>
          </a:prstGeom>
        </p:spPr>
        <p:txBody>
          <a:bodyPr wrap="square">
            <a:spAutoFit/>
          </a:bodyPr>
          <a:lstStyle/>
          <a:p>
            <a:r>
              <a:rPr lang="fr-BE" b="1" dirty="0">
                <a:solidFill>
                  <a:schemeClr val="bg1"/>
                </a:solidFill>
                <a:latin typeface="+mj-lt"/>
              </a:rPr>
              <a:t>LA SÉCURITÉ SOCIALE AU 21</a:t>
            </a:r>
            <a:r>
              <a:rPr lang="fr-BE" b="1" baseline="30000" dirty="0">
                <a:solidFill>
                  <a:schemeClr val="bg1"/>
                </a:solidFill>
                <a:latin typeface="+mj-lt"/>
              </a:rPr>
              <a:t>e</a:t>
            </a:r>
            <a:r>
              <a:rPr lang="fr-BE" b="1" dirty="0">
                <a:solidFill>
                  <a:schemeClr val="bg1"/>
                </a:solidFill>
                <a:latin typeface="+mj-lt"/>
              </a:rPr>
              <a:t> siècle </a:t>
            </a:r>
            <a:endParaRPr lang="fr-FR" altLang="fr-FR" b="1" dirty="0">
              <a:solidFill>
                <a:schemeClr val="bg1"/>
              </a:solidFill>
              <a:latin typeface="+mj-lt"/>
              <a:ea typeface="ＭＳ Ｐゴシック" pitchFamily="34" charset="-128"/>
              <a:cs typeface="Arial" panose="020B0604020202020204" pitchFamily="34" charset="0"/>
            </a:endParaRPr>
          </a:p>
        </p:txBody>
      </p:sp>
      <p:sp>
        <p:nvSpPr>
          <p:cNvPr id="41" name="Rectangle à coins arrondis 40">
            <a:extLst>
              <a:ext uri="{FF2B5EF4-FFF2-40B4-BE49-F238E27FC236}">
                <a16:creationId xmlns:a16="http://schemas.microsoft.com/office/drawing/2014/main" id="{D1D2847E-4BFD-294A-AD20-68016FAB09E2}"/>
              </a:ext>
            </a:extLst>
          </p:cNvPr>
          <p:cNvSpPr/>
          <p:nvPr/>
        </p:nvSpPr>
        <p:spPr>
          <a:xfrm>
            <a:off x="1347605" y="3198179"/>
            <a:ext cx="2908258" cy="4138302"/>
          </a:xfrm>
          <a:prstGeom prst="roundRect">
            <a:avLst>
              <a:gd name="adj" fmla="val 9845"/>
            </a:avLst>
          </a:prstGeom>
          <a:solidFill>
            <a:srgbClr val="A50021">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à coins arrondis 41">
            <a:extLst>
              <a:ext uri="{FF2B5EF4-FFF2-40B4-BE49-F238E27FC236}">
                <a16:creationId xmlns:a16="http://schemas.microsoft.com/office/drawing/2014/main" id="{9FA0533F-3A2B-6047-95A8-DCF9D4DBEAD0}"/>
              </a:ext>
            </a:extLst>
          </p:cNvPr>
          <p:cNvSpPr/>
          <p:nvPr/>
        </p:nvSpPr>
        <p:spPr>
          <a:xfrm>
            <a:off x="4821138" y="3187498"/>
            <a:ext cx="2908258" cy="4138302"/>
          </a:xfrm>
          <a:prstGeom prst="roundRect">
            <a:avLst>
              <a:gd name="adj" fmla="val 7768"/>
            </a:avLst>
          </a:prstGeom>
          <a:solidFill>
            <a:srgbClr val="A50021">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3" name="Connecteur droit 42">
            <a:extLst>
              <a:ext uri="{FF2B5EF4-FFF2-40B4-BE49-F238E27FC236}">
                <a16:creationId xmlns:a16="http://schemas.microsoft.com/office/drawing/2014/main" id="{6AE4B401-94D8-B947-8E34-B9332FEA8478}"/>
              </a:ext>
            </a:extLst>
          </p:cNvPr>
          <p:cNvCxnSpPr/>
          <p:nvPr/>
        </p:nvCxnSpPr>
        <p:spPr>
          <a:xfrm>
            <a:off x="9323455" y="3896800"/>
            <a:ext cx="8289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E822B4C1-C2C8-564D-88F0-BD2594087FA7}"/>
              </a:ext>
            </a:extLst>
          </p:cNvPr>
          <p:cNvSpPr/>
          <p:nvPr/>
        </p:nvSpPr>
        <p:spPr>
          <a:xfrm>
            <a:off x="1671409" y="3356561"/>
            <a:ext cx="2271756" cy="400110"/>
          </a:xfrm>
          <a:prstGeom prst="rect">
            <a:avLst/>
          </a:prstGeom>
        </p:spPr>
        <p:txBody>
          <a:bodyPr wrap="square">
            <a:spAutoFit/>
          </a:bodyPr>
          <a:lstStyle/>
          <a:p>
            <a:pPr algn="ctr"/>
            <a:r>
              <a:rPr lang="fr-BE" sz="2000" b="1" dirty="0">
                <a:solidFill>
                  <a:schemeClr val="bg1"/>
                </a:solidFill>
              </a:rPr>
              <a:t>SERVICES PUBLICS</a:t>
            </a:r>
            <a:endParaRPr lang="fr-FR" altLang="fr-FR" sz="2000" b="1" spc="-150" dirty="0">
              <a:solidFill>
                <a:schemeClr val="bg1"/>
              </a:solidFill>
              <a:ea typeface="ＭＳ Ｐゴシック" pitchFamily="34" charset="-128"/>
              <a:cs typeface="Arial" panose="020B0604020202020204" pitchFamily="34" charset="0"/>
            </a:endParaRPr>
          </a:p>
        </p:txBody>
      </p:sp>
      <p:cxnSp>
        <p:nvCxnSpPr>
          <p:cNvPr id="45" name="Connecteur droit 44">
            <a:extLst>
              <a:ext uri="{FF2B5EF4-FFF2-40B4-BE49-F238E27FC236}">
                <a16:creationId xmlns:a16="http://schemas.microsoft.com/office/drawing/2014/main" id="{6AB36B25-E052-E24A-B717-C0E43AB998B0}"/>
              </a:ext>
            </a:extLst>
          </p:cNvPr>
          <p:cNvCxnSpPr/>
          <p:nvPr/>
        </p:nvCxnSpPr>
        <p:spPr>
          <a:xfrm>
            <a:off x="2313672" y="3896800"/>
            <a:ext cx="8289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FAAF037F-5771-EB49-9073-BC00D4CA5B8E}"/>
              </a:ext>
            </a:extLst>
          </p:cNvPr>
          <p:cNvSpPr/>
          <p:nvPr/>
        </p:nvSpPr>
        <p:spPr>
          <a:xfrm>
            <a:off x="5145645" y="3356561"/>
            <a:ext cx="2239243" cy="400110"/>
          </a:xfrm>
          <a:prstGeom prst="rect">
            <a:avLst/>
          </a:prstGeom>
        </p:spPr>
        <p:txBody>
          <a:bodyPr wrap="square">
            <a:spAutoFit/>
          </a:bodyPr>
          <a:lstStyle/>
          <a:p>
            <a:pPr algn="ctr"/>
            <a:r>
              <a:rPr lang="fr-BE" sz="2000" b="1" dirty="0">
                <a:solidFill>
                  <a:schemeClr val="bg1"/>
                </a:solidFill>
              </a:rPr>
              <a:t>SÉCURITÉ SOCIALE</a:t>
            </a:r>
            <a:endParaRPr lang="fr-FR" altLang="fr-FR" sz="2000" b="1" spc="-150" dirty="0">
              <a:solidFill>
                <a:schemeClr val="bg1"/>
              </a:solidFill>
              <a:ea typeface="ＭＳ Ｐゴシック" pitchFamily="34" charset="-128"/>
              <a:cs typeface="Arial" panose="020B0604020202020204" pitchFamily="34" charset="0"/>
            </a:endParaRPr>
          </a:p>
        </p:txBody>
      </p:sp>
      <p:cxnSp>
        <p:nvCxnSpPr>
          <p:cNvPr id="47" name="Connecteur droit 46">
            <a:extLst>
              <a:ext uri="{FF2B5EF4-FFF2-40B4-BE49-F238E27FC236}">
                <a16:creationId xmlns:a16="http://schemas.microsoft.com/office/drawing/2014/main" id="{37087613-8B3A-FE40-BC6B-A548A79A7E54}"/>
              </a:ext>
            </a:extLst>
          </p:cNvPr>
          <p:cNvCxnSpPr/>
          <p:nvPr/>
        </p:nvCxnSpPr>
        <p:spPr>
          <a:xfrm>
            <a:off x="5857867" y="3896800"/>
            <a:ext cx="8289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DC738648-F41E-4B4A-AA4B-7C226EB45964}"/>
              </a:ext>
            </a:extLst>
          </p:cNvPr>
          <p:cNvSpPr/>
          <p:nvPr/>
        </p:nvSpPr>
        <p:spPr>
          <a:xfrm>
            <a:off x="1528872" y="4070952"/>
            <a:ext cx="2271755" cy="2308324"/>
          </a:xfrm>
          <a:prstGeom prst="rect">
            <a:avLst/>
          </a:prstGeom>
        </p:spPr>
        <p:txBody>
          <a:bodyPr wrap="square">
            <a:spAutoFit/>
          </a:bodyPr>
          <a:lstStyle/>
          <a:p>
            <a:pPr marL="171450" indent="-171450">
              <a:buFont typeface="Courier New" panose="02070309020205020404" pitchFamily="49" charset="0"/>
              <a:buChar char="o"/>
            </a:pPr>
            <a:r>
              <a:rPr lang="fr-BE" b="1" dirty="0">
                <a:solidFill>
                  <a:schemeClr val="bg1"/>
                </a:solidFill>
                <a:latin typeface="+mj-lt"/>
              </a:rPr>
              <a:t> Accès aux biens essentiels</a:t>
            </a:r>
          </a:p>
          <a:p>
            <a:pPr marL="171450" indent="-171450">
              <a:buFont typeface="Courier New" panose="02070309020205020404" pitchFamily="49" charset="0"/>
              <a:buChar char="o"/>
            </a:pPr>
            <a:endParaRPr lang="fr-BE" b="1" dirty="0">
              <a:solidFill>
                <a:schemeClr val="bg1"/>
              </a:solidFill>
              <a:latin typeface="+mj-lt"/>
            </a:endParaRPr>
          </a:p>
          <a:p>
            <a:pPr marL="171450" indent="-171450">
              <a:buFont typeface="Courier New" panose="02070309020205020404" pitchFamily="49" charset="0"/>
              <a:buChar char="o"/>
            </a:pPr>
            <a:r>
              <a:rPr lang="fr-BE" b="1" dirty="0">
                <a:solidFill>
                  <a:schemeClr val="bg1"/>
                </a:solidFill>
                <a:latin typeface="+mj-lt"/>
              </a:rPr>
              <a:t>Éducation, culture</a:t>
            </a:r>
          </a:p>
          <a:p>
            <a:pPr marL="171450" indent="-171450">
              <a:buFont typeface="Courier New" panose="02070309020205020404" pitchFamily="49" charset="0"/>
              <a:buChar char="o"/>
            </a:pPr>
            <a:r>
              <a:rPr lang="fr-BE" altLang="fr-FR" b="1" dirty="0">
                <a:solidFill>
                  <a:schemeClr val="bg1"/>
                </a:solidFill>
                <a:latin typeface="+mj-lt"/>
                <a:ea typeface="ＭＳ Ｐゴシック" pitchFamily="34" charset="-128"/>
                <a:cs typeface="Arial" panose="020B0604020202020204" pitchFamily="34" charset="0"/>
              </a:rPr>
              <a:t>Énergie</a:t>
            </a:r>
          </a:p>
          <a:p>
            <a:pPr marL="171450" indent="-171450">
              <a:buFont typeface="Courier New" panose="02070309020205020404" pitchFamily="49" charset="0"/>
              <a:buChar char="o"/>
            </a:pPr>
            <a:r>
              <a:rPr lang="fr-BE" altLang="fr-FR" b="1" dirty="0">
                <a:solidFill>
                  <a:schemeClr val="bg1"/>
                </a:solidFill>
                <a:latin typeface="+mj-lt"/>
                <a:ea typeface="ＭＳ Ｐゴシック" pitchFamily="34" charset="-128"/>
                <a:cs typeface="Arial" panose="020B0604020202020204" pitchFamily="34" charset="0"/>
              </a:rPr>
              <a:t>Communication</a:t>
            </a:r>
          </a:p>
          <a:p>
            <a:pPr marL="171450" indent="-171450">
              <a:buFont typeface="Courier New" panose="02070309020205020404" pitchFamily="49" charset="0"/>
              <a:buChar char="o"/>
            </a:pPr>
            <a:r>
              <a:rPr lang="fr-BE" altLang="fr-FR" b="1" dirty="0">
                <a:solidFill>
                  <a:schemeClr val="bg1"/>
                </a:solidFill>
                <a:latin typeface="+mj-lt"/>
                <a:ea typeface="ＭＳ Ｐゴシック" pitchFamily="34" charset="-128"/>
                <a:cs typeface="Arial" panose="020B0604020202020204" pitchFamily="34" charset="0"/>
              </a:rPr>
              <a:t>Transport</a:t>
            </a:r>
          </a:p>
          <a:p>
            <a:pPr marL="171450" indent="-171450">
              <a:buFont typeface="Courier New" panose="02070309020205020404" pitchFamily="49" charset="0"/>
              <a:buChar char="o"/>
            </a:pPr>
            <a:r>
              <a:rPr lang="fr-BE" altLang="fr-FR" b="1" dirty="0">
                <a:solidFill>
                  <a:schemeClr val="bg1"/>
                </a:solidFill>
                <a:latin typeface="+mj-lt"/>
                <a:ea typeface="ＭＳ Ｐゴシック" pitchFamily="34" charset="-128"/>
                <a:cs typeface="Arial" panose="020B0604020202020204" pitchFamily="34" charset="0"/>
              </a:rPr>
              <a:t> …</a:t>
            </a:r>
            <a:endParaRPr lang="fr-FR" altLang="fr-FR" b="1" dirty="0">
              <a:solidFill>
                <a:schemeClr val="bg1"/>
              </a:solidFill>
              <a:latin typeface="+mj-lt"/>
              <a:ea typeface="ＭＳ Ｐゴシック" pitchFamily="34" charset="-128"/>
              <a:cs typeface="Arial" panose="020B0604020202020204" pitchFamily="34" charset="0"/>
            </a:endParaRPr>
          </a:p>
        </p:txBody>
      </p:sp>
      <p:sp>
        <p:nvSpPr>
          <p:cNvPr id="57" name="Rectangle 56">
            <a:extLst>
              <a:ext uri="{FF2B5EF4-FFF2-40B4-BE49-F238E27FC236}">
                <a16:creationId xmlns:a16="http://schemas.microsoft.com/office/drawing/2014/main" id="{57C2A6E5-B6AF-4944-8BF5-6831422DECB4}"/>
              </a:ext>
            </a:extLst>
          </p:cNvPr>
          <p:cNvSpPr/>
          <p:nvPr/>
        </p:nvSpPr>
        <p:spPr>
          <a:xfrm>
            <a:off x="4987108" y="4070952"/>
            <a:ext cx="2543751" cy="2031325"/>
          </a:xfrm>
          <a:prstGeom prst="rect">
            <a:avLst/>
          </a:prstGeom>
        </p:spPr>
        <p:txBody>
          <a:bodyPr wrap="square">
            <a:spAutoFit/>
          </a:bodyPr>
          <a:lstStyle/>
          <a:p>
            <a:pPr marL="171450" indent="-171450">
              <a:buFont typeface="Courier New" panose="02070309020205020404" pitchFamily="49" charset="0"/>
              <a:buChar char="o"/>
            </a:pPr>
            <a:r>
              <a:rPr lang="fr-BE" b="1" dirty="0">
                <a:solidFill>
                  <a:schemeClr val="bg1"/>
                </a:solidFill>
                <a:latin typeface="+mj-lt"/>
              </a:rPr>
              <a:t> Couverture universelle</a:t>
            </a:r>
          </a:p>
          <a:p>
            <a:pPr marL="171450" indent="-171450">
              <a:buFont typeface="Courier New" panose="02070309020205020404" pitchFamily="49" charset="0"/>
              <a:buChar char="o"/>
            </a:pPr>
            <a:endParaRPr lang="fr-BE" b="1" dirty="0">
              <a:solidFill>
                <a:schemeClr val="bg1"/>
              </a:solidFill>
              <a:latin typeface="+mj-lt"/>
            </a:endParaRPr>
          </a:p>
          <a:p>
            <a:pPr marL="171450" indent="-171450">
              <a:buFont typeface="Courier New" panose="02070309020205020404" pitchFamily="49" charset="0"/>
              <a:buChar char="o"/>
            </a:pPr>
            <a:r>
              <a:rPr lang="fr-BE" b="1" dirty="0">
                <a:solidFill>
                  <a:schemeClr val="bg1"/>
                </a:solidFill>
                <a:latin typeface="+mj-lt"/>
              </a:rPr>
              <a:t>Maladie-invalidité</a:t>
            </a:r>
          </a:p>
          <a:p>
            <a:pPr marL="171450" indent="-171450">
              <a:buFont typeface="Courier New" panose="02070309020205020404" pitchFamily="49" charset="0"/>
              <a:buChar char="o"/>
            </a:pPr>
            <a:r>
              <a:rPr lang="fr-BE" altLang="fr-FR" b="1" dirty="0">
                <a:solidFill>
                  <a:schemeClr val="bg1"/>
                </a:solidFill>
                <a:latin typeface="+mj-lt"/>
                <a:ea typeface="ＭＳ Ｐゴシック" pitchFamily="34" charset="-128"/>
                <a:cs typeface="Arial" panose="020B0604020202020204" pitchFamily="34" charset="0"/>
              </a:rPr>
              <a:t>Retraites</a:t>
            </a:r>
          </a:p>
          <a:p>
            <a:pPr marL="171450" indent="-171450">
              <a:buFont typeface="Courier New" panose="02070309020205020404" pitchFamily="49" charset="0"/>
              <a:buChar char="o"/>
            </a:pPr>
            <a:r>
              <a:rPr lang="fr-BE" altLang="fr-FR" b="1" dirty="0">
                <a:solidFill>
                  <a:schemeClr val="bg1"/>
                </a:solidFill>
                <a:latin typeface="+mj-lt"/>
                <a:ea typeface="ＭＳ Ｐゴシック" pitchFamily="34" charset="-128"/>
                <a:cs typeface="Arial" panose="020B0604020202020204" pitchFamily="34" charset="0"/>
              </a:rPr>
              <a:t>Chômage</a:t>
            </a:r>
          </a:p>
          <a:p>
            <a:pPr marL="171450" indent="-171450">
              <a:buFont typeface="Courier New" panose="02070309020205020404" pitchFamily="49" charset="0"/>
              <a:buChar char="o"/>
            </a:pPr>
            <a:r>
              <a:rPr lang="fr-BE" altLang="fr-FR" b="1" dirty="0">
                <a:solidFill>
                  <a:schemeClr val="bg1"/>
                </a:solidFill>
                <a:latin typeface="+mj-lt"/>
                <a:ea typeface="ＭＳ Ｐゴシック" pitchFamily="34" charset="-128"/>
                <a:cs typeface="Arial" panose="020B0604020202020204" pitchFamily="34" charset="0"/>
              </a:rPr>
              <a:t>Allocations familiales</a:t>
            </a:r>
            <a:endParaRPr lang="fr-FR" altLang="fr-FR" b="1" dirty="0">
              <a:solidFill>
                <a:schemeClr val="bg1"/>
              </a:solidFill>
              <a:latin typeface="+mj-lt"/>
              <a:ea typeface="ＭＳ Ｐゴシック" pitchFamily="34" charset="-128"/>
              <a:cs typeface="Arial" panose="020B0604020202020204" pitchFamily="34" charset="0"/>
            </a:endParaRPr>
          </a:p>
        </p:txBody>
      </p:sp>
      <p:sp>
        <p:nvSpPr>
          <p:cNvPr id="58" name="Rectangle à coins arrondis 57">
            <a:extLst>
              <a:ext uri="{FF2B5EF4-FFF2-40B4-BE49-F238E27FC236}">
                <a16:creationId xmlns:a16="http://schemas.microsoft.com/office/drawing/2014/main" id="{2A94201A-F2D5-8F4B-AA6D-5F344B028950}"/>
              </a:ext>
            </a:extLst>
          </p:cNvPr>
          <p:cNvSpPr/>
          <p:nvPr/>
        </p:nvSpPr>
        <p:spPr>
          <a:xfrm>
            <a:off x="8286190" y="3187498"/>
            <a:ext cx="2908258" cy="4138302"/>
          </a:xfrm>
          <a:prstGeom prst="roundRect">
            <a:avLst>
              <a:gd name="adj" fmla="val 7768"/>
            </a:avLst>
          </a:prstGeom>
          <a:solidFill>
            <a:srgbClr val="A50021">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Rectangle 59">
            <a:extLst>
              <a:ext uri="{FF2B5EF4-FFF2-40B4-BE49-F238E27FC236}">
                <a16:creationId xmlns:a16="http://schemas.microsoft.com/office/drawing/2014/main" id="{C3E7A02D-3CC4-F448-AB83-D33636C5289F}"/>
              </a:ext>
            </a:extLst>
          </p:cNvPr>
          <p:cNvSpPr/>
          <p:nvPr/>
        </p:nvSpPr>
        <p:spPr>
          <a:xfrm>
            <a:off x="8581941" y="3356561"/>
            <a:ext cx="2310896" cy="400110"/>
          </a:xfrm>
          <a:prstGeom prst="rect">
            <a:avLst/>
          </a:prstGeom>
        </p:spPr>
        <p:txBody>
          <a:bodyPr wrap="square">
            <a:spAutoFit/>
          </a:bodyPr>
          <a:lstStyle/>
          <a:p>
            <a:pPr algn="ctr"/>
            <a:r>
              <a:rPr lang="fr-BE" sz="2000" b="1" dirty="0">
                <a:solidFill>
                  <a:schemeClr val="bg1"/>
                </a:solidFill>
              </a:rPr>
              <a:t>DROIT DU TRAVAIL</a:t>
            </a:r>
            <a:endParaRPr lang="fr-FR" altLang="fr-FR" sz="2000" b="1" spc="-150" dirty="0">
              <a:solidFill>
                <a:schemeClr val="bg1"/>
              </a:solidFill>
              <a:ea typeface="ＭＳ Ｐゴシック" pitchFamily="34" charset="-128"/>
              <a:cs typeface="Arial" panose="020B0604020202020204" pitchFamily="34" charset="0"/>
            </a:endParaRPr>
          </a:p>
        </p:txBody>
      </p:sp>
      <p:cxnSp>
        <p:nvCxnSpPr>
          <p:cNvPr id="61" name="Connecteur droit 60">
            <a:extLst>
              <a:ext uri="{FF2B5EF4-FFF2-40B4-BE49-F238E27FC236}">
                <a16:creationId xmlns:a16="http://schemas.microsoft.com/office/drawing/2014/main" id="{BC3EE906-DFD7-934F-ADB4-97C17D2319E9}"/>
              </a:ext>
            </a:extLst>
          </p:cNvPr>
          <p:cNvCxnSpPr/>
          <p:nvPr/>
        </p:nvCxnSpPr>
        <p:spPr>
          <a:xfrm>
            <a:off x="9259532" y="3890194"/>
            <a:ext cx="8289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CF665B06-9A44-E340-8E8D-7370FD3AB256}"/>
              </a:ext>
            </a:extLst>
          </p:cNvPr>
          <p:cNvSpPr/>
          <p:nvPr/>
        </p:nvSpPr>
        <p:spPr>
          <a:xfrm>
            <a:off x="8413786" y="4070952"/>
            <a:ext cx="2479051" cy="1200329"/>
          </a:xfrm>
          <a:prstGeom prst="rect">
            <a:avLst/>
          </a:prstGeom>
        </p:spPr>
        <p:txBody>
          <a:bodyPr wrap="square">
            <a:spAutoFit/>
          </a:bodyPr>
          <a:lstStyle/>
          <a:p>
            <a:pPr marL="171450" indent="-171450">
              <a:buFont typeface="Courier New" panose="02070309020205020404" pitchFamily="49" charset="0"/>
              <a:buChar char="o"/>
            </a:pPr>
            <a:r>
              <a:rPr lang="fr-BE" b="1" dirty="0">
                <a:solidFill>
                  <a:schemeClr val="bg1"/>
                </a:solidFill>
                <a:latin typeface="+mj-lt"/>
              </a:rPr>
              <a:t> Règles, statuts et conventions qui encadrent le marché du travail</a:t>
            </a:r>
            <a:endParaRPr lang="fr-FR" altLang="fr-FR" b="1" dirty="0">
              <a:solidFill>
                <a:schemeClr val="bg1"/>
              </a:solidFill>
              <a:latin typeface="+mj-lt"/>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3777852844"/>
      </p:ext>
    </p:extLst>
  </p:cSld>
  <p:clrMapOvr>
    <a:masterClrMapping/>
  </p:clrMapOvr>
  <mc:AlternateContent xmlns:mc="http://schemas.openxmlformats.org/markup-compatibility/2006" xmlns:p14="http://schemas.microsoft.com/office/powerpoint/2010/main">
    <mc:Choice Requires="p14">
      <p:transition spd="med" p14:dur="700" advTm="85401">
        <p:fade/>
      </p:transition>
    </mc:Choice>
    <mc:Fallback xmlns="">
      <p:transition spd="med" advTm="85401">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609B35-ECAD-4AEA-8564-1DB24F0CB93B}"/>
              </a:ext>
            </a:extLst>
          </p:cNvPr>
          <p:cNvSpPr>
            <a:spLocks noGrp="1"/>
          </p:cNvSpPr>
          <p:nvPr>
            <p:ph type="title"/>
          </p:nvPr>
        </p:nvSpPr>
        <p:spPr>
          <a:xfrm>
            <a:off x="1271466" y="251248"/>
            <a:ext cx="9649072" cy="338554"/>
          </a:xfrm>
        </p:spPr>
        <p:txBody>
          <a:bodyPr>
            <a:noAutofit/>
          </a:bodyPr>
          <a:lstStyle/>
          <a:p>
            <a:r>
              <a:rPr lang="fr-BE" sz="2800" dirty="0"/>
              <a:t>DES FACTEURS ÉRODENT L’ADHÉSION AU SYSTÈME DE LA PROTECTION SOCIALE</a:t>
            </a:r>
          </a:p>
        </p:txBody>
      </p:sp>
      <p:sp>
        <p:nvSpPr>
          <p:cNvPr id="10" name="ZoneTexte 9">
            <a:extLst>
              <a:ext uri="{FF2B5EF4-FFF2-40B4-BE49-F238E27FC236}">
                <a16:creationId xmlns:a16="http://schemas.microsoft.com/office/drawing/2014/main" id="{DA91DA31-77A8-4AF7-9E32-E6A29E6493C8}"/>
              </a:ext>
            </a:extLst>
          </p:cNvPr>
          <p:cNvSpPr txBox="1"/>
          <p:nvPr/>
        </p:nvSpPr>
        <p:spPr>
          <a:xfrm>
            <a:off x="1309885" y="2448510"/>
            <a:ext cx="3675924" cy="246221"/>
          </a:xfrm>
          <a:prstGeom prst="rect">
            <a:avLst/>
          </a:prstGeom>
          <a:noFill/>
        </p:spPr>
        <p:txBody>
          <a:bodyPr wrap="square" rtlCol="0">
            <a:spAutoFit/>
          </a:bodyPr>
          <a:lstStyle/>
          <a:p>
            <a:pPr defTabSz="457200">
              <a:defRPr/>
            </a:pPr>
            <a:r>
              <a:rPr lang="fr-FR" sz="1000" dirty="0">
                <a:solidFill>
                  <a:srgbClr val="000000"/>
                </a:solidFill>
              </a:rPr>
              <a:t>Base : 100% = les 18 ans et plus </a:t>
            </a:r>
            <a:r>
              <a:rPr lang="fr-FR" sz="1000" i="1" dirty="0">
                <a:solidFill>
                  <a:srgbClr val="000000"/>
                </a:solidFill>
              </a:rPr>
              <a:t>– Fédération Wallonie - Bruxelles –</a:t>
            </a:r>
            <a:r>
              <a:rPr lang="fr-FR" sz="1000" dirty="0">
                <a:solidFill>
                  <a:srgbClr val="000000"/>
                </a:solidFill>
              </a:rPr>
              <a:t>.</a:t>
            </a:r>
          </a:p>
        </p:txBody>
      </p:sp>
      <p:sp>
        <p:nvSpPr>
          <p:cNvPr id="40" name="Rectangle 31">
            <a:extLst>
              <a:ext uri="{FF2B5EF4-FFF2-40B4-BE49-F238E27FC236}">
                <a16:creationId xmlns:a16="http://schemas.microsoft.com/office/drawing/2014/main" id="{A133DC03-9E55-4EFA-A0BD-98105B053AF7}"/>
              </a:ext>
            </a:extLst>
          </p:cNvPr>
          <p:cNvSpPr/>
          <p:nvPr/>
        </p:nvSpPr>
        <p:spPr>
          <a:xfrm>
            <a:off x="1309906" y="2699180"/>
            <a:ext cx="9538431" cy="385402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sp>
        <p:nvSpPr>
          <p:cNvPr id="11" name="Flèche vers le bas 58">
            <a:extLst>
              <a:ext uri="{FF2B5EF4-FFF2-40B4-BE49-F238E27FC236}">
                <a16:creationId xmlns:a16="http://schemas.microsoft.com/office/drawing/2014/main" id="{F69F9047-72A8-4807-86E5-FDF94E3CFD93}"/>
              </a:ext>
            </a:extLst>
          </p:cNvPr>
          <p:cNvSpPr/>
          <p:nvPr/>
        </p:nvSpPr>
        <p:spPr>
          <a:xfrm>
            <a:off x="6196278" y="1800611"/>
            <a:ext cx="1329756" cy="114335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fr-FR" sz="1100" dirty="0">
              <a:solidFill>
                <a:srgbClr val="000000"/>
              </a:solidFill>
            </a:endParaRPr>
          </a:p>
          <a:p>
            <a:pPr algn="ctr" defTabSz="457200">
              <a:defRPr/>
            </a:pPr>
            <a:r>
              <a:rPr lang="fr-FR" sz="1100" dirty="0">
                <a:solidFill>
                  <a:srgbClr val="000000"/>
                </a:solidFill>
              </a:rPr>
              <a:t>Cela </a:t>
            </a:r>
            <a:r>
              <a:rPr lang="fr-FR" sz="1100" b="1" dirty="0">
                <a:solidFill>
                  <a:srgbClr val="000000"/>
                </a:solidFill>
              </a:rPr>
              <a:t>correspond  </a:t>
            </a:r>
            <a:endParaRPr lang="fr-FR" sz="1100" dirty="0">
              <a:solidFill>
                <a:srgbClr val="000000"/>
              </a:solidFill>
            </a:endParaRPr>
          </a:p>
          <a:p>
            <a:pPr algn="ctr" defTabSz="457200">
              <a:spcBef>
                <a:spcPts val="200"/>
              </a:spcBef>
              <a:defRPr/>
            </a:pPr>
            <a:r>
              <a:rPr lang="fr-FR" sz="900" i="1" dirty="0">
                <a:solidFill>
                  <a:srgbClr val="000000"/>
                </a:solidFill>
              </a:rPr>
              <a:t>- Cotes 5 + 6 + 7 - </a:t>
            </a:r>
          </a:p>
        </p:txBody>
      </p:sp>
      <p:sp>
        <p:nvSpPr>
          <p:cNvPr id="61" name="Espace réservé du pied de page 4"/>
          <p:cNvSpPr>
            <a:spLocks noGrp="1"/>
          </p:cNvSpPr>
          <p:nvPr>
            <p:ph type="ftr" sz="quarter" idx="4294967295"/>
          </p:nvPr>
        </p:nvSpPr>
        <p:spPr>
          <a:xfrm>
            <a:off x="1186195" y="6714300"/>
            <a:ext cx="8990738" cy="123111"/>
          </a:xfrm>
          <a:prstGeom prst="rect">
            <a:avLst/>
          </a:prstGeom>
        </p:spPr>
        <p:txBody>
          <a:bodyPr/>
          <a:lstStyle/>
          <a:p>
            <a:pPr algn="l">
              <a:defRPr/>
            </a:pPr>
            <a:r>
              <a:rPr lang="fr-FR" dirty="0">
                <a:solidFill>
                  <a:prstClr val="black">
                    <a:tint val="75000"/>
                  </a:prstClr>
                </a:solidFill>
              </a:rPr>
              <a:t>©</a:t>
            </a:r>
            <a:r>
              <a:rPr lang="fr-FR" dirty="0" err="1">
                <a:solidFill>
                  <a:prstClr val="black">
                    <a:tint val="75000"/>
                  </a:prstClr>
                </a:solidFill>
              </a:rPr>
              <a:t>Solidaris</a:t>
            </a:r>
            <a:r>
              <a:rPr lang="fr-FR" dirty="0">
                <a:solidFill>
                  <a:prstClr val="black">
                    <a:tint val="75000"/>
                  </a:prstClr>
                </a:solidFill>
              </a:rPr>
              <a:t> – Le thermomètre des Belges – Comment percevons-nous la Protection sociale et la solidarité collective ? – Janvier 2021</a:t>
            </a:r>
          </a:p>
        </p:txBody>
      </p:sp>
      <p:sp>
        <p:nvSpPr>
          <p:cNvPr id="62" name="Flèche vers le bas 24">
            <a:extLst>
              <a:ext uri="{FF2B5EF4-FFF2-40B4-BE49-F238E27FC236}">
                <a16:creationId xmlns:a16="http://schemas.microsoft.com/office/drawing/2014/main" id="{06B56F80-9BAC-467F-820B-4AA7AA015023}"/>
              </a:ext>
            </a:extLst>
          </p:cNvPr>
          <p:cNvSpPr/>
          <p:nvPr/>
        </p:nvSpPr>
        <p:spPr>
          <a:xfrm>
            <a:off x="7741121" y="1628805"/>
            <a:ext cx="1067070" cy="1143353"/>
          </a:xfrm>
          <a:prstGeom prst="downArrow">
            <a:avLst>
              <a:gd name="adj1" fmla="val 100000"/>
              <a:gd name="adj2" fmla="val 20503"/>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fr-FR" sz="1100" dirty="0">
              <a:solidFill>
                <a:srgbClr val="000000"/>
              </a:solidFill>
            </a:endParaRPr>
          </a:p>
          <a:p>
            <a:pPr algn="ctr" defTabSz="457200">
              <a:defRPr/>
            </a:pPr>
            <a:r>
              <a:rPr lang="fr-FR" sz="1100" dirty="0">
                <a:solidFill>
                  <a:srgbClr val="000000"/>
                </a:solidFill>
              </a:rPr>
              <a:t>Cela correspond moyennement</a:t>
            </a:r>
          </a:p>
          <a:p>
            <a:pPr algn="ctr" defTabSz="457200">
              <a:defRPr/>
            </a:pPr>
            <a:r>
              <a:rPr lang="fr-FR" sz="900" i="1" dirty="0">
                <a:solidFill>
                  <a:srgbClr val="000000"/>
                </a:solidFill>
              </a:rPr>
              <a:t>- Cote 4 - </a:t>
            </a:r>
            <a:r>
              <a:rPr lang="fr-FR" sz="900" dirty="0">
                <a:solidFill>
                  <a:srgbClr val="000000"/>
                </a:solidFill>
              </a:rPr>
              <a:t> </a:t>
            </a:r>
          </a:p>
          <a:p>
            <a:pPr algn="ctr" defTabSz="457200">
              <a:spcBef>
                <a:spcPts val="200"/>
              </a:spcBef>
              <a:defRPr/>
            </a:pPr>
            <a:r>
              <a:rPr lang="fr-FR" sz="900" i="1" dirty="0">
                <a:solidFill>
                  <a:srgbClr val="000000"/>
                </a:solidFill>
              </a:rPr>
              <a:t> </a:t>
            </a:r>
          </a:p>
        </p:txBody>
      </p:sp>
      <p:sp>
        <p:nvSpPr>
          <p:cNvPr id="58" name="Espace réservé du numéro de diapositive 1">
            <a:extLst>
              <a:ext uri="{FF2B5EF4-FFF2-40B4-BE49-F238E27FC236}">
                <a16:creationId xmlns:a16="http://schemas.microsoft.com/office/drawing/2014/main" id="{869696C4-F156-41E6-A781-7C94C1C71D9A}"/>
              </a:ext>
            </a:extLst>
          </p:cNvPr>
          <p:cNvSpPr>
            <a:spLocks noGrp="1"/>
          </p:cNvSpPr>
          <p:nvPr>
            <p:ph type="sldNum" sz="quarter" idx="4294967295"/>
          </p:nvPr>
        </p:nvSpPr>
        <p:spPr>
          <a:xfrm>
            <a:off x="8713840" y="6717076"/>
            <a:ext cx="2311400" cy="123111"/>
          </a:xfrm>
          <a:prstGeom prst="rect">
            <a:avLst/>
          </a:prstGeom>
        </p:spPr>
        <p:txBody>
          <a:bodyPr/>
          <a:lstStyle/>
          <a:p>
            <a:pPr>
              <a:defRPr/>
            </a:pPr>
            <a:fld id="{F9B1BAB7-AC79-A041-AA59-D4AE9967AD46}" type="slidenum">
              <a:rPr lang="fr-FR" kern="0" smtClean="0">
                <a:solidFill>
                  <a:prstClr val="black">
                    <a:tint val="75000"/>
                  </a:prstClr>
                </a:solidFill>
              </a:rPr>
              <a:pPr>
                <a:defRPr/>
              </a:pPr>
              <a:t>30</a:t>
            </a:fld>
            <a:endParaRPr lang="fr-FR" kern="0" dirty="0">
              <a:solidFill>
                <a:prstClr val="black">
                  <a:tint val="75000"/>
                </a:prstClr>
              </a:solidFill>
            </a:endParaRPr>
          </a:p>
        </p:txBody>
      </p:sp>
      <p:sp>
        <p:nvSpPr>
          <p:cNvPr id="63" name="Flèche vers le bas 26">
            <a:extLst>
              <a:ext uri="{FF2B5EF4-FFF2-40B4-BE49-F238E27FC236}">
                <a16:creationId xmlns:a16="http://schemas.microsoft.com/office/drawing/2014/main" id="{065D1743-53AB-438F-A1E5-AE82C1C0FEDF}"/>
              </a:ext>
            </a:extLst>
          </p:cNvPr>
          <p:cNvSpPr/>
          <p:nvPr/>
        </p:nvSpPr>
        <p:spPr>
          <a:xfrm>
            <a:off x="8922940" y="1781562"/>
            <a:ext cx="1107257" cy="114335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r>
              <a:rPr lang="fr-FR" sz="1100" dirty="0">
                <a:solidFill>
                  <a:srgbClr val="000000"/>
                </a:solidFill>
              </a:rPr>
              <a:t>Cela </a:t>
            </a:r>
            <a:br>
              <a:rPr lang="fr-FR" sz="1100" dirty="0">
                <a:solidFill>
                  <a:srgbClr val="000000"/>
                </a:solidFill>
              </a:rPr>
            </a:br>
            <a:r>
              <a:rPr lang="fr-FR" sz="1100" b="1" dirty="0">
                <a:solidFill>
                  <a:srgbClr val="000000"/>
                </a:solidFill>
              </a:rPr>
              <a:t>ne correspond </a:t>
            </a:r>
            <a:br>
              <a:rPr lang="fr-FR" sz="1100" b="1" dirty="0">
                <a:solidFill>
                  <a:srgbClr val="000000"/>
                </a:solidFill>
              </a:rPr>
            </a:br>
            <a:r>
              <a:rPr lang="fr-FR" sz="1100" b="1" dirty="0">
                <a:solidFill>
                  <a:srgbClr val="000000"/>
                </a:solidFill>
              </a:rPr>
              <a:t>pas  </a:t>
            </a:r>
            <a:endParaRPr lang="fr-FR" sz="1100" dirty="0">
              <a:solidFill>
                <a:srgbClr val="000000"/>
              </a:solidFill>
            </a:endParaRPr>
          </a:p>
          <a:p>
            <a:pPr algn="ctr" defTabSz="457200">
              <a:spcBef>
                <a:spcPts val="200"/>
              </a:spcBef>
              <a:defRPr/>
            </a:pPr>
            <a:r>
              <a:rPr lang="fr-FR" sz="900" i="1" dirty="0">
                <a:solidFill>
                  <a:srgbClr val="000000"/>
                </a:solidFill>
              </a:rPr>
              <a:t>- Cotes 1 + 2 + 3 - </a:t>
            </a:r>
          </a:p>
        </p:txBody>
      </p:sp>
      <p:graphicFrame>
        <p:nvGraphicFramePr>
          <p:cNvPr id="25" name="Graphique 6">
            <a:extLst>
              <a:ext uri="{FF2B5EF4-FFF2-40B4-BE49-F238E27FC236}">
                <a16:creationId xmlns:a16="http://schemas.microsoft.com/office/drawing/2014/main" id="{BE756FBC-500B-415B-ACE2-B62B3BC0500D}"/>
              </a:ext>
            </a:extLst>
          </p:cNvPr>
          <p:cNvGraphicFramePr/>
          <p:nvPr/>
        </p:nvGraphicFramePr>
        <p:xfrm>
          <a:off x="5076826" y="2590490"/>
          <a:ext cx="4952475" cy="3886511"/>
        </p:xfrm>
        <a:graphic>
          <a:graphicData uri="http://schemas.openxmlformats.org/drawingml/2006/chart">
            <c:chart xmlns:c="http://schemas.openxmlformats.org/drawingml/2006/chart" xmlns:r="http://schemas.openxmlformats.org/officeDocument/2006/relationships" r:id="rId2"/>
          </a:graphicData>
        </a:graphic>
      </p:graphicFrame>
      <p:sp>
        <p:nvSpPr>
          <p:cNvPr id="28" name="ZoneTexte 34">
            <a:extLst>
              <a:ext uri="{FF2B5EF4-FFF2-40B4-BE49-F238E27FC236}">
                <a16:creationId xmlns:a16="http://schemas.microsoft.com/office/drawing/2014/main" id="{246EACD9-6A8D-4EDF-A233-EF06FBA9302E}"/>
              </a:ext>
            </a:extLst>
          </p:cNvPr>
          <p:cNvSpPr txBox="1"/>
          <p:nvPr/>
        </p:nvSpPr>
        <p:spPr>
          <a:xfrm>
            <a:off x="1401141" y="2987572"/>
            <a:ext cx="3856659" cy="3293209"/>
          </a:xfrm>
          <a:prstGeom prst="rect">
            <a:avLst/>
          </a:prstGeom>
          <a:noFill/>
        </p:spPr>
        <p:txBody>
          <a:bodyPr wrap="square" rtlCol="0">
            <a:spAutoFit/>
          </a:bodyPr>
          <a:lstStyle/>
          <a:p>
            <a:pPr marL="177800" indent="-177800" defTabSz="457200">
              <a:buClr>
                <a:prstClr val="white">
                  <a:lumMod val="50000"/>
                </a:prstClr>
              </a:buClr>
              <a:buFont typeface="Wingdings" charset="2"/>
              <a:buChar char="§"/>
              <a:defRPr/>
            </a:pPr>
            <a:r>
              <a:rPr lang="fr-BE" sz="1300" b="1" dirty="0">
                <a:solidFill>
                  <a:srgbClr val="000000"/>
                </a:solidFill>
              </a:rPr>
              <a:t>Il y a beaucoup de gens qui </a:t>
            </a:r>
            <a:r>
              <a:rPr lang="fr-BE" sz="1300" b="1" dirty="0">
                <a:solidFill>
                  <a:srgbClr val="FF0000"/>
                </a:solidFill>
              </a:rPr>
              <a:t>abusent du chômage </a:t>
            </a:r>
          </a:p>
          <a:p>
            <a:pPr marL="180975" indent="-180975" defTabSz="457200">
              <a:buClr>
                <a:prstClr val="white">
                  <a:lumMod val="50000"/>
                </a:prstClr>
              </a:buClr>
              <a:defRPr/>
            </a:pPr>
            <a:r>
              <a:rPr lang="fr-BE" sz="1300" b="1" dirty="0">
                <a:solidFill>
                  <a:srgbClr val="000000"/>
                </a:solidFill>
              </a:rPr>
              <a:t>	et cela coûte vraiment très cher à la collectivité</a:t>
            </a:r>
          </a:p>
          <a:p>
            <a:pPr marL="177800" indent="-177800" defTabSz="457200">
              <a:buClr>
                <a:prstClr val="white">
                  <a:lumMod val="50000"/>
                </a:prstClr>
              </a:buClr>
              <a:buFont typeface="Wingdings" charset="2"/>
              <a:buChar char="§"/>
              <a:defRPr/>
            </a:pPr>
            <a:endParaRPr lang="fr-BE" sz="1300" b="1" dirty="0">
              <a:solidFill>
                <a:srgbClr val="000000"/>
              </a:solidFill>
            </a:endParaRPr>
          </a:p>
          <a:p>
            <a:pPr marL="177800" indent="-177800" defTabSz="457200">
              <a:buClr>
                <a:prstClr val="white">
                  <a:lumMod val="50000"/>
                </a:prstClr>
              </a:buClr>
              <a:buFont typeface="Wingdings" charset="2"/>
              <a:buChar char="§"/>
              <a:defRPr/>
            </a:pPr>
            <a:endParaRPr lang="fr-BE" sz="1300" b="1" dirty="0">
              <a:solidFill>
                <a:srgbClr val="000000"/>
              </a:solidFill>
            </a:endParaRPr>
          </a:p>
          <a:p>
            <a:pPr marL="177800" indent="-177800" defTabSz="457200">
              <a:buClr>
                <a:prstClr val="white">
                  <a:lumMod val="50000"/>
                </a:prstClr>
              </a:buClr>
              <a:buFont typeface="Wingdings" charset="2"/>
              <a:buChar char="§"/>
              <a:defRPr/>
            </a:pPr>
            <a:endParaRPr lang="fr-BE" sz="1300" b="1" dirty="0">
              <a:solidFill>
                <a:srgbClr val="000000"/>
              </a:solidFill>
            </a:endParaRPr>
          </a:p>
          <a:p>
            <a:pPr defTabSz="457200">
              <a:buClr>
                <a:prstClr val="white">
                  <a:lumMod val="50000"/>
                </a:prstClr>
              </a:buClr>
              <a:defRPr/>
            </a:pPr>
            <a:endParaRPr lang="fr-BE" sz="1300" b="1" dirty="0">
              <a:solidFill>
                <a:srgbClr val="000000"/>
              </a:solidFill>
            </a:endParaRPr>
          </a:p>
          <a:p>
            <a:pPr marL="177800" indent="-177800" defTabSz="457200">
              <a:buClr>
                <a:prstClr val="white">
                  <a:lumMod val="50000"/>
                </a:prstClr>
              </a:buClr>
              <a:buFont typeface="Wingdings" charset="2"/>
              <a:buChar char="§"/>
              <a:defRPr/>
            </a:pPr>
            <a:r>
              <a:rPr lang="fr-BE" sz="1300" b="1" dirty="0">
                <a:solidFill>
                  <a:srgbClr val="000000"/>
                </a:solidFill>
              </a:rPr>
              <a:t>Il y a beaucoup de gens qui </a:t>
            </a:r>
            <a:r>
              <a:rPr lang="fr-BE" sz="1300" b="1" dirty="0">
                <a:solidFill>
                  <a:srgbClr val="FF0000"/>
                </a:solidFill>
              </a:rPr>
              <a:t>abusent de la mutuelle </a:t>
            </a:r>
            <a:r>
              <a:rPr lang="fr-BE" sz="1300" b="1" dirty="0">
                <a:solidFill>
                  <a:srgbClr val="000000"/>
                </a:solidFill>
              </a:rPr>
              <a:t>( par exemple en se mettant de façon abusive en congé de maladie ) et cela coûte  vraiment très cher à la collectivité </a:t>
            </a:r>
          </a:p>
          <a:p>
            <a:pPr defTabSz="457200">
              <a:buClr>
                <a:prstClr val="white">
                  <a:lumMod val="50000"/>
                </a:prstClr>
              </a:buClr>
              <a:defRPr/>
            </a:pPr>
            <a:endParaRPr lang="fr-BE" sz="1300" b="1" dirty="0">
              <a:solidFill>
                <a:srgbClr val="000000"/>
              </a:solidFill>
            </a:endParaRPr>
          </a:p>
          <a:p>
            <a:pPr defTabSz="457200">
              <a:buClr>
                <a:prstClr val="white">
                  <a:lumMod val="50000"/>
                </a:prstClr>
              </a:buClr>
              <a:defRPr/>
            </a:pPr>
            <a:endParaRPr lang="fr-BE" sz="1300" b="1" dirty="0">
              <a:solidFill>
                <a:srgbClr val="000000"/>
              </a:solidFill>
            </a:endParaRPr>
          </a:p>
          <a:p>
            <a:pPr defTabSz="457200">
              <a:buClr>
                <a:prstClr val="white">
                  <a:lumMod val="50000"/>
                </a:prstClr>
              </a:buClr>
              <a:defRPr/>
            </a:pPr>
            <a:endParaRPr lang="fr-BE" sz="1300" b="1" dirty="0">
              <a:solidFill>
                <a:srgbClr val="000000"/>
              </a:solidFill>
            </a:endParaRPr>
          </a:p>
          <a:p>
            <a:pPr marL="177800" indent="-177800" defTabSz="457200">
              <a:buClr>
                <a:prstClr val="white">
                  <a:lumMod val="50000"/>
                </a:prstClr>
              </a:buClr>
              <a:buFont typeface="Wingdings" charset="2"/>
              <a:buChar char="§"/>
              <a:defRPr/>
            </a:pPr>
            <a:r>
              <a:rPr lang="fr-BE" sz="1300" b="1" dirty="0">
                <a:solidFill>
                  <a:srgbClr val="000000"/>
                </a:solidFill>
              </a:rPr>
              <a:t>Il y a beaucoup de gens qui </a:t>
            </a:r>
            <a:r>
              <a:rPr lang="fr-BE" sz="1300" b="1" dirty="0">
                <a:solidFill>
                  <a:srgbClr val="FF0000"/>
                </a:solidFill>
              </a:rPr>
              <a:t>profitent du CPAS</a:t>
            </a:r>
            <a:r>
              <a:rPr lang="fr-BE" sz="1300" b="1" dirty="0">
                <a:solidFill>
                  <a:srgbClr val="000000"/>
                </a:solidFill>
              </a:rPr>
              <a:t> ( de l'assistance sociale ) et cela coûte vraiment cher à la collectivité</a:t>
            </a:r>
          </a:p>
        </p:txBody>
      </p:sp>
      <p:sp>
        <p:nvSpPr>
          <p:cNvPr id="37" name="Forme libre : forme 20">
            <a:extLst>
              <a:ext uri="{FF2B5EF4-FFF2-40B4-BE49-F238E27FC236}">
                <a16:creationId xmlns:a16="http://schemas.microsoft.com/office/drawing/2014/main" id="{FC47CBA4-DB05-46C0-8B2B-D1715E260C9C}"/>
              </a:ext>
            </a:extLst>
          </p:cNvPr>
          <p:cNvSpPr/>
          <p:nvPr/>
        </p:nvSpPr>
        <p:spPr>
          <a:xfrm>
            <a:off x="8274656" y="2772153"/>
            <a:ext cx="533536" cy="168578"/>
          </a:xfrm>
          <a:custGeom>
            <a:avLst/>
            <a:gdLst>
              <a:gd name="connsiteX0" fmla="*/ 0 w 934193"/>
              <a:gd name="connsiteY0" fmla="*/ 0 h 288966"/>
              <a:gd name="connsiteX1" fmla="*/ 934193 w 934193"/>
              <a:gd name="connsiteY1" fmla="*/ 0 h 288966"/>
              <a:gd name="connsiteX2" fmla="*/ 934193 w 934193"/>
              <a:gd name="connsiteY2" fmla="*/ 288966 h 288966"/>
            </a:gdLst>
            <a:ahLst/>
            <a:cxnLst>
              <a:cxn ang="0">
                <a:pos x="connsiteX0" y="connsiteY0"/>
              </a:cxn>
              <a:cxn ang="0">
                <a:pos x="connsiteX1" y="connsiteY1"/>
              </a:cxn>
              <a:cxn ang="0">
                <a:pos x="connsiteX2" y="connsiteY2"/>
              </a:cxn>
            </a:cxnLst>
            <a:rect l="l" t="t" r="r" b="b"/>
            <a:pathLst>
              <a:path w="934193" h="288966">
                <a:moveTo>
                  <a:pt x="0" y="0"/>
                </a:moveTo>
                <a:lnTo>
                  <a:pt x="934193" y="0"/>
                </a:lnTo>
                <a:lnTo>
                  <a:pt x="934193" y="288966"/>
                </a:ln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fr-BE">
              <a:solidFill>
                <a:prstClr val="white"/>
              </a:solidFill>
            </a:endParaRPr>
          </a:p>
        </p:txBody>
      </p:sp>
      <p:grpSp>
        <p:nvGrpSpPr>
          <p:cNvPr id="23" name="Grouper 24">
            <a:extLst>
              <a:ext uri="{FF2B5EF4-FFF2-40B4-BE49-F238E27FC236}">
                <a16:creationId xmlns:a16="http://schemas.microsoft.com/office/drawing/2014/main" id="{181CE6FB-98D9-41AB-AEB9-447E51A7004D}"/>
              </a:ext>
            </a:extLst>
          </p:cNvPr>
          <p:cNvGrpSpPr/>
          <p:nvPr/>
        </p:nvGrpSpPr>
        <p:grpSpPr>
          <a:xfrm>
            <a:off x="9055480" y="3495859"/>
            <a:ext cx="1464133" cy="181048"/>
            <a:chOff x="5606165" y="5661249"/>
            <a:chExt cx="1464133" cy="181048"/>
          </a:xfrm>
        </p:grpSpPr>
        <p:sp>
          <p:nvSpPr>
            <p:cNvPr id="24" name="Signalisation droite 25">
              <a:extLst>
                <a:ext uri="{FF2B5EF4-FFF2-40B4-BE49-F238E27FC236}">
                  <a16:creationId xmlns:a16="http://schemas.microsoft.com/office/drawing/2014/main" id="{BFCF2A56-489E-40F8-A1DF-B090E664A720}"/>
                </a:ext>
              </a:extLst>
            </p:cNvPr>
            <p:cNvSpPr/>
            <p:nvPr/>
          </p:nvSpPr>
          <p:spPr>
            <a:xfrm>
              <a:off x="5606165" y="5661249"/>
              <a:ext cx="1093998" cy="177576"/>
            </a:xfrm>
            <a:prstGeom prst="homePlate">
              <a:avLst>
                <a:gd name="adj" fmla="val 59670"/>
              </a:avLst>
            </a:prstGeom>
            <a:solidFill>
              <a:schemeClr val="bg1"/>
            </a:solidFill>
            <a:ln w="31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defTabSz="457200">
                <a:tabLst>
                  <a:tab pos="107950" algn="ctr"/>
                  <a:tab pos="228600" algn="l"/>
                </a:tabLst>
              </a:pPr>
              <a:r>
                <a:rPr lang="fr-FR" sz="900" dirty="0">
                  <a:solidFill>
                    <a:srgbClr val="000000"/>
                  </a:solidFill>
                </a:rPr>
                <a:t>   +    Études </a:t>
              </a:r>
              <a:r>
                <a:rPr lang="fr-FR" sz="900" dirty="0" err="1">
                  <a:solidFill>
                    <a:srgbClr val="000000"/>
                  </a:solidFill>
                </a:rPr>
                <a:t>Universit</a:t>
              </a:r>
              <a:r>
                <a:rPr lang="fr-FR" sz="900" dirty="0">
                  <a:solidFill>
                    <a:srgbClr val="000000"/>
                  </a:solidFill>
                </a:rPr>
                <a:t>.</a:t>
              </a:r>
            </a:p>
          </p:txBody>
        </p:sp>
        <p:sp>
          <p:nvSpPr>
            <p:cNvPr id="26" name="Rectangle 60">
              <a:extLst>
                <a:ext uri="{FF2B5EF4-FFF2-40B4-BE49-F238E27FC236}">
                  <a16:creationId xmlns:a16="http://schemas.microsoft.com/office/drawing/2014/main" id="{2CF0AEDB-F2FA-4DC5-838F-F045A66B0631}"/>
                </a:ext>
              </a:extLst>
            </p:cNvPr>
            <p:cNvSpPr/>
            <p:nvPr/>
          </p:nvSpPr>
          <p:spPr>
            <a:xfrm>
              <a:off x="6720899" y="5663611"/>
              <a:ext cx="349399" cy="178686"/>
            </a:xfrm>
            <a:prstGeom prst="rect">
              <a:avLst/>
            </a:prstGeom>
            <a:solidFill>
              <a:srgbClr val="FFFFFF"/>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r>
                <a:rPr lang="fr-FR" sz="900" dirty="0">
                  <a:solidFill>
                    <a:srgbClr val="000000"/>
                  </a:solidFill>
                </a:rPr>
                <a:t>25%</a:t>
              </a:r>
            </a:p>
          </p:txBody>
        </p:sp>
        <p:cxnSp>
          <p:nvCxnSpPr>
            <p:cNvPr id="27" name="Connecteur droit 61">
              <a:extLst>
                <a:ext uri="{FF2B5EF4-FFF2-40B4-BE49-F238E27FC236}">
                  <a16:creationId xmlns:a16="http://schemas.microsoft.com/office/drawing/2014/main" id="{C78C0551-D4EE-423C-A62C-FEFA9ACB4758}"/>
                </a:ext>
              </a:extLst>
            </p:cNvPr>
            <p:cNvCxnSpPr/>
            <p:nvPr/>
          </p:nvCxnSpPr>
          <p:spPr>
            <a:xfrm>
              <a:off x="5784850" y="5661249"/>
              <a:ext cx="0" cy="177576"/>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grpSp>
      <p:grpSp>
        <p:nvGrpSpPr>
          <p:cNvPr id="38" name="Grouper 24">
            <a:extLst>
              <a:ext uri="{FF2B5EF4-FFF2-40B4-BE49-F238E27FC236}">
                <a16:creationId xmlns:a16="http://schemas.microsoft.com/office/drawing/2014/main" id="{181CE6FB-98D9-41AB-AEB9-447E51A7004D}"/>
              </a:ext>
            </a:extLst>
          </p:cNvPr>
          <p:cNvGrpSpPr/>
          <p:nvPr/>
        </p:nvGrpSpPr>
        <p:grpSpPr>
          <a:xfrm>
            <a:off x="9055480" y="3672340"/>
            <a:ext cx="1264108" cy="181048"/>
            <a:chOff x="5606165" y="5661249"/>
            <a:chExt cx="1264108" cy="181048"/>
          </a:xfrm>
        </p:grpSpPr>
        <p:sp>
          <p:nvSpPr>
            <p:cNvPr id="39" name="Signalisation droite 25">
              <a:extLst>
                <a:ext uri="{FF2B5EF4-FFF2-40B4-BE49-F238E27FC236}">
                  <a16:creationId xmlns:a16="http://schemas.microsoft.com/office/drawing/2014/main" id="{BFCF2A56-489E-40F8-A1DF-B090E664A720}"/>
                </a:ext>
              </a:extLst>
            </p:cNvPr>
            <p:cNvSpPr/>
            <p:nvPr/>
          </p:nvSpPr>
          <p:spPr>
            <a:xfrm>
              <a:off x="5606165" y="5661249"/>
              <a:ext cx="899458" cy="177576"/>
            </a:xfrm>
            <a:prstGeom prst="homePlate">
              <a:avLst>
                <a:gd name="adj" fmla="val 59670"/>
              </a:avLst>
            </a:prstGeom>
            <a:solidFill>
              <a:schemeClr val="bg1"/>
            </a:solidFill>
            <a:ln w="31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defTabSz="457200">
                <a:tabLst>
                  <a:tab pos="107950" algn="ctr"/>
                  <a:tab pos="228600" algn="l"/>
                </a:tabLst>
              </a:pPr>
              <a:r>
                <a:rPr lang="fr-FR" sz="900" dirty="0">
                  <a:solidFill>
                    <a:srgbClr val="000000"/>
                  </a:solidFill>
                </a:rPr>
                <a:t>   +    31 à 45 ans</a:t>
              </a:r>
            </a:p>
          </p:txBody>
        </p:sp>
        <p:sp>
          <p:nvSpPr>
            <p:cNvPr id="41" name="Rectangle 60">
              <a:extLst>
                <a:ext uri="{FF2B5EF4-FFF2-40B4-BE49-F238E27FC236}">
                  <a16:creationId xmlns:a16="http://schemas.microsoft.com/office/drawing/2014/main" id="{2CF0AEDB-F2FA-4DC5-838F-F045A66B0631}"/>
                </a:ext>
              </a:extLst>
            </p:cNvPr>
            <p:cNvSpPr/>
            <p:nvPr/>
          </p:nvSpPr>
          <p:spPr>
            <a:xfrm>
              <a:off x="6520874" y="5663611"/>
              <a:ext cx="349399" cy="178686"/>
            </a:xfrm>
            <a:prstGeom prst="rect">
              <a:avLst/>
            </a:prstGeom>
            <a:solidFill>
              <a:srgbClr val="FFFFFF"/>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r>
                <a:rPr lang="fr-FR" sz="900" dirty="0">
                  <a:solidFill>
                    <a:srgbClr val="000000"/>
                  </a:solidFill>
                </a:rPr>
                <a:t>27%</a:t>
              </a:r>
            </a:p>
          </p:txBody>
        </p:sp>
        <p:cxnSp>
          <p:nvCxnSpPr>
            <p:cNvPr id="42" name="Connecteur droit 61">
              <a:extLst>
                <a:ext uri="{FF2B5EF4-FFF2-40B4-BE49-F238E27FC236}">
                  <a16:creationId xmlns:a16="http://schemas.microsoft.com/office/drawing/2014/main" id="{C78C0551-D4EE-423C-A62C-FEFA9ACB4758}"/>
                </a:ext>
              </a:extLst>
            </p:cNvPr>
            <p:cNvCxnSpPr/>
            <p:nvPr/>
          </p:nvCxnSpPr>
          <p:spPr>
            <a:xfrm>
              <a:off x="5784850" y="5661249"/>
              <a:ext cx="0" cy="177576"/>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grpSp>
      <p:grpSp>
        <p:nvGrpSpPr>
          <p:cNvPr id="43" name="Grouper 24">
            <a:extLst>
              <a:ext uri="{FF2B5EF4-FFF2-40B4-BE49-F238E27FC236}">
                <a16:creationId xmlns:a16="http://schemas.microsoft.com/office/drawing/2014/main" id="{181CE6FB-98D9-41AB-AEB9-447E51A7004D}"/>
              </a:ext>
            </a:extLst>
          </p:cNvPr>
          <p:cNvGrpSpPr/>
          <p:nvPr/>
        </p:nvGrpSpPr>
        <p:grpSpPr>
          <a:xfrm>
            <a:off x="9055478" y="3843790"/>
            <a:ext cx="1454608" cy="181048"/>
            <a:chOff x="5606165" y="5661249"/>
            <a:chExt cx="1454608" cy="181048"/>
          </a:xfrm>
        </p:grpSpPr>
        <p:sp>
          <p:nvSpPr>
            <p:cNvPr id="44" name="Signalisation droite 25">
              <a:extLst>
                <a:ext uri="{FF2B5EF4-FFF2-40B4-BE49-F238E27FC236}">
                  <a16:creationId xmlns:a16="http://schemas.microsoft.com/office/drawing/2014/main" id="{BFCF2A56-489E-40F8-A1DF-B090E664A720}"/>
                </a:ext>
              </a:extLst>
            </p:cNvPr>
            <p:cNvSpPr/>
            <p:nvPr/>
          </p:nvSpPr>
          <p:spPr>
            <a:xfrm>
              <a:off x="5606165" y="5661249"/>
              <a:ext cx="1089408" cy="177576"/>
            </a:xfrm>
            <a:prstGeom prst="homePlate">
              <a:avLst>
                <a:gd name="adj" fmla="val 59670"/>
              </a:avLst>
            </a:prstGeom>
            <a:solidFill>
              <a:schemeClr val="bg1"/>
            </a:solidFill>
            <a:ln w="31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defTabSz="457200">
                <a:tabLst>
                  <a:tab pos="107950" algn="ctr"/>
                  <a:tab pos="228600" algn="l"/>
                </a:tabLst>
              </a:pPr>
              <a:r>
                <a:rPr lang="fr-FR" sz="900" dirty="0">
                  <a:solidFill>
                    <a:srgbClr val="000000"/>
                  </a:solidFill>
                </a:rPr>
                <a:t>   +    Monoparentale</a:t>
              </a:r>
            </a:p>
          </p:txBody>
        </p:sp>
        <p:sp>
          <p:nvSpPr>
            <p:cNvPr id="45" name="Rectangle 60">
              <a:extLst>
                <a:ext uri="{FF2B5EF4-FFF2-40B4-BE49-F238E27FC236}">
                  <a16:creationId xmlns:a16="http://schemas.microsoft.com/office/drawing/2014/main" id="{2CF0AEDB-F2FA-4DC5-838F-F045A66B0631}"/>
                </a:ext>
              </a:extLst>
            </p:cNvPr>
            <p:cNvSpPr/>
            <p:nvPr/>
          </p:nvSpPr>
          <p:spPr>
            <a:xfrm>
              <a:off x="6711374" y="5663611"/>
              <a:ext cx="349399" cy="178686"/>
            </a:xfrm>
            <a:prstGeom prst="rect">
              <a:avLst/>
            </a:prstGeom>
            <a:solidFill>
              <a:srgbClr val="FFFFFF"/>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r>
                <a:rPr lang="fr-FR" sz="900" dirty="0">
                  <a:solidFill>
                    <a:srgbClr val="000000"/>
                  </a:solidFill>
                </a:rPr>
                <a:t>31%</a:t>
              </a:r>
            </a:p>
          </p:txBody>
        </p:sp>
        <p:cxnSp>
          <p:nvCxnSpPr>
            <p:cNvPr id="46" name="Connecteur droit 61">
              <a:extLst>
                <a:ext uri="{FF2B5EF4-FFF2-40B4-BE49-F238E27FC236}">
                  <a16:creationId xmlns:a16="http://schemas.microsoft.com/office/drawing/2014/main" id="{C78C0551-D4EE-423C-A62C-FEFA9ACB4758}"/>
                </a:ext>
              </a:extLst>
            </p:cNvPr>
            <p:cNvCxnSpPr/>
            <p:nvPr/>
          </p:nvCxnSpPr>
          <p:spPr>
            <a:xfrm>
              <a:off x="5784850" y="5661249"/>
              <a:ext cx="0" cy="177576"/>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grpSp>
      <p:grpSp>
        <p:nvGrpSpPr>
          <p:cNvPr id="60" name="Grouper 24">
            <a:extLst>
              <a:ext uri="{FF2B5EF4-FFF2-40B4-BE49-F238E27FC236}">
                <a16:creationId xmlns:a16="http://schemas.microsoft.com/office/drawing/2014/main" id="{181CE6FB-98D9-41AB-AEB9-447E51A7004D}"/>
              </a:ext>
            </a:extLst>
          </p:cNvPr>
          <p:cNvGrpSpPr/>
          <p:nvPr/>
        </p:nvGrpSpPr>
        <p:grpSpPr>
          <a:xfrm>
            <a:off x="9010357" y="4919878"/>
            <a:ext cx="1464133" cy="181048"/>
            <a:chOff x="5606165" y="5661249"/>
            <a:chExt cx="1464133" cy="181048"/>
          </a:xfrm>
        </p:grpSpPr>
        <p:sp>
          <p:nvSpPr>
            <p:cNvPr id="64" name="Signalisation droite 25">
              <a:extLst>
                <a:ext uri="{FF2B5EF4-FFF2-40B4-BE49-F238E27FC236}">
                  <a16:creationId xmlns:a16="http://schemas.microsoft.com/office/drawing/2014/main" id="{BFCF2A56-489E-40F8-A1DF-B090E664A720}"/>
                </a:ext>
              </a:extLst>
            </p:cNvPr>
            <p:cNvSpPr/>
            <p:nvPr/>
          </p:nvSpPr>
          <p:spPr>
            <a:xfrm>
              <a:off x="5606165" y="5661249"/>
              <a:ext cx="1093998" cy="177576"/>
            </a:xfrm>
            <a:prstGeom prst="homePlate">
              <a:avLst>
                <a:gd name="adj" fmla="val 59670"/>
              </a:avLst>
            </a:prstGeom>
            <a:solidFill>
              <a:schemeClr val="bg1"/>
            </a:solidFill>
            <a:ln w="31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defTabSz="457200">
                <a:tabLst>
                  <a:tab pos="107950" algn="ctr"/>
                  <a:tab pos="228600" algn="l"/>
                </a:tabLst>
              </a:pPr>
              <a:r>
                <a:rPr lang="fr-FR" sz="900" dirty="0">
                  <a:solidFill>
                    <a:srgbClr val="000000"/>
                  </a:solidFill>
                </a:rPr>
                <a:t>   +    Études </a:t>
              </a:r>
              <a:r>
                <a:rPr lang="fr-FR" sz="900" dirty="0" err="1">
                  <a:solidFill>
                    <a:srgbClr val="000000"/>
                  </a:solidFill>
                </a:rPr>
                <a:t>Universit</a:t>
              </a:r>
              <a:r>
                <a:rPr lang="fr-FR" sz="900" dirty="0">
                  <a:solidFill>
                    <a:srgbClr val="000000"/>
                  </a:solidFill>
                </a:rPr>
                <a:t>.</a:t>
              </a:r>
            </a:p>
          </p:txBody>
        </p:sp>
        <p:sp>
          <p:nvSpPr>
            <p:cNvPr id="65" name="Rectangle 60">
              <a:extLst>
                <a:ext uri="{FF2B5EF4-FFF2-40B4-BE49-F238E27FC236}">
                  <a16:creationId xmlns:a16="http://schemas.microsoft.com/office/drawing/2014/main" id="{2CF0AEDB-F2FA-4DC5-838F-F045A66B0631}"/>
                </a:ext>
              </a:extLst>
            </p:cNvPr>
            <p:cNvSpPr/>
            <p:nvPr/>
          </p:nvSpPr>
          <p:spPr>
            <a:xfrm>
              <a:off x="6720899" y="5663611"/>
              <a:ext cx="349399" cy="178686"/>
            </a:xfrm>
            <a:prstGeom prst="rect">
              <a:avLst/>
            </a:prstGeom>
            <a:solidFill>
              <a:srgbClr val="FFFFFF"/>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r>
                <a:rPr lang="fr-FR" sz="900" dirty="0">
                  <a:solidFill>
                    <a:srgbClr val="000000"/>
                  </a:solidFill>
                </a:rPr>
                <a:t>23%</a:t>
              </a:r>
            </a:p>
          </p:txBody>
        </p:sp>
        <p:cxnSp>
          <p:nvCxnSpPr>
            <p:cNvPr id="66" name="Connecteur droit 61">
              <a:extLst>
                <a:ext uri="{FF2B5EF4-FFF2-40B4-BE49-F238E27FC236}">
                  <a16:creationId xmlns:a16="http://schemas.microsoft.com/office/drawing/2014/main" id="{C78C0551-D4EE-423C-A62C-FEFA9ACB4758}"/>
                </a:ext>
              </a:extLst>
            </p:cNvPr>
            <p:cNvCxnSpPr/>
            <p:nvPr/>
          </p:nvCxnSpPr>
          <p:spPr>
            <a:xfrm>
              <a:off x="5784850" y="5661249"/>
              <a:ext cx="0" cy="177576"/>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grpSp>
      <p:grpSp>
        <p:nvGrpSpPr>
          <p:cNvPr id="67" name="Grouper 24">
            <a:extLst>
              <a:ext uri="{FF2B5EF4-FFF2-40B4-BE49-F238E27FC236}">
                <a16:creationId xmlns:a16="http://schemas.microsoft.com/office/drawing/2014/main" id="{181CE6FB-98D9-41AB-AEB9-447E51A7004D}"/>
              </a:ext>
            </a:extLst>
          </p:cNvPr>
          <p:cNvGrpSpPr/>
          <p:nvPr/>
        </p:nvGrpSpPr>
        <p:grpSpPr>
          <a:xfrm>
            <a:off x="9012424" y="4743934"/>
            <a:ext cx="1264108" cy="181048"/>
            <a:chOff x="5606165" y="5661249"/>
            <a:chExt cx="1264108" cy="181048"/>
          </a:xfrm>
        </p:grpSpPr>
        <p:sp>
          <p:nvSpPr>
            <p:cNvPr id="68" name="Signalisation droite 25">
              <a:extLst>
                <a:ext uri="{FF2B5EF4-FFF2-40B4-BE49-F238E27FC236}">
                  <a16:creationId xmlns:a16="http://schemas.microsoft.com/office/drawing/2014/main" id="{BFCF2A56-489E-40F8-A1DF-B090E664A720}"/>
                </a:ext>
              </a:extLst>
            </p:cNvPr>
            <p:cNvSpPr/>
            <p:nvPr/>
          </p:nvSpPr>
          <p:spPr>
            <a:xfrm>
              <a:off x="5606165" y="5661249"/>
              <a:ext cx="899458" cy="177576"/>
            </a:xfrm>
            <a:prstGeom prst="homePlate">
              <a:avLst>
                <a:gd name="adj" fmla="val 59670"/>
              </a:avLst>
            </a:prstGeom>
            <a:solidFill>
              <a:schemeClr val="bg1"/>
            </a:solidFill>
            <a:ln w="31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defTabSz="457200">
                <a:tabLst>
                  <a:tab pos="107950" algn="ctr"/>
                  <a:tab pos="228600" algn="l"/>
                </a:tabLst>
              </a:pPr>
              <a:r>
                <a:rPr lang="fr-FR" sz="900" dirty="0">
                  <a:solidFill>
                    <a:srgbClr val="000000"/>
                  </a:solidFill>
                </a:rPr>
                <a:t>   +    31 à 45 ans</a:t>
              </a:r>
            </a:p>
          </p:txBody>
        </p:sp>
        <p:sp>
          <p:nvSpPr>
            <p:cNvPr id="69" name="Rectangle 60">
              <a:extLst>
                <a:ext uri="{FF2B5EF4-FFF2-40B4-BE49-F238E27FC236}">
                  <a16:creationId xmlns:a16="http://schemas.microsoft.com/office/drawing/2014/main" id="{2CF0AEDB-F2FA-4DC5-838F-F045A66B0631}"/>
                </a:ext>
              </a:extLst>
            </p:cNvPr>
            <p:cNvSpPr/>
            <p:nvPr/>
          </p:nvSpPr>
          <p:spPr>
            <a:xfrm>
              <a:off x="6520874" y="5663611"/>
              <a:ext cx="349399" cy="178686"/>
            </a:xfrm>
            <a:prstGeom prst="rect">
              <a:avLst/>
            </a:prstGeom>
            <a:solidFill>
              <a:srgbClr val="FFFFFF"/>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r>
                <a:rPr lang="fr-FR" sz="900" dirty="0">
                  <a:solidFill>
                    <a:srgbClr val="000000"/>
                  </a:solidFill>
                </a:rPr>
                <a:t>23%</a:t>
              </a:r>
            </a:p>
          </p:txBody>
        </p:sp>
        <p:cxnSp>
          <p:nvCxnSpPr>
            <p:cNvPr id="70" name="Connecteur droit 61">
              <a:extLst>
                <a:ext uri="{FF2B5EF4-FFF2-40B4-BE49-F238E27FC236}">
                  <a16:creationId xmlns:a16="http://schemas.microsoft.com/office/drawing/2014/main" id="{C78C0551-D4EE-423C-A62C-FEFA9ACB4758}"/>
                </a:ext>
              </a:extLst>
            </p:cNvPr>
            <p:cNvCxnSpPr/>
            <p:nvPr/>
          </p:nvCxnSpPr>
          <p:spPr>
            <a:xfrm>
              <a:off x="5775325" y="5661249"/>
              <a:ext cx="0" cy="177576"/>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grpSp>
      <p:grpSp>
        <p:nvGrpSpPr>
          <p:cNvPr id="71" name="Grouper 24">
            <a:extLst>
              <a:ext uri="{FF2B5EF4-FFF2-40B4-BE49-F238E27FC236}">
                <a16:creationId xmlns:a16="http://schemas.microsoft.com/office/drawing/2014/main" id="{181CE6FB-98D9-41AB-AEB9-447E51A7004D}"/>
              </a:ext>
            </a:extLst>
          </p:cNvPr>
          <p:cNvGrpSpPr/>
          <p:nvPr/>
        </p:nvGrpSpPr>
        <p:grpSpPr>
          <a:xfrm>
            <a:off x="9010358" y="5097454"/>
            <a:ext cx="1454608" cy="181048"/>
            <a:chOff x="5606165" y="5661249"/>
            <a:chExt cx="1454608" cy="181048"/>
          </a:xfrm>
        </p:grpSpPr>
        <p:sp>
          <p:nvSpPr>
            <p:cNvPr id="72" name="Signalisation droite 25">
              <a:extLst>
                <a:ext uri="{FF2B5EF4-FFF2-40B4-BE49-F238E27FC236}">
                  <a16:creationId xmlns:a16="http://schemas.microsoft.com/office/drawing/2014/main" id="{BFCF2A56-489E-40F8-A1DF-B090E664A720}"/>
                </a:ext>
              </a:extLst>
            </p:cNvPr>
            <p:cNvSpPr/>
            <p:nvPr/>
          </p:nvSpPr>
          <p:spPr>
            <a:xfrm>
              <a:off x="5606165" y="5661249"/>
              <a:ext cx="1089408" cy="177576"/>
            </a:xfrm>
            <a:prstGeom prst="homePlate">
              <a:avLst>
                <a:gd name="adj" fmla="val 59670"/>
              </a:avLst>
            </a:prstGeom>
            <a:solidFill>
              <a:schemeClr val="bg1"/>
            </a:solidFill>
            <a:ln w="31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defTabSz="457200">
                <a:tabLst>
                  <a:tab pos="107950" algn="ctr"/>
                  <a:tab pos="228600" algn="l"/>
                </a:tabLst>
              </a:pPr>
              <a:r>
                <a:rPr lang="fr-FR" sz="900" dirty="0">
                  <a:solidFill>
                    <a:srgbClr val="000000"/>
                  </a:solidFill>
                </a:rPr>
                <a:t>   +    Monoparentale</a:t>
              </a:r>
            </a:p>
          </p:txBody>
        </p:sp>
        <p:sp>
          <p:nvSpPr>
            <p:cNvPr id="73" name="Rectangle 60">
              <a:extLst>
                <a:ext uri="{FF2B5EF4-FFF2-40B4-BE49-F238E27FC236}">
                  <a16:creationId xmlns:a16="http://schemas.microsoft.com/office/drawing/2014/main" id="{2CF0AEDB-F2FA-4DC5-838F-F045A66B0631}"/>
                </a:ext>
              </a:extLst>
            </p:cNvPr>
            <p:cNvSpPr/>
            <p:nvPr/>
          </p:nvSpPr>
          <p:spPr>
            <a:xfrm>
              <a:off x="6711374" y="5663611"/>
              <a:ext cx="349399" cy="178686"/>
            </a:xfrm>
            <a:prstGeom prst="rect">
              <a:avLst/>
            </a:prstGeom>
            <a:solidFill>
              <a:srgbClr val="FFFFFF"/>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r>
                <a:rPr lang="fr-FR" sz="900" dirty="0">
                  <a:solidFill>
                    <a:srgbClr val="000000"/>
                  </a:solidFill>
                </a:rPr>
                <a:t>32%</a:t>
              </a:r>
            </a:p>
          </p:txBody>
        </p:sp>
        <p:cxnSp>
          <p:nvCxnSpPr>
            <p:cNvPr id="74" name="Connecteur droit 61">
              <a:extLst>
                <a:ext uri="{FF2B5EF4-FFF2-40B4-BE49-F238E27FC236}">
                  <a16:creationId xmlns:a16="http://schemas.microsoft.com/office/drawing/2014/main" id="{C78C0551-D4EE-423C-A62C-FEFA9ACB4758}"/>
                </a:ext>
              </a:extLst>
            </p:cNvPr>
            <p:cNvCxnSpPr/>
            <p:nvPr/>
          </p:nvCxnSpPr>
          <p:spPr>
            <a:xfrm>
              <a:off x="5784850" y="5661249"/>
              <a:ext cx="0" cy="177576"/>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grpSp>
      <p:grpSp>
        <p:nvGrpSpPr>
          <p:cNvPr id="75" name="Grouper 24">
            <a:extLst>
              <a:ext uri="{FF2B5EF4-FFF2-40B4-BE49-F238E27FC236}">
                <a16:creationId xmlns:a16="http://schemas.microsoft.com/office/drawing/2014/main" id="{7A5BF810-3BC4-40BA-B34A-BBFF06DA37A1}"/>
              </a:ext>
            </a:extLst>
          </p:cNvPr>
          <p:cNvGrpSpPr/>
          <p:nvPr/>
        </p:nvGrpSpPr>
        <p:grpSpPr>
          <a:xfrm>
            <a:off x="9010357" y="5259651"/>
            <a:ext cx="1921551" cy="202377"/>
            <a:chOff x="5606164" y="5590970"/>
            <a:chExt cx="1921551" cy="247855"/>
          </a:xfrm>
        </p:grpSpPr>
        <p:sp>
          <p:nvSpPr>
            <p:cNvPr id="76" name="Signalisation droite 25">
              <a:extLst>
                <a:ext uri="{FF2B5EF4-FFF2-40B4-BE49-F238E27FC236}">
                  <a16:creationId xmlns:a16="http://schemas.microsoft.com/office/drawing/2014/main" id="{4994CCC7-7D05-4825-A541-8384B094EF64}"/>
                </a:ext>
              </a:extLst>
            </p:cNvPr>
            <p:cNvSpPr/>
            <p:nvPr/>
          </p:nvSpPr>
          <p:spPr>
            <a:xfrm>
              <a:off x="5606164" y="5590970"/>
              <a:ext cx="1572152" cy="247855"/>
            </a:xfrm>
            <a:prstGeom prst="homePlate">
              <a:avLst/>
            </a:prstGeom>
            <a:solidFill>
              <a:schemeClr val="bg1"/>
            </a:solidFill>
            <a:ln w="31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defTabSz="457200">
                <a:tabLst>
                  <a:tab pos="107950" algn="ctr"/>
                  <a:tab pos="228600" algn="l"/>
                </a:tabLst>
              </a:pPr>
              <a:r>
                <a:rPr lang="fr-FR" sz="900" dirty="0">
                  <a:solidFill>
                    <a:srgbClr val="000000"/>
                  </a:solidFill>
                </a:rPr>
                <a:t>	 + 	Est en incapacité de travail</a:t>
              </a:r>
            </a:p>
          </p:txBody>
        </p:sp>
        <p:sp>
          <p:nvSpPr>
            <p:cNvPr id="77" name="Rectangle 41">
              <a:extLst>
                <a:ext uri="{FF2B5EF4-FFF2-40B4-BE49-F238E27FC236}">
                  <a16:creationId xmlns:a16="http://schemas.microsoft.com/office/drawing/2014/main" id="{0549A909-69C1-495A-B924-1B6D4B6250E8}"/>
                </a:ext>
              </a:extLst>
            </p:cNvPr>
            <p:cNvSpPr/>
            <p:nvPr/>
          </p:nvSpPr>
          <p:spPr>
            <a:xfrm>
              <a:off x="7178316" y="5631564"/>
              <a:ext cx="349399" cy="178686"/>
            </a:xfrm>
            <a:prstGeom prst="rect">
              <a:avLst/>
            </a:prstGeom>
            <a:solidFill>
              <a:srgbClr val="FFFFFF"/>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r>
                <a:rPr lang="fr-FR" sz="900" dirty="0">
                  <a:solidFill>
                    <a:srgbClr val="000000"/>
                  </a:solidFill>
                </a:rPr>
                <a:t>34%</a:t>
              </a:r>
            </a:p>
          </p:txBody>
        </p:sp>
        <p:cxnSp>
          <p:nvCxnSpPr>
            <p:cNvPr id="78" name="Connecteur droit 42">
              <a:extLst>
                <a:ext uri="{FF2B5EF4-FFF2-40B4-BE49-F238E27FC236}">
                  <a16:creationId xmlns:a16="http://schemas.microsoft.com/office/drawing/2014/main" id="{A721E7D6-9ED1-4C5D-99CF-C7D049D1F222}"/>
                </a:ext>
              </a:extLst>
            </p:cNvPr>
            <p:cNvCxnSpPr>
              <a:cxnSpLocks/>
            </p:cNvCxnSpPr>
            <p:nvPr/>
          </p:nvCxnSpPr>
          <p:spPr>
            <a:xfrm>
              <a:off x="5784850" y="5590970"/>
              <a:ext cx="0" cy="247855"/>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grpSp>
      <p:grpSp>
        <p:nvGrpSpPr>
          <p:cNvPr id="79" name="Grouper 24">
            <a:extLst>
              <a:ext uri="{FF2B5EF4-FFF2-40B4-BE49-F238E27FC236}">
                <a16:creationId xmlns:a16="http://schemas.microsoft.com/office/drawing/2014/main" id="{181CE6FB-98D9-41AB-AEB9-447E51A7004D}"/>
              </a:ext>
            </a:extLst>
          </p:cNvPr>
          <p:cNvGrpSpPr/>
          <p:nvPr/>
        </p:nvGrpSpPr>
        <p:grpSpPr>
          <a:xfrm>
            <a:off x="9143316" y="6014000"/>
            <a:ext cx="1464133" cy="181048"/>
            <a:chOff x="5606165" y="5661249"/>
            <a:chExt cx="1464133" cy="181048"/>
          </a:xfrm>
        </p:grpSpPr>
        <p:sp>
          <p:nvSpPr>
            <p:cNvPr id="80" name="Signalisation droite 25">
              <a:extLst>
                <a:ext uri="{FF2B5EF4-FFF2-40B4-BE49-F238E27FC236}">
                  <a16:creationId xmlns:a16="http://schemas.microsoft.com/office/drawing/2014/main" id="{BFCF2A56-489E-40F8-A1DF-B090E664A720}"/>
                </a:ext>
              </a:extLst>
            </p:cNvPr>
            <p:cNvSpPr/>
            <p:nvPr/>
          </p:nvSpPr>
          <p:spPr>
            <a:xfrm>
              <a:off x="5606165" y="5661249"/>
              <a:ext cx="1093998" cy="177576"/>
            </a:xfrm>
            <a:prstGeom prst="homePlate">
              <a:avLst>
                <a:gd name="adj" fmla="val 59670"/>
              </a:avLst>
            </a:prstGeom>
            <a:solidFill>
              <a:schemeClr val="bg1"/>
            </a:solidFill>
            <a:ln w="31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defTabSz="457200">
                <a:tabLst>
                  <a:tab pos="107950" algn="ctr"/>
                  <a:tab pos="228600" algn="l"/>
                </a:tabLst>
              </a:pPr>
              <a:r>
                <a:rPr lang="fr-FR" sz="900" dirty="0">
                  <a:solidFill>
                    <a:srgbClr val="000000"/>
                  </a:solidFill>
                </a:rPr>
                <a:t>   +    Études </a:t>
              </a:r>
              <a:r>
                <a:rPr lang="fr-FR" sz="900" dirty="0" err="1">
                  <a:solidFill>
                    <a:srgbClr val="000000"/>
                  </a:solidFill>
                </a:rPr>
                <a:t>Universit</a:t>
              </a:r>
              <a:r>
                <a:rPr lang="fr-FR" sz="900" dirty="0">
                  <a:solidFill>
                    <a:srgbClr val="000000"/>
                  </a:solidFill>
                </a:rPr>
                <a:t>.</a:t>
              </a:r>
            </a:p>
          </p:txBody>
        </p:sp>
        <p:sp>
          <p:nvSpPr>
            <p:cNvPr id="81" name="Rectangle 60">
              <a:extLst>
                <a:ext uri="{FF2B5EF4-FFF2-40B4-BE49-F238E27FC236}">
                  <a16:creationId xmlns:a16="http://schemas.microsoft.com/office/drawing/2014/main" id="{2CF0AEDB-F2FA-4DC5-838F-F045A66B0631}"/>
                </a:ext>
              </a:extLst>
            </p:cNvPr>
            <p:cNvSpPr/>
            <p:nvPr/>
          </p:nvSpPr>
          <p:spPr>
            <a:xfrm>
              <a:off x="6720899" y="5663611"/>
              <a:ext cx="349399" cy="178686"/>
            </a:xfrm>
            <a:prstGeom prst="rect">
              <a:avLst/>
            </a:prstGeom>
            <a:solidFill>
              <a:srgbClr val="FFFFFF"/>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r>
                <a:rPr lang="fr-FR" sz="900" dirty="0">
                  <a:solidFill>
                    <a:srgbClr val="000000"/>
                  </a:solidFill>
                </a:rPr>
                <a:t>22%</a:t>
              </a:r>
            </a:p>
          </p:txBody>
        </p:sp>
        <p:cxnSp>
          <p:nvCxnSpPr>
            <p:cNvPr id="82" name="Connecteur droit 61">
              <a:extLst>
                <a:ext uri="{FF2B5EF4-FFF2-40B4-BE49-F238E27FC236}">
                  <a16:creationId xmlns:a16="http://schemas.microsoft.com/office/drawing/2014/main" id="{C78C0551-D4EE-423C-A62C-FEFA9ACB4758}"/>
                </a:ext>
              </a:extLst>
            </p:cNvPr>
            <p:cNvCxnSpPr/>
            <p:nvPr/>
          </p:nvCxnSpPr>
          <p:spPr>
            <a:xfrm>
              <a:off x="5784850" y="5661249"/>
              <a:ext cx="0" cy="177576"/>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grpSp>
      <p:pic>
        <p:nvPicPr>
          <p:cNvPr id="48" name="Picture 2" descr="D:\Thermo 7\LOGO-DEF\LOGO-DEF\Partenaires\Logo_Thermometre_Solidarisavecpartenaire_CMJ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64031" y="61465"/>
            <a:ext cx="1605702" cy="477735"/>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13"/>
          <p:cNvSpPr txBox="1"/>
          <p:nvPr/>
        </p:nvSpPr>
        <p:spPr>
          <a:xfrm>
            <a:off x="11669733" y="239970"/>
            <a:ext cx="429726" cy="369332"/>
          </a:xfrm>
          <a:prstGeom prst="rect">
            <a:avLst/>
          </a:prstGeom>
          <a:noFill/>
        </p:spPr>
        <p:txBody>
          <a:bodyPr wrap="square" rtlCol="0">
            <a:spAutoFit/>
          </a:bodyPr>
          <a:lstStyle/>
          <a:p>
            <a:r>
              <a:rPr lang="nl-BE" b="1" dirty="0">
                <a:solidFill>
                  <a:prstClr val="black"/>
                </a:solidFill>
                <a:latin typeface="Batang" panose="02030600000101010101" pitchFamily="18" charset="-127"/>
                <a:ea typeface="Batang" panose="02030600000101010101" pitchFamily="18" charset="-127"/>
                <a:cs typeface="Andalus" pitchFamily="18" charset="-78"/>
              </a:rPr>
              <a:t>13</a:t>
            </a:r>
            <a:endParaRPr lang="en-US" b="1" dirty="0">
              <a:solidFill>
                <a:prstClr val="black"/>
              </a:solidFill>
              <a:latin typeface="Batang" panose="02030600000101010101" pitchFamily="18" charset="-127"/>
              <a:ea typeface="Batang" panose="02030600000101010101" pitchFamily="18" charset="-127"/>
              <a:cs typeface="Andalus" pitchFamily="18" charset="-78"/>
            </a:endParaRPr>
          </a:p>
        </p:txBody>
      </p:sp>
      <p:sp>
        <p:nvSpPr>
          <p:cNvPr id="50" name="Rectangle 49"/>
          <p:cNvSpPr/>
          <p:nvPr/>
        </p:nvSpPr>
        <p:spPr>
          <a:xfrm>
            <a:off x="10865804" y="394539"/>
            <a:ext cx="839667" cy="144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179557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609B35-ECAD-4AEA-8564-1DB24F0CB93B}"/>
              </a:ext>
            </a:extLst>
          </p:cNvPr>
          <p:cNvSpPr>
            <a:spLocks noGrp="1"/>
          </p:cNvSpPr>
          <p:nvPr>
            <p:ph type="title"/>
          </p:nvPr>
        </p:nvSpPr>
        <p:spPr>
          <a:xfrm>
            <a:off x="1271466" y="243991"/>
            <a:ext cx="9649072" cy="338554"/>
          </a:xfrm>
        </p:spPr>
        <p:txBody>
          <a:bodyPr>
            <a:normAutofit fontScale="90000"/>
          </a:bodyPr>
          <a:lstStyle/>
          <a:p>
            <a:r>
              <a:rPr lang="fr-BE" dirty="0"/>
              <a:t>DES ASPIRATIONS</a:t>
            </a:r>
          </a:p>
        </p:txBody>
      </p:sp>
      <p:sp>
        <p:nvSpPr>
          <p:cNvPr id="10" name="ZoneTexte 9">
            <a:extLst>
              <a:ext uri="{FF2B5EF4-FFF2-40B4-BE49-F238E27FC236}">
                <a16:creationId xmlns:a16="http://schemas.microsoft.com/office/drawing/2014/main" id="{DA91DA31-77A8-4AF7-9E32-E6A29E6493C8}"/>
              </a:ext>
            </a:extLst>
          </p:cNvPr>
          <p:cNvSpPr txBox="1"/>
          <p:nvPr/>
        </p:nvSpPr>
        <p:spPr>
          <a:xfrm>
            <a:off x="1309885" y="2705685"/>
            <a:ext cx="3675924" cy="246221"/>
          </a:xfrm>
          <a:prstGeom prst="rect">
            <a:avLst/>
          </a:prstGeom>
          <a:noFill/>
        </p:spPr>
        <p:txBody>
          <a:bodyPr wrap="square" rtlCol="0">
            <a:spAutoFit/>
          </a:bodyPr>
          <a:lstStyle/>
          <a:p>
            <a:pPr defTabSz="457200">
              <a:defRPr/>
            </a:pPr>
            <a:r>
              <a:rPr lang="fr-FR" sz="1000" dirty="0">
                <a:solidFill>
                  <a:srgbClr val="000000"/>
                </a:solidFill>
              </a:rPr>
              <a:t>Base : 100% = les 18 ans et plus </a:t>
            </a:r>
            <a:r>
              <a:rPr lang="fr-FR" sz="1000" i="1" dirty="0">
                <a:solidFill>
                  <a:srgbClr val="000000"/>
                </a:solidFill>
              </a:rPr>
              <a:t>– Fédération Wallonie - Bruxelles –</a:t>
            </a:r>
            <a:r>
              <a:rPr lang="fr-FR" sz="1000" dirty="0">
                <a:solidFill>
                  <a:srgbClr val="000000"/>
                </a:solidFill>
              </a:rPr>
              <a:t>.</a:t>
            </a:r>
          </a:p>
        </p:txBody>
      </p:sp>
      <p:sp>
        <p:nvSpPr>
          <p:cNvPr id="40" name="Rectangle 31">
            <a:extLst>
              <a:ext uri="{FF2B5EF4-FFF2-40B4-BE49-F238E27FC236}">
                <a16:creationId xmlns:a16="http://schemas.microsoft.com/office/drawing/2014/main" id="{A133DC03-9E55-4EFA-A0BD-98105B053AF7}"/>
              </a:ext>
            </a:extLst>
          </p:cNvPr>
          <p:cNvSpPr/>
          <p:nvPr/>
        </p:nvSpPr>
        <p:spPr>
          <a:xfrm>
            <a:off x="1309906" y="2986498"/>
            <a:ext cx="9538431" cy="350159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sp>
        <p:nvSpPr>
          <p:cNvPr id="61" name="Espace réservé du pied de page 4"/>
          <p:cNvSpPr>
            <a:spLocks noGrp="1"/>
          </p:cNvSpPr>
          <p:nvPr>
            <p:ph type="ftr" sz="quarter" idx="4294967295"/>
          </p:nvPr>
        </p:nvSpPr>
        <p:spPr>
          <a:xfrm>
            <a:off x="1186195" y="6714300"/>
            <a:ext cx="8990738" cy="123111"/>
          </a:xfrm>
          <a:prstGeom prst="rect">
            <a:avLst/>
          </a:prstGeom>
        </p:spPr>
        <p:txBody>
          <a:bodyPr/>
          <a:lstStyle/>
          <a:p>
            <a:pPr algn="l">
              <a:defRPr/>
            </a:pPr>
            <a:r>
              <a:rPr lang="fr-FR" dirty="0">
                <a:solidFill>
                  <a:prstClr val="black">
                    <a:tint val="75000"/>
                  </a:prstClr>
                </a:solidFill>
              </a:rPr>
              <a:t>©</a:t>
            </a:r>
            <a:r>
              <a:rPr lang="fr-FR" dirty="0" err="1">
                <a:solidFill>
                  <a:prstClr val="black">
                    <a:tint val="75000"/>
                  </a:prstClr>
                </a:solidFill>
              </a:rPr>
              <a:t>Solidaris</a:t>
            </a:r>
            <a:r>
              <a:rPr lang="fr-FR" dirty="0">
                <a:solidFill>
                  <a:prstClr val="black">
                    <a:tint val="75000"/>
                  </a:prstClr>
                </a:solidFill>
              </a:rPr>
              <a:t> – Le thermomètre des Belges – Comment percevons-nous la Protection sociale et la solidarité collective ? – Janvier 2021</a:t>
            </a:r>
          </a:p>
        </p:txBody>
      </p:sp>
      <p:sp>
        <p:nvSpPr>
          <p:cNvPr id="58" name="Espace réservé du numéro de diapositive 1">
            <a:extLst>
              <a:ext uri="{FF2B5EF4-FFF2-40B4-BE49-F238E27FC236}">
                <a16:creationId xmlns:a16="http://schemas.microsoft.com/office/drawing/2014/main" id="{869696C4-F156-41E6-A781-7C94C1C71D9A}"/>
              </a:ext>
            </a:extLst>
          </p:cNvPr>
          <p:cNvSpPr>
            <a:spLocks noGrp="1"/>
          </p:cNvSpPr>
          <p:nvPr>
            <p:ph type="sldNum" sz="quarter" idx="4294967295"/>
          </p:nvPr>
        </p:nvSpPr>
        <p:spPr>
          <a:xfrm>
            <a:off x="8704315" y="6726601"/>
            <a:ext cx="2311400" cy="123111"/>
          </a:xfrm>
          <a:prstGeom prst="rect">
            <a:avLst/>
          </a:prstGeom>
        </p:spPr>
        <p:txBody>
          <a:bodyPr/>
          <a:lstStyle/>
          <a:p>
            <a:pPr>
              <a:defRPr/>
            </a:pPr>
            <a:fld id="{F9B1BAB7-AC79-A041-AA59-D4AE9967AD46}" type="slidenum">
              <a:rPr lang="fr-FR" kern="0" smtClean="0">
                <a:solidFill>
                  <a:prstClr val="black">
                    <a:tint val="75000"/>
                  </a:prstClr>
                </a:solidFill>
              </a:rPr>
              <a:pPr>
                <a:defRPr/>
              </a:pPr>
              <a:t>31</a:t>
            </a:fld>
            <a:endParaRPr lang="fr-FR" kern="0" dirty="0">
              <a:solidFill>
                <a:prstClr val="black">
                  <a:tint val="75000"/>
                </a:prstClr>
              </a:solidFill>
            </a:endParaRPr>
          </a:p>
        </p:txBody>
      </p:sp>
      <p:graphicFrame>
        <p:nvGraphicFramePr>
          <p:cNvPr id="25" name="Graphique 6">
            <a:extLst>
              <a:ext uri="{FF2B5EF4-FFF2-40B4-BE49-F238E27FC236}">
                <a16:creationId xmlns:a16="http://schemas.microsoft.com/office/drawing/2014/main" id="{BE756FBC-500B-415B-ACE2-B62B3BC0500D}"/>
              </a:ext>
            </a:extLst>
          </p:cNvPr>
          <p:cNvGraphicFramePr/>
          <p:nvPr/>
        </p:nvGraphicFramePr>
        <p:xfrm>
          <a:off x="5695951" y="2820364"/>
          <a:ext cx="4952475" cy="3705535"/>
        </p:xfrm>
        <a:graphic>
          <a:graphicData uri="http://schemas.openxmlformats.org/drawingml/2006/chart">
            <c:chart xmlns:c="http://schemas.openxmlformats.org/drawingml/2006/chart" xmlns:r="http://schemas.openxmlformats.org/officeDocument/2006/relationships" r:id="rId2"/>
          </a:graphicData>
        </a:graphic>
      </p:graphicFrame>
      <p:sp>
        <p:nvSpPr>
          <p:cNvPr id="28" name="ZoneTexte 34">
            <a:extLst>
              <a:ext uri="{FF2B5EF4-FFF2-40B4-BE49-F238E27FC236}">
                <a16:creationId xmlns:a16="http://schemas.microsoft.com/office/drawing/2014/main" id="{246EACD9-6A8D-4EDF-A233-EF06FBA9302E}"/>
              </a:ext>
            </a:extLst>
          </p:cNvPr>
          <p:cNvSpPr txBox="1"/>
          <p:nvPr/>
        </p:nvSpPr>
        <p:spPr>
          <a:xfrm>
            <a:off x="1401140" y="3254269"/>
            <a:ext cx="4294810" cy="3108543"/>
          </a:xfrm>
          <a:prstGeom prst="rect">
            <a:avLst/>
          </a:prstGeom>
          <a:noFill/>
        </p:spPr>
        <p:txBody>
          <a:bodyPr wrap="square" rtlCol="0">
            <a:spAutoFit/>
          </a:bodyPr>
          <a:lstStyle/>
          <a:p>
            <a:pPr marL="177800" indent="-177800" defTabSz="457200">
              <a:buClr>
                <a:prstClr val="white">
                  <a:lumMod val="50000"/>
                </a:prstClr>
              </a:buClr>
              <a:buFont typeface="Wingdings" charset="2"/>
              <a:buChar char="§"/>
              <a:defRPr/>
            </a:pPr>
            <a:r>
              <a:rPr lang="fr-BE" sz="1400" b="1" dirty="0">
                <a:solidFill>
                  <a:srgbClr val="000000"/>
                </a:solidFill>
              </a:rPr>
              <a:t>Il faut vraiment que </a:t>
            </a:r>
            <a:r>
              <a:rPr lang="fr-BE" sz="1400" b="1" dirty="0">
                <a:solidFill>
                  <a:srgbClr val="F60000"/>
                </a:solidFill>
              </a:rPr>
              <a:t>l'Etat réinvestisse massivement pour la santé</a:t>
            </a:r>
            <a:r>
              <a:rPr lang="fr-BE" sz="1400" b="1" dirty="0">
                <a:solidFill>
                  <a:srgbClr val="000000"/>
                </a:solidFill>
              </a:rPr>
              <a:t> ( dans les conditions de travail en hôpital, en maison de repos et pour les aides/ soins à domicile, dans les équipements et stocks divers, dans la pédagogie pour la prévention, etc.)</a:t>
            </a:r>
          </a:p>
          <a:p>
            <a:pPr marL="177800" indent="-177800" defTabSz="457200">
              <a:buClr>
                <a:prstClr val="white">
                  <a:lumMod val="50000"/>
                </a:prstClr>
              </a:buClr>
              <a:buFont typeface="Wingdings" charset="2"/>
              <a:buChar char="§"/>
              <a:defRPr/>
            </a:pPr>
            <a:endParaRPr lang="fr-BE" sz="1400" b="1" dirty="0">
              <a:solidFill>
                <a:srgbClr val="000000"/>
              </a:solidFill>
            </a:endParaRPr>
          </a:p>
          <a:p>
            <a:pPr marL="177800" indent="-177800" defTabSz="457200">
              <a:buClr>
                <a:prstClr val="white">
                  <a:lumMod val="50000"/>
                </a:prstClr>
              </a:buClr>
              <a:buFont typeface="Wingdings" charset="2"/>
              <a:buChar char="§"/>
              <a:defRPr/>
            </a:pPr>
            <a:endParaRPr lang="fr-BE" sz="1400" b="1" dirty="0">
              <a:solidFill>
                <a:srgbClr val="000000"/>
              </a:solidFill>
            </a:endParaRPr>
          </a:p>
          <a:p>
            <a:pPr marL="177800" indent="-177800" defTabSz="457200">
              <a:buClr>
                <a:prstClr val="white">
                  <a:lumMod val="50000"/>
                </a:prstClr>
              </a:buClr>
              <a:buFont typeface="Wingdings" charset="2"/>
              <a:buChar char="§"/>
              <a:defRPr/>
            </a:pPr>
            <a:endParaRPr lang="fr-BE" sz="1400" b="1" dirty="0">
              <a:solidFill>
                <a:srgbClr val="000000"/>
              </a:solidFill>
            </a:endParaRPr>
          </a:p>
          <a:p>
            <a:pPr defTabSz="457200">
              <a:buClr>
                <a:prstClr val="white">
                  <a:lumMod val="50000"/>
                </a:prstClr>
              </a:buClr>
              <a:defRPr/>
            </a:pPr>
            <a:endParaRPr lang="fr-BE" sz="1400" b="1" dirty="0">
              <a:solidFill>
                <a:srgbClr val="000000"/>
              </a:solidFill>
            </a:endParaRPr>
          </a:p>
          <a:p>
            <a:pPr marL="177800" indent="-177800" defTabSz="457200">
              <a:buClr>
                <a:prstClr val="white">
                  <a:lumMod val="50000"/>
                </a:prstClr>
              </a:buClr>
              <a:buFont typeface="Wingdings" charset="2"/>
              <a:buChar char="§"/>
              <a:defRPr/>
            </a:pPr>
            <a:r>
              <a:rPr lang="fr-BE" sz="1400" b="1" dirty="0">
                <a:solidFill>
                  <a:srgbClr val="000000"/>
                </a:solidFill>
              </a:rPr>
              <a:t>Dans un pays comme la Belgique, il est normal qu'on dépense de plus en plus pour la santé car il y a le vieillissement de la population  et l'Etat doit vraiment garantir le financement de la croissance des dépenses de santé</a:t>
            </a:r>
          </a:p>
        </p:txBody>
      </p:sp>
      <p:sp>
        <p:nvSpPr>
          <p:cNvPr id="11" name="Flèche vers le bas 58">
            <a:extLst>
              <a:ext uri="{FF2B5EF4-FFF2-40B4-BE49-F238E27FC236}">
                <a16:creationId xmlns:a16="http://schemas.microsoft.com/office/drawing/2014/main" id="{F69F9047-72A8-4807-86E5-FDF94E3CFD93}"/>
              </a:ext>
            </a:extLst>
          </p:cNvPr>
          <p:cNvSpPr/>
          <p:nvPr/>
        </p:nvSpPr>
        <p:spPr>
          <a:xfrm>
            <a:off x="7126706" y="2124483"/>
            <a:ext cx="1329756" cy="114335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fr-FR" sz="1100" dirty="0">
              <a:solidFill>
                <a:srgbClr val="000000"/>
              </a:solidFill>
            </a:endParaRPr>
          </a:p>
          <a:p>
            <a:pPr algn="ctr" defTabSz="457200">
              <a:defRPr/>
            </a:pPr>
            <a:r>
              <a:rPr lang="fr-FR" sz="1100" dirty="0">
                <a:solidFill>
                  <a:srgbClr val="000000"/>
                </a:solidFill>
              </a:rPr>
              <a:t>Cela </a:t>
            </a:r>
            <a:r>
              <a:rPr lang="fr-FR" sz="1100" b="1" dirty="0">
                <a:solidFill>
                  <a:srgbClr val="000000"/>
                </a:solidFill>
              </a:rPr>
              <a:t>correspond  </a:t>
            </a:r>
            <a:endParaRPr lang="fr-FR" sz="1100" dirty="0">
              <a:solidFill>
                <a:srgbClr val="000000"/>
              </a:solidFill>
            </a:endParaRPr>
          </a:p>
          <a:p>
            <a:pPr algn="ctr" defTabSz="457200">
              <a:spcBef>
                <a:spcPts val="200"/>
              </a:spcBef>
              <a:defRPr/>
            </a:pPr>
            <a:r>
              <a:rPr lang="fr-FR" sz="900" i="1" dirty="0">
                <a:solidFill>
                  <a:srgbClr val="000000"/>
                </a:solidFill>
              </a:rPr>
              <a:t>- Cotes 5 + 6 + 7 - </a:t>
            </a:r>
          </a:p>
        </p:txBody>
      </p:sp>
      <p:sp>
        <p:nvSpPr>
          <p:cNvPr id="63" name="Flèche vers le bas 26">
            <a:extLst>
              <a:ext uri="{FF2B5EF4-FFF2-40B4-BE49-F238E27FC236}">
                <a16:creationId xmlns:a16="http://schemas.microsoft.com/office/drawing/2014/main" id="{065D1743-53AB-438F-A1E5-AE82C1C0FEDF}"/>
              </a:ext>
            </a:extLst>
          </p:cNvPr>
          <p:cNvSpPr/>
          <p:nvPr/>
        </p:nvSpPr>
        <p:spPr>
          <a:xfrm>
            <a:off x="9747132" y="1991112"/>
            <a:ext cx="1107257" cy="114335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r>
              <a:rPr lang="fr-FR" sz="1100" dirty="0">
                <a:solidFill>
                  <a:srgbClr val="000000"/>
                </a:solidFill>
              </a:rPr>
              <a:t>Cela </a:t>
            </a:r>
            <a:br>
              <a:rPr lang="fr-FR" sz="1100" dirty="0">
                <a:solidFill>
                  <a:srgbClr val="000000"/>
                </a:solidFill>
              </a:rPr>
            </a:br>
            <a:r>
              <a:rPr lang="fr-FR" sz="1100" b="1" dirty="0">
                <a:solidFill>
                  <a:srgbClr val="000000"/>
                </a:solidFill>
              </a:rPr>
              <a:t>ne correspond </a:t>
            </a:r>
            <a:br>
              <a:rPr lang="fr-FR" sz="1100" b="1" dirty="0">
                <a:solidFill>
                  <a:srgbClr val="000000"/>
                </a:solidFill>
              </a:rPr>
            </a:br>
            <a:r>
              <a:rPr lang="fr-FR" sz="1100" b="1" dirty="0">
                <a:solidFill>
                  <a:srgbClr val="000000"/>
                </a:solidFill>
              </a:rPr>
              <a:t>pas  </a:t>
            </a:r>
            <a:endParaRPr lang="fr-FR" sz="1100" dirty="0">
              <a:solidFill>
                <a:srgbClr val="000000"/>
              </a:solidFill>
            </a:endParaRPr>
          </a:p>
          <a:p>
            <a:pPr algn="ctr" defTabSz="457200">
              <a:spcBef>
                <a:spcPts val="200"/>
              </a:spcBef>
              <a:defRPr/>
            </a:pPr>
            <a:r>
              <a:rPr lang="fr-FR" sz="900" i="1" dirty="0">
                <a:solidFill>
                  <a:srgbClr val="000000"/>
                </a:solidFill>
              </a:rPr>
              <a:t>- Cotes 1 + 2 + 3 - </a:t>
            </a:r>
          </a:p>
        </p:txBody>
      </p:sp>
      <p:sp>
        <p:nvSpPr>
          <p:cNvPr id="62" name="Flèche vers le bas 24">
            <a:extLst>
              <a:ext uri="{FF2B5EF4-FFF2-40B4-BE49-F238E27FC236}">
                <a16:creationId xmlns:a16="http://schemas.microsoft.com/office/drawing/2014/main" id="{06B56F80-9BAC-467F-820B-4AA7AA015023}"/>
              </a:ext>
            </a:extLst>
          </p:cNvPr>
          <p:cNvSpPr/>
          <p:nvPr/>
        </p:nvSpPr>
        <p:spPr>
          <a:xfrm>
            <a:off x="8610314" y="1991496"/>
            <a:ext cx="1067070" cy="1143353"/>
          </a:xfrm>
          <a:prstGeom prst="downArrow">
            <a:avLst>
              <a:gd name="adj1" fmla="val 100000"/>
              <a:gd name="adj2" fmla="val 20503"/>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fr-FR" sz="1100" dirty="0">
              <a:solidFill>
                <a:srgbClr val="000000"/>
              </a:solidFill>
            </a:endParaRPr>
          </a:p>
          <a:p>
            <a:pPr algn="ctr" defTabSz="457200">
              <a:defRPr/>
            </a:pPr>
            <a:r>
              <a:rPr lang="fr-FR" sz="1100" dirty="0">
                <a:solidFill>
                  <a:srgbClr val="000000"/>
                </a:solidFill>
              </a:rPr>
              <a:t>Cela correspond moyennement</a:t>
            </a:r>
          </a:p>
          <a:p>
            <a:pPr algn="ctr" defTabSz="457200">
              <a:defRPr/>
            </a:pPr>
            <a:r>
              <a:rPr lang="fr-FR" sz="900" i="1" dirty="0">
                <a:solidFill>
                  <a:srgbClr val="000000"/>
                </a:solidFill>
              </a:rPr>
              <a:t>- Cote 4 - </a:t>
            </a:r>
            <a:r>
              <a:rPr lang="fr-FR" sz="900" dirty="0">
                <a:solidFill>
                  <a:srgbClr val="000000"/>
                </a:solidFill>
              </a:rPr>
              <a:t> </a:t>
            </a:r>
          </a:p>
          <a:p>
            <a:pPr algn="ctr" defTabSz="457200">
              <a:spcBef>
                <a:spcPts val="200"/>
              </a:spcBef>
              <a:defRPr/>
            </a:pPr>
            <a:r>
              <a:rPr lang="fr-FR" sz="900" i="1" dirty="0">
                <a:solidFill>
                  <a:srgbClr val="000000"/>
                </a:solidFill>
              </a:rPr>
              <a:t> </a:t>
            </a:r>
          </a:p>
        </p:txBody>
      </p:sp>
      <p:sp>
        <p:nvSpPr>
          <p:cNvPr id="48" name="Forme libre : forme 20">
            <a:extLst>
              <a:ext uri="{FF2B5EF4-FFF2-40B4-BE49-F238E27FC236}">
                <a16:creationId xmlns:a16="http://schemas.microsoft.com/office/drawing/2014/main" id="{FC47CBA4-DB05-46C0-8B2B-D1715E260C9C}"/>
              </a:ext>
            </a:extLst>
          </p:cNvPr>
          <p:cNvSpPr/>
          <p:nvPr/>
        </p:nvSpPr>
        <p:spPr>
          <a:xfrm>
            <a:off x="10300757" y="3134461"/>
            <a:ext cx="68054" cy="209550"/>
          </a:xfrm>
          <a:custGeom>
            <a:avLst/>
            <a:gdLst>
              <a:gd name="connsiteX0" fmla="*/ 0 w 934193"/>
              <a:gd name="connsiteY0" fmla="*/ 0 h 288966"/>
              <a:gd name="connsiteX1" fmla="*/ 934193 w 934193"/>
              <a:gd name="connsiteY1" fmla="*/ 0 h 288966"/>
              <a:gd name="connsiteX2" fmla="*/ 934193 w 934193"/>
              <a:gd name="connsiteY2" fmla="*/ 288966 h 288966"/>
            </a:gdLst>
            <a:ahLst/>
            <a:cxnLst>
              <a:cxn ang="0">
                <a:pos x="connsiteX0" y="connsiteY0"/>
              </a:cxn>
              <a:cxn ang="0">
                <a:pos x="connsiteX1" y="connsiteY1"/>
              </a:cxn>
              <a:cxn ang="0">
                <a:pos x="connsiteX2" y="connsiteY2"/>
              </a:cxn>
            </a:cxnLst>
            <a:rect l="l" t="t" r="r" b="b"/>
            <a:pathLst>
              <a:path w="934193" h="288966">
                <a:moveTo>
                  <a:pt x="0" y="0"/>
                </a:moveTo>
                <a:lnTo>
                  <a:pt x="934193" y="0"/>
                </a:lnTo>
                <a:lnTo>
                  <a:pt x="934193" y="288966"/>
                </a:ln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fr-BE">
              <a:solidFill>
                <a:prstClr val="white"/>
              </a:solidFill>
            </a:endParaRPr>
          </a:p>
        </p:txBody>
      </p:sp>
      <p:sp>
        <p:nvSpPr>
          <p:cNvPr id="3" name="2 CuadroTexto"/>
          <p:cNvSpPr txBox="1"/>
          <p:nvPr/>
        </p:nvSpPr>
        <p:spPr>
          <a:xfrm>
            <a:off x="6598615" y="1590674"/>
            <a:ext cx="4249711" cy="369332"/>
          </a:xfrm>
          <a:prstGeom prst="rect">
            <a:avLst/>
          </a:prstGeom>
          <a:solidFill>
            <a:schemeClr val="bg1">
              <a:lumMod val="85000"/>
            </a:schemeClr>
          </a:solidFill>
          <a:ln w="12700">
            <a:solidFill>
              <a:schemeClr val="tx1"/>
            </a:solidFill>
          </a:ln>
        </p:spPr>
        <p:txBody>
          <a:bodyPr wrap="square" rtlCol="0">
            <a:spAutoFit/>
          </a:bodyPr>
          <a:lstStyle/>
          <a:p>
            <a:pPr algn="ctr" defTabSz="457200"/>
            <a:r>
              <a:rPr lang="es-AR" dirty="0">
                <a:solidFill>
                  <a:srgbClr val="000000"/>
                </a:solidFill>
              </a:rPr>
              <a:t>LE RÔLE DE L’ÉTAT</a:t>
            </a:r>
          </a:p>
        </p:txBody>
      </p:sp>
      <p:sp>
        <p:nvSpPr>
          <p:cNvPr id="24" name="Rectangle 43">
            <a:extLst>
              <a:ext uri="{FF2B5EF4-FFF2-40B4-BE49-F238E27FC236}">
                <a16:creationId xmlns:a16="http://schemas.microsoft.com/office/drawing/2014/main" id="{F516EE85-3A6E-47B3-BD40-A0EDE7061EEF}"/>
              </a:ext>
            </a:extLst>
          </p:cNvPr>
          <p:cNvSpPr/>
          <p:nvPr/>
        </p:nvSpPr>
        <p:spPr>
          <a:xfrm>
            <a:off x="6451881" y="3918660"/>
            <a:ext cx="2953003" cy="1065611"/>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graphicFrame>
        <p:nvGraphicFramePr>
          <p:cNvPr id="35" name="Graphique 44">
            <a:extLst>
              <a:ext uri="{FF2B5EF4-FFF2-40B4-BE49-F238E27FC236}">
                <a16:creationId xmlns:a16="http://schemas.microsoft.com/office/drawing/2014/main" id="{4034C168-E76E-4746-A12B-1BCDDF7B591E}"/>
              </a:ext>
            </a:extLst>
          </p:cNvPr>
          <p:cNvGraphicFramePr/>
          <p:nvPr/>
        </p:nvGraphicFramePr>
        <p:xfrm>
          <a:off x="6052609" y="4000022"/>
          <a:ext cx="3732256" cy="1065611"/>
        </p:xfrm>
        <a:graphic>
          <a:graphicData uri="http://schemas.openxmlformats.org/drawingml/2006/chart">
            <c:chart xmlns:c="http://schemas.openxmlformats.org/drawingml/2006/chart" xmlns:r="http://schemas.openxmlformats.org/officeDocument/2006/relationships" r:id="rId3"/>
          </a:graphicData>
        </a:graphic>
      </p:graphicFrame>
      <p:sp>
        <p:nvSpPr>
          <p:cNvPr id="36" name="ZoneTexte 51">
            <a:extLst>
              <a:ext uri="{FF2B5EF4-FFF2-40B4-BE49-F238E27FC236}">
                <a16:creationId xmlns:a16="http://schemas.microsoft.com/office/drawing/2014/main" id="{FB31F5C5-3635-47B1-AB42-B9DA09C4484F}"/>
              </a:ext>
            </a:extLst>
          </p:cNvPr>
          <p:cNvSpPr txBox="1"/>
          <p:nvPr/>
        </p:nvSpPr>
        <p:spPr>
          <a:xfrm>
            <a:off x="6451904" y="3918650"/>
            <a:ext cx="636713" cy="230832"/>
          </a:xfrm>
          <a:prstGeom prst="rect">
            <a:avLst/>
          </a:prstGeom>
          <a:noFill/>
        </p:spPr>
        <p:txBody>
          <a:bodyPr wrap="none" rtlCol="0">
            <a:spAutoFit/>
          </a:bodyPr>
          <a:lstStyle/>
          <a:p>
            <a:pPr defTabSz="457200"/>
            <a:r>
              <a:rPr lang="fr-FR" sz="900" b="1" dirty="0">
                <a:solidFill>
                  <a:srgbClr val="000000"/>
                </a:solidFill>
              </a:rPr>
              <a:t>REVENUS</a:t>
            </a:r>
          </a:p>
        </p:txBody>
      </p:sp>
      <p:sp>
        <p:nvSpPr>
          <p:cNvPr id="37" name="Triangle isocèle 41">
            <a:extLst>
              <a:ext uri="{FF2B5EF4-FFF2-40B4-BE49-F238E27FC236}">
                <a16:creationId xmlns:a16="http://schemas.microsoft.com/office/drawing/2014/main" id="{0F213646-9D10-45E9-8916-248CF12721D0}"/>
              </a:ext>
            </a:extLst>
          </p:cNvPr>
          <p:cNvSpPr/>
          <p:nvPr/>
        </p:nvSpPr>
        <p:spPr>
          <a:xfrm rot="10800000">
            <a:off x="7662367" y="3805297"/>
            <a:ext cx="266002" cy="90687"/>
          </a:xfrm>
          <a:prstGeom prst="triangl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BE">
              <a:solidFill>
                <a:prstClr val="white"/>
              </a:solidFill>
            </a:endParaRPr>
          </a:p>
        </p:txBody>
      </p:sp>
      <p:sp>
        <p:nvSpPr>
          <p:cNvPr id="38" name="Forme libre : forme 20">
            <a:extLst>
              <a:ext uri="{FF2B5EF4-FFF2-40B4-BE49-F238E27FC236}">
                <a16:creationId xmlns:a16="http://schemas.microsoft.com/office/drawing/2014/main" id="{FC47CBA4-DB05-46C0-8B2B-D1715E260C9C}"/>
              </a:ext>
            </a:extLst>
          </p:cNvPr>
          <p:cNvSpPr/>
          <p:nvPr/>
        </p:nvSpPr>
        <p:spPr>
          <a:xfrm>
            <a:off x="9143862" y="3134461"/>
            <a:ext cx="895501" cy="209550"/>
          </a:xfrm>
          <a:custGeom>
            <a:avLst/>
            <a:gdLst>
              <a:gd name="connsiteX0" fmla="*/ 0 w 934193"/>
              <a:gd name="connsiteY0" fmla="*/ 0 h 288966"/>
              <a:gd name="connsiteX1" fmla="*/ 934193 w 934193"/>
              <a:gd name="connsiteY1" fmla="*/ 0 h 288966"/>
              <a:gd name="connsiteX2" fmla="*/ 934193 w 934193"/>
              <a:gd name="connsiteY2" fmla="*/ 288966 h 288966"/>
            </a:gdLst>
            <a:ahLst/>
            <a:cxnLst>
              <a:cxn ang="0">
                <a:pos x="connsiteX0" y="connsiteY0"/>
              </a:cxn>
              <a:cxn ang="0">
                <a:pos x="connsiteX1" y="connsiteY1"/>
              </a:cxn>
              <a:cxn ang="0">
                <a:pos x="connsiteX2" y="connsiteY2"/>
              </a:cxn>
            </a:cxnLst>
            <a:rect l="l" t="t" r="r" b="b"/>
            <a:pathLst>
              <a:path w="934193" h="288966">
                <a:moveTo>
                  <a:pt x="0" y="0"/>
                </a:moveTo>
                <a:lnTo>
                  <a:pt x="934193" y="0"/>
                </a:lnTo>
                <a:lnTo>
                  <a:pt x="934193" y="288966"/>
                </a:ln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fr-BE">
              <a:solidFill>
                <a:prstClr val="white"/>
              </a:solidFill>
            </a:endParaRPr>
          </a:p>
        </p:txBody>
      </p:sp>
      <p:pic>
        <p:nvPicPr>
          <p:cNvPr id="21" name="Picture 2" descr="D:\Thermo 7\LOGO-DEF\LOGO-DEF\Partenaires\Logo_Thermometre_Solidarisavecpartenaire_CMJ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4031" y="61465"/>
            <a:ext cx="1605702" cy="47773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13"/>
          <p:cNvSpPr txBox="1"/>
          <p:nvPr/>
        </p:nvSpPr>
        <p:spPr>
          <a:xfrm>
            <a:off x="11669733" y="239970"/>
            <a:ext cx="429726" cy="369332"/>
          </a:xfrm>
          <a:prstGeom prst="rect">
            <a:avLst/>
          </a:prstGeom>
          <a:noFill/>
        </p:spPr>
        <p:txBody>
          <a:bodyPr wrap="square" rtlCol="0">
            <a:spAutoFit/>
          </a:bodyPr>
          <a:lstStyle/>
          <a:p>
            <a:r>
              <a:rPr lang="nl-BE" b="1" dirty="0">
                <a:solidFill>
                  <a:prstClr val="black"/>
                </a:solidFill>
                <a:latin typeface="Batang" panose="02030600000101010101" pitchFamily="18" charset="-127"/>
                <a:ea typeface="Batang" panose="02030600000101010101" pitchFamily="18" charset="-127"/>
                <a:cs typeface="Andalus" pitchFamily="18" charset="-78"/>
              </a:rPr>
              <a:t>13</a:t>
            </a:r>
            <a:endParaRPr lang="en-US" b="1" dirty="0">
              <a:solidFill>
                <a:prstClr val="black"/>
              </a:solidFill>
              <a:latin typeface="Batang" panose="02030600000101010101" pitchFamily="18" charset="-127"/>
              <a:ea typeface="Batang" panose="02030600000101010101" pitchFamily="18" charset="-127"/>
              <a:cs typeface="Andalus" pitchFamily="18" charset="-78"/>
            </a:endParaRPr>
          </a:p>
        </p:txBody>
      </p:sp>
      <p:sp>
        <p:nvSpPr>
          <p:cNvPr id="23" name="Rectangle 22"/>
          <p:cNvSpPr/>
          <p:nvPr/>
        </p:nvSpPr>
        <p:spPr>
          <a:xfrm>
            <a:off x="10865804" y="394539"/>
            <a:ext cx="839667" cy="144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3417794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609B35-ECAD-4AEA-8564-1DB24F0CB93B}"/>
              </a:ext>
            </a:extLst>
          </p:cNvPr>
          <p:cNvSpPr>
            <a:spLocks noGrp="1"/>
          </p:cNvSpPr>
          <p:nvPr>
            <p:ph type="title"/>
          </p:nvPr>
        </p:nvSpPr>
        <p:spPr>
          <a:xfrm>
            <a:off x="1271466" y="251248"/>
            <a:ext cx="9649072" cy="338554"/>
          </a:xfrm>
        </p:spPr>
        <p:txBody>
          <a:bodyPr>
            <a:normAutofit fontScale="90000"/>
          </a:bodyPr>
          <a:lstStyle/>
          <a:p>
            <a:r>
              <a:rPr lang="fr-BE" dirty="0"/>
              <a:t>DES ASPIRATIONS</a:t>
            </a:r>
          </a:p>
        </p:txBody>
      </p:sp>
      <p:sp>
        <p:nvSpPr>
          <p:cNvPr id="10" name="ZoneTexte 9">
            <a:extLst>
              <a:ext uri="{FF2B5EF4-FFF2-40B4-BE49-F238E27FC236}">
                <a16:creationId xmlns:a16="http://schemas.microsoft.com/office/drawing/2014/main" id="{DA91DA31-77A8-4AF7-9E32-E6A29E6493C8}"/>
              </a:ext>
            </a:extLst>
          </p:cNvPr>
          <p:cNvSpPr txBox="1"/>
          <p:nvPr/>
        </p:nvSpPr>
        <p:spPr>
          <a:xfrm>
            <a:off x="1309885" y="2705685"/>
            <a:ext cx="3675924" cy="246221"/>
          </a:xfrm>
          <a:prstGeom prst="rect">
            <a:avLst/>
          </a:prstGeom>
          <a:noFill/>
        </p:spPr>
        <p:txBody>
          <a:bodyPr wrap="square" rtlCol="0">
            <a:spAutoFit/>
          </a:bodyPr>
          <a:lstStyle/>
          <a:p>
            <a:pPr defTabSz="457200">
              <a:defRPr/>
            </a:pPr>
            <a:r>
              <a:rPr lang="fr-FR" sz="1000" dirty="0">
                <a:solidFill>
                  <a:srgbClr val="000000"/>
                </a:solidFill>
              </a:rPr>
              <a:t>Base : 100% = les 18 ans et plus </a:t>
            </a:r>
            <a:r>
              <a:rPr lang="fr-FR" sz="1000" i="1" dirty="0">
                <a:solidFill>
                  <a:srgbClr val="000000"/>
                </a:solidFill>
              </a:rPr>
              <a:t>– Fédération Wallonie - Bruxelles –</a:t>
            </a:r>
            <a:r>
              <a:rPr lang="fr-FR" sz="1000" dirty="0">
                <a:solidFill>
                  <a:srgbClr val="000000"/>
                </a:solidFill>
              </a:rPr>
              <a:t>.</a:t>
            </a:r>
          </a:p>
        </p:txBody>
      </p:sp>
      <p:sp>
        <p:nvSpPr>
          <p:cNvPr id="40" name="Rectangle 31">
            <a:extLst>
              <a:ext uri="{FF2B5EF4-FFF2-40B4-BE49-F238E27FC236}">
                <a16:creationId xmlns:a16="http://schemas.microsoft.com/office/drawing/2014/main" id="{A133DC03-9E55-4EFA-A0BD-98105B053AF7}"/>
              </a:ext>
            </a:extLst>
          </p:cNvPr>
          <p:cNvSpPr/>
          <p:nvPr/>
        </p:nvSpPr>
        <p:spPr>
          <a:xfrm>
            <a:off x="1309906" y="2956363"/>
            <a:ext cx="9538431" cy="326347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sp>
        <p:nvSpPr>
          <p:cNvPr id="61" name="Espace réservé du pied de page 4"/>
          <p:cNvSpPr>
            <a:spLocks noGrp="1"/>
          </p:cNvSpPr>
          <p:nvPr>
            <p:ph type="ftr" sz="quarter" idx="4294967295"/>
          </p:nvPr>
        </p:nvSpPr>
        <p:spPr>
          <a:xfrm>
            <a:off x="1186195" y="6714300"/>
            <a:ext cx="8990738" cy="123111"/>
          </a:xfrm>
          <a:prstGeom prst="rect">
            <a:avLst/>
          </a:prstGeom>
        </p:spPr>
        <p:txBody>
          <a:bodyPr/>
          <a:lstStyle/>
          <a:p>
            <a:pPr algn="l">
              <a:defRPr/>
            </a:pPr>
            <a:r>
              <a:rPr lang="fr-FR" dirty="0">
                <a:solidFill>
                  <a:prstClr val="black">
                    <a:tint val="75000"/>
                  </a:prstClr>
                </a:solidFill>
              </a:rPr>
              <a:t>©</a:t>
            </a:r>
            <a:r>
              <a:rPr lang="fr-FR" dirty="0" err="1">
                <a:solidFill>
                  <a:prstClr val="black">
                    <a:tint val="75000"/>
                  </a:prstClr>
                </a:solidFill>
              </a:rPr>
              <a:t>Solidaris</a:t>
            </a:r>
            <a:r>
              <a:rPr lang="fr-FR" dirty="0">
                <a:solidFill>
                  <a:prstClr val="black">
                    <a:tint val="75000"/>
                  </a:prstClr>
                </a:solidFill>
              </a:rPr>
              <a:t> – Le thermomètre des Belges – Comment percevons-nous la Protection sociale et la solidarité collective ? – Janvier 2021</a:t>
            </a:r>
          </a:p>
        </p:txBody>
      </p:sp>
      <p:sp>
        <p:nvSpPr>
          <p:cNvPr id="58" name="Espace réservé du numéro de diapositive 1">
            <a:extLst>
              <a:ext uri="{FF2B5EF4-FFF2-40B4-BE49-F238E27FC236}">
                <a16:creationId xmlns:a16="http://schemas.microsoft.com/office/drawing/2014/main" id="{869696C4-F156-41E6-A781-7C94C1C71D9A}"/>
              </a:ext>
            </a:extLst>
          </p:cNvPr>
          <p:cNvSpPr>
            <a:spLocks noGrp="1"/>
          </p:cNvSpPr>
          <p:nvPr>
            <p:ph type="sldNum" sz="quarter" idx="4294967295"/>
          </p:nvPr>
        </p:nvSpPr>
        <p:spPr>
          <a:xfrm>
            <a:off x="8704315" y="6726601"/>
            <a:ext cx="2311400" cy="123111"/>
          </a:xfrm>
          <a:prstGeom prst="rect">
            <a:avLst/>
          </a:prstGeom>
        </p:spPr>
        <p:txBody>
          <a:bodyPr/>
          <a:lstStyle/>
          <a:p>
            <a:pPr>
              <a:defRPr/>
            </a:pPr>
            <a:fld id="{F9B1BAB7-AC79-A041-AA59-D4AE9967AD46}" type="slidenum">
              <a:rPr lang="fr-FR" kern="0" smtClean="0">
                <a:solidFill>
                  <a:prstClr val="black">
                    <a:tint val="75000"/>
                  </a:prstClr>
                </a:solidFill>
              </a:rPr>
              <a:pPr>
                <a:defRPr/>
              </a:pPr>
              <a:t>32</a:t>
            </a:fld>
            <a:endParaRPr lang="fr-FR" kern="0" dirty="0">
              <a:solidFill>
                <a:prstClr val="black">
                  <a:tint val="75000"/>
                </a:prstClr>
              </a:solidFill>
            </a:endParaRPr>
          </a:p>
        </p:txBody>
      </p:sp>
      <p:sp>
        <p:nvSpPr>
          <p:cNvPr id="28" name="ZoneTexte 34">
            <a:extLst>
              <a:ext uri="{FF2B5EF4-FFF2-40B4-BE49-F238E27FC236}">
                <a16:creationId xmlns:a16="http://schemas.microsoft.com/office/drawing/2014/main" id="{246EACD9-6A8D-4EDF-A233-EF06FBA9302E}"/>
              </a:ext>
            </a:extLst>
          </p:cNvPr>
          <p:cNvSpPr txBox="1"/>
          <p:nvPr/>
        </p:nvSpPr>
        <p:spPr>
          <a:xfrm>
            <a:off x="1401139" y="3042652"/>
            <a:ext cx="4357896" cy="3108543"/>
          </a:xfrm>
          <a:prstGeom prst="rect">
            <a:avLst/>
          </a:prstGeom>
          <a:noFill/>
        </p:spPr>
        <p:txBody>
          <a:bodyPr wrap="square" rtlCol="0">
            <a:spAutoFit/>
          </a:bodyPr>
          <a:lstStyle/>
          <a:p>
            <a:pPr marL="177800" indent="-177800" defTabSz="457200">
              <a:buClr>
                <a:prstClr val="white">
                  <a:lumMod val="50000"/>
                </a:prstClr>
              </a:buClr>
              <a:buFont typeface="Wingdings" charset="2"/>
              <a:buChar char="§"/>
              <a:defRPr/>
            </a:pPr>
            <a:r>
              <a:rPr lang="fr-BE" sz="1400" b="1" dirty="0">
                <a:solidFill>
                  <a:srgbClr val="000000"/>
                </a:solidFill>
              </a:rPr>
              <a:t>Pour financer la Sécurité sociale et la protection sociale en général, il faut vraiment mettre davantage à contribution divers revenus comme les revenus financiers des placements en bourse, les gros patrimoines, les grandes entreprises et notamment les GAFAM ( Google, Amazon, Facebook, Apple, Microsoft )</a:t>
            </a:r>
          </a:p>
          <a:p>
            <a:pPr marL="177800" indent="-177800" defTabSz="457200">
              <a:buClr>
                <a:prstClr val="white">
                  <a:lumMod val="50000"/>
                </a:prstClr>
              </a:buClr>
              <a:buFont typeface="Wingdings" charset="2"/>
              <a:buChar char="§"/>
              <a:defRPr/>
            </a:pPr>
            <a:endParaRPr lang="fr-BE" sz="1400" b="1" dirty="0">
              <a:solidFill>
                <a:srgbClr val="000000"/>
              </a:solidFill>
            </a:endParaRPr>
          </a:p>
          <a:p>
            <a:pPr defTabSz="457200">
              <a:buClr>
                <a:prstClr val="white">
                  <a:lumMod val="50000"/>
                </a:prstClr>
              </a:buClr>
              <a:defRPr/>
            </a:pPr>
            <a:endParaRPr lang="fr-BE" sz="1400" b="1" dirty="0">
              <a:solidFill>
                <a:srgbClr val="000000"/>
              </a:solidFill>
            </a:endParaRPr>
          </a:p>
          <a:p>
            <a:pPr marL="177800" indent="-177800" defTabSz="457200">
              <a:buClr>
                <a:prstClr val="white">
                  <a:lumMod val="50000"/>
                </a:prstClr>
              </a:buClr>
              <a:buFont typeface="Wingdings" charset="2"/>
              <a:buChar char="§"/>
              <a:defRPr/>
            </a:pPr>
            <a:r>
              <a:rPr lang="fr-BE" sz="1400" b="1" dirty="0">
                <a:solidFill>
                  <a:srgbClr val="000000"/>
                </a:solidFill>
              </a:rPr>
              <a:t>Il faut vraiment encadrer les nouvelles formes de travail ( notamment les indépendants à "client" unique, les petits boulots avec des statuts divers, etc.)  de manière à obliger les employeurs qui y ont recours à contribuer correctement à la Sécurité sociale</a:t>
            </a:r>
            <a:endParaRPr lang="fr-BE" sz="1300" b="1" dirty="0">
              <a:solidFill>
                <a:srgbClr val="000000"/>
              </a:solidFill>
            </a:endParaRPr>
          </a:p>
        </p:txBody>
      </p:sp>
      <p:sp>
        <p:nvSpPr>
          <p:cNvPr id="62" name="Flèche vers le bas 24">
            <a:extLst>
              <a:ext uri="{FF2B5EF4-FFF2-40B4-BE49-F238E27FC236}">
                <a16:creationId xmlns:a16="http://schemas.microsoft.com/office/drawing/2014/main" id="{06B56F80-9BAC-467F-820B-4AA7AA015023}"/>
              </a:ext>
            </a:extLst>
          </p:cNvPr>
          <p:cNvSpPr/>
          <p:nvPr/>
        </p:nvSpPr>
        <p:spPr>
          <a:xfrm>
            <a:off x="8704316" y="1972063"/>
            <a:ext cx="1067070" cy="1143353"/>
          </a:xfrm>
          <a:prstGeom prst="downArrow">
            <a:avLst>
              <a:gd name="adj1" fmla="val 100000"/>
              <a:gd name="adj2" fmla="val 20503"/>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fr-FR" sz="1100" dirty="0">
              <a:solidFill>
                <a:srgbClr val="000000"/>
              </a:solidFill>
            </a:endParaRPr>
          </a:p>
          <a:p>
            <a:pPr algn="ctr" defTabSz="457200">
              <a:defRPr/>
            </a:pPr>
            <a:r>
              <a:rPr lang="fr-FR" sz="1100" dirty="0">
                <a:solidFill>
                  <a:srgbClr val="000000"/>
                </a:solidFill>
              </a:rPr>
              <a:t>Cela correspond moyennement</a:t>
            </a:r>
          </a:p>
          <a:p>
            <a:pPr algn="ctr" defTabSz="457200">
              <a:defRPr/>
            </a:pPr>
            <a:r>
              <a:rPr lang="fr-FR" sz="900" i="1" dirty="0">
                <a:solidFill>
                  <a:srgbClr val="000000"/>
                </a:solidFill>
              </a:rPr>
              <a:t>- Cote 4 - </a:t>
            </a:r>
            <a:r>
              <a:rPr lang="fr-FR" sz="900" dirty="0">
                <a:solidFill>
                  <a:srgbClr val="000000"/>
                </a:solidFill>
              </a:rPr>
              <a:t> </a:t>
            </a:r>
          </a:p>
          <a:p>
            <a:pPr algn="ctr" defTabSz="457200">
              <a:spcBef>
                <a:spcPts val="200"/>
              </a:spcBef>
              <a:defRPr/>
            </a:pPr>
            <a:r>
              <a:rPr lang="fr-FR" sz="900" i="1" dirty="0">
                <a:solidFill>
                  <a:srgbClr val="000000"/>
                </a:solidFill>
              </a:rPr>
              <a:t> </a:t>
            </a:r>
          </a:p>
        </p:txBody>
      </p:sp>
      <p:sp>
        <p:nvSpPr>
          <p:cNvPr id="22" name="21 CuadroTexto"/>
          <p:cNvSpPr txBox="1"/>
          <p:nvPr/>
        </p:nvSpPr>
        <p:spPr>
          <a:xfrm>
            <a:off x="6579576" y="1504950"/>
            <a:ext cx="4131947" cy="369332"/>
          </a:xfrm>
          <a:prstGeom prst="rect">
            <a:avLst/>
          </a:prstGeom>
          <a:solidFill>
            <a:schemeClr val="bg1">
              <a:lumMod val="85000"/>
            </a:schemeClr>
          </a:solidFill>
          <a:ln w="12700">
            <a:solidFill>
              <a:schemeClr val="tx1"/>
            </a:solidFill>
          </a:ln>
        </p:spPr>
        <p:txBody>
          <a:bodyPr wrap="square" rtlCol="0">
            <a:spAutoFit/>
          </a:bodyPr>
          <a:lstStyle/>
          <a:p>
            <a:pPr algn="ctr" defTabSz="457200"/>
            <a:r>
              <a:rPr lang="es-AR" dirty="0">
                <a:solidFill>
                  <a:srgbClr val="000000"/>
                </a:solidFill>
              </a:rPr>
              <a:t>DE NOUVEAUX FINANCEMENTS</a:t>
            </a:r>
          </a:p>
        </p:txBody>
      </p:sp>
      <p:sp>
        <p:nvSpPr>
          <p:cNvPr id="31" name="Forme libre : forme 20">
            <a:extLst>
              <a:ext uri="{FF2B5EF4-FFF2-40B4-BE49-F238E27FC236}">
                <a16:creationId xmlns:a16="http://schemas.microsoft.com/office/drawing/2014/main" id="{FC47CBA4-DB05-46C0-8B2B-D1715E260C9C}"/>
              </a:ext>
            </a:extLst>
          </p:cNvPr>
          <p:cNvSpPr/>
          <p:nvPr/>
        </p:nvSpPr>
        <p:spPr>
          <a:xfrm>
            <a:off x="9237862" y="3115029"/>
            <a:ext cx="600885" cy="250765"/>
          </a:xfrm>
          <a:custGeom>
            <a:avLst/>
            <a:gdLst>
              <a:gd name="connsiteX0" fmla="*/ 0 w 934193"/>
              <a:gd name="connsiteY0" fmla="*/ 0 h 288966"/>
              <a:gd name="connsiteX1" fmla="*/ 934193 w 934193"/>
              <a:gd name="connsiteY1" fmla="*/ 0 h 288966"/>
              <a:gd name="connsiteX2" fmla="*/ 934193 w 934193"/>
              <a:gd name="connsiteY2" fmla="*/ 288966 h 288966"/>
            </a:gdLst>
            <a:ahLst/>
            <a:cxnLst>
              <a:cxn ang="0">
                <a:pos x="connsiteX0" y="connsiteY0"/>
              </a:cxn>
              <a:cxn ang="0">
                <a:pos x="connsiteX1" y="connsiteY1"/>
              </a:cxn>
              <a:cxn ang="0">
                <a:pos x="connsiteX2" y="connsiteY2"/>
              </a:cxn>
            </a:cxnLst>
            <a:rect l="l" t="t" r="r" b="b"/>
            <a:pathLst>
              <a:path w="934193" h="288966">
                <a:moveTo>
                  <a:pt x="0" y="0"/>
                </a:moveTo>
                <a:lnTo>
                  <a:pt x="934193" y="0"/>
                </a:lnTo>
                <a:lnTo>
                  <a:pt x="934193" y="288966"/>
                </a:ln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fr-BE">
              <a:solidFill>
                <a:prstClr val="white"/>
              </a:solidFill>
            </a:endParaRPr>
          </a:p>
        </p:txBody>
      </p:sp>
      <p:graphicFrame>
        <p:nvGraphicFramePr>
          <p:cNvPr id="35" name="Graphique 6">
            <a:extLst>
              <a:ext uri="{FF2B5EF4-FFF2-40B4-BE49-F238E27FC236}">
                <a16:creationId xmlns:a16="http://schemas.microsoft.com/office/drawing/2014/main" id="{BE756FBC-500B-415B-ACE2-B62B3BC0500D}"/>
              </a:ext>
            </a:extLst>
          </p:cNvPr>
          <p:cNvGraphicFramePr/>
          <p:nvPr/>
        </p:nvGraphicFramePr>
        <p:xfrm>
          <a:off x="5895851" y="2925140"/>
          <a:ext cx="4952475" cy="13530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6" name="Graphique 6">
            <a:extLst>
              <a:ext uri="{FF2B5EF4-FFF2-40B4-BE49-F238E27FC236}">
                <a16:creationId xmlns:a16="http://schemas.microsoft.com/office/drawing/2014/main" id="{BE756FBC-500B-415B-ACE2-B62B3BC0500D}"/>
              </a:ext>
            </a:extLst>
          </p:cNvPr>
          <p:cNvGraphicFramePr/>
          <p:nvPr/>
        </p:nvGraphicFramePr>
        <p:xfrm>
          <a:off x="5895851" y="4798184"/>
          <a:ext cx="4952475" cy="1353004"/>
        </p:xfrm>
        <a:graphic>
          <a:graphicData uri="http://schemas.openxmlformats.org/drawingml/2006/chart">
            <c:chart xmlns:c="http://schemas.openxmlformats.org/drawingml/2006/chart" xmlns:r="http://schemas.openxmlformats.org/officeDocument/2006/relationships" r:id="rId3"/>
          </a:graphicData>
        </a:graphic>
      </p:graphicFrame>
      <p:sp>
        <p:nvSpPr>
          <p:cNvPr id="63" name="Flèche vers le bas 26">
            <a:extLst>
              <a:ext uri="{FF2B5EF4-FFF2-40B4-BE49-F238E27FC236}">
                <a16:creationId xmlns:a16="http://schemas.microsoft.com/office/drawing/2014/main" id="{065D1743-53AB-438F-A1E5-AE82C1C0FEDF}"/>
              </a:ext>
            </a:extLst>
          </p:cNvPr>
          <p:cNvSpPr/>
          <p:nvPr/>
        </p:nvSpPr>
        <p:spPr>
          <a:xfrm>
            <a:off x="9774567" y="2153775"/>
            <a:ext cx="1107257" cy="114335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r>
              <a:rPr lang="fr-FR" sz="1100" dirty="0">
                <a:solidFill>
                  <a:srgbClr val="000000"/>
                </a:solidFill>
              </a:rPr>
              <a:t>Cela </a:t>
            </a:r>
            <a:br>
              <a:rPr lang="fr-FR" sz="1100" dirty="0">
                <a:solidFill>
                  <a:srgbClr val="000000"/>
                </a:solidFill>
              </a:rPr>
            </a:br>
            <a:r>
              <a:rPr lang="fr-FR" sz="1100" b="1" dirty="0">
                <a:solidFill>
                  <a:srgbClr val="000000"/>
                </a:solidFill>
              </a:rPr>
              <a:t>ne correspond </a:t>
            </a:r>
            <a:br>
              <a:rPr lang="fr-FR" sz="1100" b="1" dirty="0">
                <a:solidFill>
                  <a:srgbClr val="000000"/>
                </a:solidFill>
              </a:rPr>
            </a:br>
            <a:r>
              <a:rPr lang="fr-FR" sz="1100" b="1" dirty="0">
                <a:solidFill>
                  <a:srgbClr val="000000"/>
                </a:solidFill>
              </a:rPr>
              <a:t>pas  </a:t>
            </a:r>
            <a:endParaRPr lang="fr-FR" sz="1100" dirty="0">
              <a:solidFill>
                <a:srgbClr val="000000"/>
              </a:solidFill>
            </a:endParaRPr>
          </a:p>
          <a:p>
            <a:pPr algn="ctr" defTabSz="457200">
              <a:spcBef>
                <a:spcPts val="200"/>
              </a:spcBef>
              <a:defRPr/>
            </a:pPr>
            <a:r>
              <a:rPr lang="fr-FR" sz="900" i="1" dirty="0">
                <a:solidFill>
                  <a:srgbClr val="000000"/>
                </a:solidFill>
              </a:rPr>
              <a:t>- Cotes 1 + 2 + 3 - </a:t>
            </a:r>
          </a:p>
        </p:txBody>
      </p:sp>
      <p:sp>
        <p:nvSpPr>
          <p:cNvPr id="11" name="Flèche vers le bas 58">
            <a:extLst>
              <a:ext uri="{FF2B5EF4-FFF2-40B4-BE49-F238E27FC236}">
                <a16:creationId xmlns:a16="http://schemas.microsoft.com/office/drawing/2014/main" id="{F69F9047-72A8-4807-86E5-FDF94E3CFD93}"/>
              </a:ext>
            </a:extLst>
          </p:cNvPr>
          <p:cNvSpPr/>
          <p:nvPr/>
        </p:nvSpPr>
        <p:spPr>
          <a:xfrm>
            <a:off x="7283561" y="2192376"/>
            <a:ext cx="1329756" cy="114335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fr-FR" sz="1100" dirty="0">
              <a:solidFill>
                <a:srgbClr val="000000"/>
              </a:solidFill>
            </a:endParaRPr>
          </a:p>
          <a:p>
            <a:pPr algn="ctr" defTabSz="457200">
              <a:defRPr/>
            </a:pPr>
            <a:r>
              <a:rPr lang="fr-FR" sz="1100" dirty="0">
                <a:solidFill>
                  <a:srgbClr val="000000"/>
                </a:solidFill>
              </a:rPr>
              <a:t>Cela </a:t>
            </a:r>
            <a:r>
              <a:rPr lang="fr-FR" sz="1100" b="1" dirty="0">
                <a:solidFill>
                  <a:srgbClr val="000000"/>
                </a:solidFill>
              </a:rPr>
              <a:t>correspond  </a:t>
            </a:r>
            <a:endParaRPr lang="fr-FR" sz="1100" dirty="0">
              <a:solidFill>
                <a:srgbClr val="000000"/>
              </a:solidFill>
            </a:endParaRPr>
          </a:p>
          <a:p>
            <a:pPr algn="ctr" defTabSz="457200">
              <a:spcBef>
                <a:spcPts val="200"/>
              </a:spcBef>
              <a:defRPr/>
            </a:pPr>
            <a:r>
              <a:rPr lang="fr-FR" sz="900" i="1" dirty="0">
                <a:solidFill>
                  <a:srgbClr val="000000"/>
                </a:solidFill>
              </a:rPr>
              <a:t>- Cotes 5 + 6 + 7 - </a:t>
            </a:r>
          </a:p>
        </p:txBody>
      </p:sp>
      <p:pic>
        <p:nvPicPr>
          <p:cNvPr id="17" name="Picture 2" descr="D:\Thermo 7\LOGO-DEF\LOGO-DEF\Partenaires\Logo_Thermometre_Solidarisavecpartenaire_CMJ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4031" y="61465"/>
            <a:ext cx="1605702" cy="47773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3"/>
          <p:cNvSpPr txBox="1"/>
          <p:nvPr/>
        </p:nvSpPr>
        <p:spPr>
          <a:xfrm>
            <a:off x="11669733" y="239970"/>
            <a:ext cx="429726" cy="369332"/>
          </a:xfrm>
          <a:prstGeom prst="rect">
            <a:avLst/>
          </a:prstGeom>
          <a:noFill/>
        </p:spPr>
        <p:txBody>
          <a:bodyPr wrap="square" rtlCol="0">
            <a:spAutoFit/>
          </a:bodyPr>
          <a:lstStyle/>
          <a:p>
            <a:r>
              <a:rPr lang="nl-BE" b="1" dirty="0">
                <a:solidFill>
                  <a:prstClr val="black"/>
                </a:solidFill>
                <a:latin typeface="Batang" panose="02030600000101010101" pitchFamily="18" charset="-127"/>
                <a:ea typeface="Batang" panose="02030600000101010101" pitchFamily="18" charset="-127"/>
                <a:cs typeface="Andalus" pitchFamily="18" charset="-78"/>
              </a:rPr>
              <a:t>13</a:t>
            </a:r>
            <a:endParaRPr lang="en-US" b="1" dirty="0">
              <a:solidFill>
                <a:prstClr val="black"/>
              </a:solidFill>
              <a:latin typeface="Batang" panose="02030600000101010101" pitchFamily="18" charset="-127"/>
              <a:ea typeface="Batang" panose="02030600000101010101" pitchFamily="18" charset="-127"/>
              <a:cs typeface="Andalus" pitchFamily="18" charset="-78"/>
            </a:endParaRPr>
          </a:p>
        </p:txBody>
      </p:sp>
      <p:sp>
        <p:nvSpPr>
          <p:cNvPr id="19" name="Rectangle 18"/>
          <p:cNvSpPr/>
          <p:nvPr/>
        </p:nvSpPr>
        <p:spPr>
          <a:xfrm>
            <a:off x="10865804" y="394539"/>
            <a:ext cx="839667" cy="144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411214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descr="Une image contenant personne, bâtiment, extérieur, femme&#10;&#10;&#10;&#10;Description générée automatiquement">
            <a:extLst>
              <a:ext uri="{FF2B5EF4-FFF2-40B4-BE49-F238E27FC236}">
                <a16:creationId xmlns:a16="http://schemas.microsoft.com/office/drawing/2014/main" id="{2038C4D0-87A9-6342-9181-F0A2BAF524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8753" y="91336"/>
            <a:ext cx="2664905" cy="1665674"/>
          </a:xfrm>
          <a:prstGeom prst="rect">
            <a:avLst/>
          </a:prstGeom>
        </p:spPr>
      </p:pic>
      <p:pic>
        <p:nvPicPr>
          <p:cNvPr id="17" name="Image 16" descr="Une image contenant personne, terrain, extérieur, gens&#10;&#10;&#10;&#10;Description générée automatiquement">
            <a:extLst>
              <a:ext uri="{FF2B5EF4-FFF2-40B4-BE49-F238E27FC236}">
                <a16:creationId xmlns:a16="http://schemas.microsoft.com/office/drawing/2014/main" id="{8EBA89C0-AD57-9D41-AF7C-BFF6C27D04A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8453" y="2763965"/>
            <a:ext cx="1697371" cy="2546057"/>
          </a:xfrm>
          <a:prstGeom prst="rect">
            <a:avLst/>
          </a:prstGeom>
        </p:spPr>
      </p:pic>
      <p:pic>
        <p:nvPicPr>
          <p:cNvPr id="19" name="Image 18" descr="Une image contenant personne, bâtiment, extérieur, homme&#10;&#10;&#10;&#10;Description générée automatiquement">
            <a:extLst>
              <a:ext uri="{FF2B5EF4-FFF2-40B4-BE49-F238E27FC236}">
                <a16:creationId xmlns:a16="http://schemas.microsoft.com/office/drawing/2014/main" id="{81A91CC1-AD7A-3648-88F1-2067CBEF71F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1706" y="91336"/>
            <a:ext cx="1697371" cy="2552846"/>
          </a:xfrm>
          <a:prstGeom prst="rect">
            <a:avLst/>
          </a:prstGeom>
        </p:spPr>
      </p:pic>
      <p:pic>
        <p:nvPicPr>
          <p:cNvPr id="61" name="Image 60" descr="Une image contenant personne, extérieur, homme&#10;&#10;&#10;&#10;Description générée automatiquement">
            <a:extLst>
              <a:ext uri="{FF2B5EF4-FFF2-40B4-BE49-F238E27FC236}">
                <a16:creationId xmlns:a16="http://schemas.microsoft.com/office/drawing/2014/main" id="{BFAE3481-0EA6-334F-BE01-A40A7A13AB9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44659" y="91336"/>
            <a:ext cx="2498512" cy="1665674"/>
          </a:xfrm>
          <a:prstGeom prst="rect">
            <a:avLst/>
          </a:prstGeom>
        </p:spPr>
      </p:pic>
      <p:pic>
        <p:nvPicPr>
          <p:cNvPr id="23" name="Image 22" descr="Une image contenant bâtiment, personne, extérieur, ciel&#10;&#10;&#10;&#10;Description générée automatiquement">
            <a:extLst>
              <a:ext uri="{FF2B5EF4-FFF2-40B4-BE49-F238E27FC236}">
                <a16:creationId xmlns:a16="http://schemas.microsoft.com/office/drawing/2014/main" id="{84A5B05E-9E29-6D46-843E-95C4DDFDDFB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044658" y="1867843"/>
            <a:ext cx="2495261" cy="1665673"/>
          </a:xfrm>
          <a:prstGeom prst="rect">
            <a:avLst/>
          </a:prstGeom>
        </p:spPr>
      </p:pic>
      <p:pic>
        <p:nvPicPr>
          <p:cNvPr id="27" name="Image 26" descr="Une image contenant arbre, extérieur, terrain, ciel&#10;&#10;&#10;&#10;Description générée automatiquement">
            <a:extLst>
              <a:ext uri="{FF2B5EF4-FFF2-40B4-BE49-F238E27FC236}">
                <a16:creationId xmlns:a16="http://schemas.microsoft.com/office/drawing/2014/main" id="{7BC8AADB-F8AF-9B4D-80C6-1BA3F0AFC6F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419239" y="91335"/>
            <a:ext cx="1110449" cy="1665673"/>
          </a:xfrm>
          <a:prstGeom prst="rect">
            <a:avLst/>
          </a:prstGeom>
        </p:spPr>
      </p:pic>
      <p:pic>
        <p:nvPicPr>
          <p:cNvPr id="29" name="Image 28" descr="Une image contenant ciel, extérieur, personne, homme&#10;&#10;&#10;&#10;Description générée automatiquement">
            <a:extLst>
              <a:ext uri="{FF2B5EF4-FFF2-40B4-BE49-F238E27FC236}">
                <a16:creationId xmlns:a16="http://schemas.microsoft.com/office/drawing/2014/main" id="{04AEFD6B-5F14-3449-8820-157A7D98552F}"/>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647263" y="5048594"/>
            <a:ext cx="1882929" cy="1718069"/>
          </a:xfrm>
          <a:prstGeom prst="rect">
            <a:avLst/>
          </a:prstGeom>
        </p:spPr>
      </p:pic>
      <p:pic>
        <p:nvPicPr>
          <p:cNvPr id="31" name="Image 30" descr="Une image contenant ciel, extérieur, personne, eau&#10;&#10;&#10;&#10;Description générée automatiquement">
            <a:extLst>
              <a:ext uri="{FF2B5EF4-FFF2-40B4-BE49-F238E27FC236}">
                <a16:creationId xmlns:a16="http://schemas.microsoft.com/office/drawing/2014/main" id="{64DE8A62-FA6C-CC45-87C6-AAFFC2F46EE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044658" y="3644349"/>
            <a:ext cx="2498510" cy="1665673"/>
          </a:xfrm>
          <a:prstGeom prst="rect">
            <a:avLst/>
          </a:prstGeom>
        </p:spPr>
      </p:pic>
      <p:pic>
        <p:nvPicPr>
          <p:cNvPr id="34" name="Image 33" descr="Une image contenant personne, extérieur, arbre, sport&#10;&#10;&#10;&#10;Description générée automatiquement">
            <a:extLst>
              <a:ext uri="{FF2B5EF4-FFF2-40B4-BE49-F238E27FC236}">
                <a16:creationId xmlns:a16="http://schemas.microsoft.com/office/drawing/2014/main" id="{1A06C37F-0061-704E-BA3D-BC54157B1BB2}"/>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2396353" y="5399626"/>
            <a:ext cx="2143566" cy="1367037"/>
          </a:xfrm>
          <a:prstGeom prst="rect">
            <a:avLst/>
          </a:prstGeom>
        </p:spPr>
      </p:pic>
      <p:pic>
        <p:nvPicPr>
          <p:cNvPr id="38" name="Image 37" descr="Une image contenant personne, femme, intérieur&#10;&#10;&#10;&#10;Description générée automatiquement">
            <a:extLst>
              <a:ext uri="{FF2B5EF4-FFF2-40B4-BE49-F238E27FC236}">
                <a16:creationId xmlns:a16="http://schemas.microsoft.com/office/drawing/2014/main" id="{FCD7CABC-FEB0-294F-8CA9-3C94F5F05FFE}"/>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8635269" y="91335"/>
            <a:ext cx="2040708" cy="1665673"/>
          </a:xfrm>
          <a:prstGeom prst="rect">
            <a:avLst/>
          </a:prstGeom>
        </p:spPr>
      </p:pic>
      <p:pic>
        <p:nvPicPr>
          <p:cNvPr id="64" name="Image 63" descr="Une image contenant extérieur, terrain, personne, bâtiment&#10;&#10;&#10;&#10;Description générée automatiquement">
            <a:extLst>
              <a:ext uri="{FF2B5EF4-FFF2-40B4-BE49-F238E27FC236}">
                <a16:creationId xmlns:a16="http://schemas.microsoft.com/office/drawing/2014/main" id="{1494DCC2-803D-0E44-8F1B-0483D98DF46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781558" y="91335"/>
            <a:ext cx="1110450" cy="1665675"/>
          </a:xfrm>
          <a:prstGeom prst="rect">
            <a:avLst/>
          </a:prstGeom>
        </p:spPr>
      </p:pic>
      <p:pic>
        <p:nvPicPr>
          <p:cNvPr id="66" name="Image 65" descr="Une image contenant personne, extérieur, homme, debout&#10;&#10;&#10;&#10;Description générée automatiquement">
            <a:extLst>
              <a:ext uri="{FF2B5EF4-FFF2-40B4-BE49-F238E27FC236}">
                <a16:creationId xmlns:a16="http://schemas.microsoft.com/office/drawing/2014/main" id="{FF5DEB07-CB71-2E4F-8E19-A26D9F864D1F}"/>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38453" y="5399626"/>
            <a:ext cx="2050556" cy="1367037"/>
          </a:xfrm>
          <a:prstGeom prst="rect">
            <a:avLst/>
          </a:prstGeom>
        </p:spPr>
      </p:pic>
      <p:pic>
        <p:nvPicPr>
          <p:cNvPr id="68" name="Image 67" descr="Une image contenant personne, terrain, extérieur, jeune&#10;&#10;&#10;&#10;Description générée automatiquement">
            <a:extLst>
              <a:ext uri="{FF2B5EF4-FFF2-40B4-BE49-F238E27FC236}">
                <a16:creationId xmlns:a16="http://schemas.microsoft.com/office/drawing/2014/main" id="{B91BB431-DED6-954E-8D1F-A2B32516C1C4}"/>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t="7534" b="7061"/>
          <a:stretch/>
        </p:blipFill>
        <p:spPr>
          <a:xfrm>
            <a:off x="6634287" y="5305650"/>
            <a:ext cx="2576782" cy="1467293"/>
          </a:xfrm>
          <a:prstGeom prst="rect">
            <a:avLst/>
          </a:prstGeom>
        </p:spPr>
      </p:pic>
      <p:pic>
        <p:nvPicPr>
          <p:cNvPr id="71" name="Image 70" descr="Une image contenant arbre, extérieur, ciel, herbe&#10;&#10;&#10;&#10;Description générée automatiquement">
            <a:extLst>
              <a:ext uri="{FF2B5EF4-FFF2-40B4-BE49-F238E27FC236}">
                <a16:creationId xmlns:a16="http://schemas.microsoft.com/office/drawing/2014/main" id="{CED1C63C-65D8-824F-98DC-C7A5D048AC61}"/>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t="7536" b="7061"/>
          <a:stretch/>
        </p:blipFill>
        <p:spPr>
          <a:xfrm>
            <a:off x="9315164" y="5305650"/>
            <a:ext cx="2576844" cy="1467293"/>
          </a:xfrm>
          <a:prstGeom prst="rect">
            <a:avLst/>
          </a:prstGeom>
        </p:spPr>
      </p:pic>
      <p:sp>
        <p:nvSpPr>
          <p:cNvPr id="75" name="Rectangle 74">
            <a:extLst>
              <a:ext uri="{FF2B5EF4-FFF2-40B4-BE49-F238E27FC236}">
                <a16:creationId xmlns:a16="http://schemas.microsoft.com/office/drawing/2014/main" id="{7D1875B7-492D-2748-B3A7-10325991D647}"/>
              </a:ext>
            </a:extLst>
          </p:cNvPr>
          <p:cNvSpPr/>
          <p:nvPr/>
        </p:nvSpPr>
        <p:spPr>
          <a:xfrm>
            <a:off x="6800950" y="1867842"/>
            <a:ext cx="5091058" cy="461665"/>
          </a:xfrm>
          <a:prstGeom prst="rect">
            <a:avLst/>
          </a:prstGeom>
        </p:spPr>
        <p:txBody>
          <a:bodyPr wrap="square">
            <a:spAutoFit/>
          </a:bodyPr>
          <a:lstStyle/>
          <a:p>
            <a:r>
              <a:rPr lang="fr-BE" sz="1200" spc="300" dirty="0">
                <a:solidFill>
                  <a:srgbClr val="C00000"/>
                </a:solidFill>
              </a:rPr>
              <a:t>PARCE QU’UNE SOCIÉTÉ NE PEUT EXISTER SANS PRINCIPES UNIFICATEURS ET STABILISATEURS</a:t>
            </a:r>
            <a:endParaRPr lang="fr-BE" sz="1200" dirty="0">
              <a:solidFill>
                <a:srgbClr val="C00000"/>
              </a:solidFill>
              <a:latin typeface="+mj-lt"/>
            </a:endParaRPr>
          </a:p>
        </p:txBody>
      </p:sp>
      <p:sp>
        <p:nvSpPr>
          <p:cNvPr id="76" name="Rectangle 75">
            <a:extLst>
              <a:ext uri="{FF2B5EF4-FFF2-40B4-BE49-F238E27FC236}">
                <a16:creationId xmlns:a16="http://schemas.microsoft.com/office/drawing/2014/main" id="{08F706D7-A0C3-634B-99BA-CF5AAE629A02}"/>
              </a:ext>
            </a:extLst>
          </p:cNvPr>
          <p:cNvSpPr/>
          <p:nvPr/>
        </p:nvSpPr>
        <p:spPr>
          <a:xfrm>
            <a:off x="6804199" y="2388506"/>
            <a:ext cx="5087809" cy="461665"/>
          </a:xfrm>
          <a:prstGeom prst="rect">
            <a:avLst/>
          </a:prstGeom>
        </p:spPr>
        <p:txBody>
          <a:bodyPr wrap="square">
            <a:spAutoFit/>
          </a:bodyPr>
          <a:lstStyle/>
          <a:p>
            <a:r>
              <a:rPr lang="fr-BE" sz="1200" spc="300" dirty="0">
                <a:solidFill>
                  <a:srgbClr val="C00000"/>
                </a:solidFill>
              </a:rPr>
              <a:t>PARCE QU’IL Y A DES BESOINS ÉLÉMENTAIRES QUI NE DOIVENT NI SE VENDRE, NI S’ACHETER</a:t>
            </a:r>
            <a:endParaRPr lang="fr-FR" sz="1200" dirty="0">
              <a:solidFill>
                <a:srgbClr val="C00000"/>
              </a:solidFill>
            </a:endParaRPr>
          </a:p>
        </p:txBody>
      </p:sp>
      <p:sp>
        <p:nvSpPr>
          <p:cNvPr id="77" name="Rectangle 76">
            <a:extLst>
              <a:ext uri="{FF2B5EF4-FFF2-40B4-BE49-F238E27FC236}">
                <a16:creationId xmlns:a16="http://schemas.microsoft.com/office/drawing/2014/main" id="{AD7D5907-7636-AC4F-89E7-7D464189FECF}"/>
              </a:ext>
            </a:extLst>
          </p:cNvPr>
          <p:cNvSpPr/>
          <p:nvPr/>
        </p:nvSpPr>
        <p:spPr>
          <a:xfrm>
            <a:off x="6796741" y="2955180"/>
            <a:ext cx="5087809" cy="646331"/>
          </a:xfrm>
          <a:prstGeom prst="rect">
            <a:avLst/>
          </a:prstGeom>
        </p:spPr>
        <p:txBody>
          <a:bodyPr wrap="square">
            <a:spAutoFit/>
          </a:bodyPr>
          <a:lstStyle/>
          <a:p>
            <a:r>
              <a:rPr lang="fr-BE" sz="1200" spc="300" dirty="0">
                <a:solidFill>
                  <a:srgbClr val="C00000"/>
                </a:solidFill>
              </a:rPr>
              <a:t>PARCE QU’UNE DÉMOCRATIE DOIT S’APPUYER SUR DES PRINCIPES DE JUSTICE, DE SOLIDARITÉ ET D’ÉMANCIPATION</a:t>
            </a:r>
            <a:endParaRPr lang="fr-FR" sz="1200" dirty="0">
              <a:solidFill>
                <a:srgbClr val="C00000"/>
              </a:solidFill>
            </a:endParaRPr>
          </a:p>
        </p:txBody>
      </p:sp>
      <p:cxnSp>
        <p:nvCxnSpPr>
          <p:cNvPr id="79" name="Connecteur droit 78">
            <a:extLst>
              <a:ext uri="{FF2B5EF4-FFF2-40B4-BE49-F238E27FC236}">
                <a16:creationId xmlns:a16="http://schemas.microsoft.com/office/drawing/2014/main" id="{D47D0AA7-2167-5545-BF6E-5EF0BF3ED0E7}"/>
              </a:ext>
            </a:extLst>
          </p:cNvPr>
          <p:cNvCxnSpPr/>
          <p:nvPr/>
        </p:nvCxnSpPr>
        <p:spPr>
          <a:xfrm>
            <a:off x="6530192" y="2345911"/>
            <a:ext cx="535469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0" name="Connecteur droit 79">
            <a:extLst>
              <a:ext uri="{FF2B5EF4-FFF2-40B4-BE49-F238E27FC236}">
                <a16:creationId xmlns:a16="http://schemas.microsoft.com/office/drawing/2014/main" id="{CF4F0169-55AE-9540-AD27-3D9B0BE0D2EE}"/>
              </a:ext>
            </a:extLst>
          </p:cNvPr>
          <p:cNvCxnSpPr/>
          <p:nvPr/>
        </p:nvCxnSpPr>
        <p:spPr>
          <a:xfrm>
            <a:off x="6529853" y="2906756"/>
            <a:ext cx="535469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21" name="Image 20" descr="Une image contenant personne, extérieur, arbre, ciel&#10;&#10;&#10;&#10;Description générée automatiquement">
            <a:extLst>
              <a:ext uri="{FF2B5EF4-FFF2-40B4-BE49-F238E27FC236}">
                <a16:creationId xmlns:a16="http://schemas.microsoft.com/office/drawing/2014/main" id="{24669187-67D9-3F43-80FC-193F282DD664}"/>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4648754" y="1867844"/>
            <a:ext cx="2046610" cy="3069916"/>
          </a:xfrm>
          <a:prstGeom prst="rect">
            <a:avLst/>
          </a:prstGeom>
        </p:spPr>
      </p:pic>
      <p:sp>
        <p:nvSpPr>
          <p:cNvPr id="81" name="Rectangle 80">
            <a:extLst>
              <a:ext uri="{FF2B5EF4-FFF2-40B4-BE49-F238E27FC236}">
                <a16:creationId xmlns:a16="http://schemas.microsoft.com/office/drawing/2014/main" id="{27C75DC4-EEB3-D840-892B-F97DFA6C13DC}"/>
              </a:ext>
            </a:extLst>
          </p:cNvPr>
          <p:cNvSpPr/>
          <p:nvPr/>
        </p:nvSpPr>
        <p:spPr>
          <a:xfrm>
            <a:off x="6796741" y="3735379"/>
            <a:ext cx="6096000" cy="1569660"/>
          </a:xfrm>
          <a:prstGeom prst="rect">
            <a:avLst/>
          </a:prstGeom>
        </p:spPr>
        <p:txBody>
          <a:bodyPr>
            <a:spAutoFit/>
          </a:bodyPr>
          <a:lstStyle/>
          <a:p>
            <a:r>
              <a:rPr lang="fr-BE" sz="2400" b="1" cap="all" dirty="0">
                <a:solidFill>
                  <a:srgbClr val="778387"/>
                </a:solidFill>
                <a:latin typeface="+mj-lt"/>
              </a:rPr>
              <a:t>L’ÉTAT SOCIAL</a:t>
            </a:r>
            <a:br>
              <a:rPr lang="fr-BE" sz="2400" b="1" cap="all" dirty="0">
                <a:solidFill>
                  <a:srgbClr val="34393B"/>
                </a:solidFill>
                <a:latin typeface="+mj-lt"/>
              </a:rPr>
            </a:br>
            <a:r>
              <a:rPr lang="fr-BE" sz="2400" b="1" cap="all" dirty="0">
                <a:solidFill>
                  <a:srgbClr val="778387"/>
                </a:solidFill>
                <a:latin typeface="+mj-lt"/>
              </a:rPr>
              <a:t>N’EST PAS LE PROBLÈME,</a:t>
            </a:r>
            <a:br>
              <a:rPr lang="fr-BE" sz="2400" b="1" cap="all" dirty="0">
                <a:solidFill>
                  <a:srgbClr val="34393B"/>
                </a:solidFill>
                <a:latin typeface="+mj-lt"/>
              </a:rPr>
            </a:br>
            <a:r>
              <a:rPr lang="fr-BE" sz="2400" b="1" cap="all" dirty="0">
                <a:solidFill>
                  <a:schemeClr val="tx1">
                    <a:lumMod val="75000"/>
                    <a:lumOff val="25000"/>
                  </a:schemeClr>
                </a:solidFill>
                <a:latin typeface="+mj-lt"/>
              </a:rPr>
              <a:t>MAIS LA SOLUTION AUX DÉFIS</a:t>
            </a:r>
            <a:br>
              <a:rPr lang="fr-BE" sz="2400" b="1" cap="all" dirty="0">
                <a:solidFill>
                  <a:schemeClr val="tx1">
                    <a:lumMod val="75000"/>
                    <a:lumOff val="25000"/>
                  </a:schemeClr>
                </a:solidFill>
                <a:latin typeface="+mj-lt"/>
              </a:rPr>
            </a:br>
            <a:r>
              <a:rPr lang="fr-BE" sz="2400" b="1" cap="all" dirty="0">
                <a:solidFill>
                  <a:schemeClr val="tx1">
                    <a:lumMod val="75000"/>
                    <a:lumOff val="25000"/>
                  </a:schemeClr>
                </a:solidFill>
                <a:latin typeface="+mj-lt"/>
              </a:rPr>
              <a:t>QUI SONT DEVANT NOUS</a:t>
            </a:r>
            <a:endParaRPr lang="fr-BE" sz="2400" b="1" i="0" cap="all" dirty="0">
              <a:solidFill>
                <a:schemeClr val="tx1">
                  <a:lumMod val="75000"/>
                  <a:lumOff val="25000"/>
                </a:schemeClr>
              </a:solidFill>
              <a:effectLst/>
              <a:latin typeface="+mj-lt"/>
            </a:endParaRPr>
          </a:p>
        </p:txBody>
      </p:sp>
    </p:spTree>
    <p:extLst>
      <p:ext uri="{BB962C8B-B14F-4D97-AF65-F5344CB8AC3E}">
        <p14:creationId xmlns:p14="http://schemas.microsoft.com/office/powerpoint/2010/main" val="264109279"/>
      </p:ext>
    </p:extLst>
  </p:cSld>
  <p:clrMapOvr>
    <a:masterClrMapping/>
  </p:clrMapOvr>
  <mc:AlternateContent xmlns:mc="http://schemas.openxmlformats.org/markup-compatibility/2006" xmlns:p14="http://schemas.microsoft.com/office/powerpoint/2010/main">
    <mc:Choice Requires="p14">
      <p:transition spd="med" p14:dur="700" advTm="9343">
        <p:fade/>
      </p:transition>
    </mc:Choice>
    <mc:Fallback xmlns="">
      <p:transition spd="med" advTm="9343">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arallélogramme 22">
            <a:extLst>
              <a:ext uri="{FF2B5EF4-FFF2-40B4-BE49-F238E27FC236}">
                <a16:creationId xmlns:a16="http://schemas.microsoft.com/office/drawing/2014/main" id="{530803E7-B70A-544C-A31D-1CFC6DE7B63F}"/>
              </a:ext>
            </a:extLst>
          </p:cNvPr>
          <p:cNvSpPr/>
          <p:nvPr/>
        </p:nvSpPr>
        <p:spPr>
          <a:xfrm>
            <a:off x="-169682" y="235670"/>
            <a:ext cx="6381296" cy="612742"/>
          </a:xfrm>
          <a:prstGeom prst="parallelogram">
            <a:avLst/>
          </a:prstGeom>
          <a:solidFill>
            <a:srgbClr val="FF0000">
              <a:alpha val="6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a:extLst>
              <a:ext uri="{FF2B5EF4-FFF2-40B4-BE49-F238E27FC236}">
                <a16:creationId xmlns:a16="http://schemas.microsoft.com/office/drawing/2014/main" id="{A3ABC28D-60BC-2C4B-B512-380E3A102486}"/>
              </a:ext>
            </a:extLst>
          </p:cNvPr>
          <p:cNvSpPr/>
          <p:nvPr/>
        </p:nvSpPr>
        <p:spPr>
          <a:xfrm>
            <a:off x="3060429" y="1560652"/>
            <a:ext cx="492668" cy="501646"/>
          </a:xfrm>
          <a:prstGeom prst="ellipse">
            <a:avLst/>
          </a:prstGeom>
          <a:solidFill>
            <a:srgbClr val="FFCCCC">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A3ABC28D-60BC-2C4B-B512-380E3A102486}"/>
              </a:ext>
            </a:extLst>
          </p:cNvPr>
          <p:cNvSpPr/>
          <p:nvPr/>
        </p:nvSpPr>
        <p:spPr>
          <a:xfrm>
            <a:off x="4873325" y="4342260"/>
            <a:ext cx="938768" cy="955876"/>
          </a:xfrm>
          <a:prstGeom prst="ellipse">
            <a:avLst/>
          </a:prstGeom>
          <a:solidFill>
            <a:srgbClr val="91CCC8">
              <a:alpha val="4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A3ABC28D-60BC-2C4B-B512-380E3A102486}"/>
              </a:ext>
            </a:extLst>
          </p:cNvPr>
          <p:cNvSpPr/>
          <p:nvPr/>
        </p:nvSpPr>
        <p:spPr>
          <a:xfrm>
            <a:off x="4163396" y="3085297"/>
            <a:ext cx="603544" cy="603544"/>
          </a:xfrm>
          <a:prstGeom prst="ellipse">
            <a:avLst/>
          </a:prstGeom>
          <a:solidFill>
            <a:schemeClr val="bg2">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A3ABC28D-60BC-2C4B-B512-380E3A102486}"/>
              </a:ext>
            </a:extLst>
          </p:cNvPr>
          <p:cNvSpPr/>
          <p:nvPr/>
        </p:nvSpPr>
        <p:spPr>
          <a:xfrm>
            <a:off x="1536607" y="3392593"/>
            <a:ext cx="702964" cy="702964"/>
          </a:xfrm>
          <a:prstGeom prst="ellipse">
            <a:avLst/>
          </a:prstGeom>
          <a:solidFill>
            <a:schemeClr val="bg2">
              <a:alpha val="47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id="{A3ABC28D-60BC-2C4B-B512-380E3A102486}"/>
              </a:ext>
            </a:extLst>
          </p:cNvPr>
          <p:cNvSpPr/>
          <p:nvPr/>
        </p:nvSpPr>
        <p:spPr>
          <a:xfrm>
            <a:off x="2135778" y="4587739"/>
            <a:ext cx="375742" cy="375742"/>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A3ABC28D-60BC-2C4B-B512-380E3A102486}"/>
              </a:ext>
            </a:extLst>
          </p:cNvPr>
          <p:cNvSpPr/>
          <p:nvPr/>
        </p:nvSpPr>
        <p:spPr>
          <a:xfrm>
            <a:off x="3313358" y="5584559"/>
            <a:ext cx="1085091" cy="1104866"/>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llipse 2">
            <a:extLst>
              <a:ext uri="{FF2B5EF4-FFF2-40B4-BE49-F238E27FC236}">
                <a16:creationId xmlns:a16="http://schemas.microsoft.com/office/drawing/2014/main" id="{A3ABC28D-60BC-2C4B-B512-380E3A102486}"/>
              </a:ext>
            </a:extLst>
          </p:cNvPr>
          <p:cNvSpPr/>
          <p:nvPr/>
        </p:nvSpPr>
        <p:spPr>
          <a:xfrm>
            <a:off x="413259" y="1586544"/>
            <a:ext cx="325074" cy="325074"/>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72FD1A1D-D818-E944-8710-86807718B740}"/>
              </a:ext>
            </a:extLst>
          </p:cNvPr>
          <p:cNvSpPr txBox="1"/>
          <p:nvPr/>
        </p:nvSpPr>
        <p:spPr>
          <a:xfrm>
            <a:off x="3553097" y="2299063"/>
            <a:ext cx="1789612" cy="369332"/>
          </a:xfrm>
          <a:prstGeom prst="rect">
            <a:avLst/>
          </a:prstGeom>
          <a:noFill/>
        </p:spPr>
        <p:txBody>
          <a:bodyPr wrap="square" rtlCol="0">
            <a:spAutoFit/>
          </a:bodyPr>
          <a:lstStyle/>
          <a:p>
            <a:r>
              <a:rPr lang="fr-FR" dirty="0">
                <a:solidFill>
                  <a:schemeClr val="bg1"/>
                </a:solidFill>
              </a:rPr>
              <a:t>SANTÉ 27 M€</a:t>
            </a:r>
          </a:p>
        </p:txBody>
      </p:sp>
      <p:sp>
        <p:nvSpPr>
          <p:cNvPr id="25" name="ZoneTexte 24">
            <a:extLst>
              <a:ext uri="{FF2B5EF4-FFF2-40B4-BE49-F238E27FC236}">
                <a16:creationId xmlns:a16="http://schemas.microsoft.com/office/drawing/2014/main" id="{6447DA09-B295-D44D-B482-43449FCBE188}"/>
              </a:ext>
            </a:extLst>
          </p:cNvPr>
          <p:cNvSpPr txBox="1"/>
          <p:nvPr/>
        </p:nvSpPr>
        <p:spPr>
          <a:xfrm>
            <a:off x="2454389" y="4907905"/>
            <a:ext cx="1789612" cy="369332"/>
          </a:xfrm>
          <a:prstGeom prst="rect">
            <a:avLst/>
          </a:prstGeom>
          <a:noFill/>
        </p:spPr>
        <p:txBody>
          <a:bodyPr wrap="square" rtlCol="0">
            <a:spAutoFit/>
          </a:bodyPr>
          <a:lstStyle/>
          <a:p>
            <a:r>
              <a:rPr lang="fr-FR" dirty="0">
                <a:solidFill>
                  <a:schemeClr val="bg1"/>
                </a:solidFill>
              </a:rPr>
              <a:t>PENSIONS 46 M€</a:t>
            </a:r>
          </a:p>
        </p:txBody>
      </p:sp>
      <p:sp>
        <p:nvSpPr>
          <p:cNvPr id="28" name="ZoneTexte 27">
            <a:extLst>
              <a:ext uri="{FF2B5EF4-FFF2-40B4-BE49-F238E27FC236}">
                <a16:creationId xmlns:a16="http://schemas.microsoft.com/office/drawing/2014/main" id="{82A916BE-A3FB-134E-A442-9D5593E1A683}"/>
              </a:ext>
            </a:extLst>
          </p:cNvPr>
          <p:cNvSpPr txBox="1"/>
          <p:nvPr/>
        </p:nvSpPr>
        <p:spPr>
          <a:xfrm rot="2154200">
            <a:off x="1251312" y="2518556"/>
            <a:ext cx="1789612" cy="646331"/>
          </a:xfrm>
          <a:prstGeom prst="rect">
            <a:avLst/>
          </a:prstGeom>
          <a:noFill/>
        </p:spPr>
        <p:txBody>
          <a:bodyPr wrap="square" rtlCol="0">
            <a:spAutoFit/>
          </a:bodyPr>
          <a:lstStyle/>
          <a:p>
            <a:r>
              <a:rPr lang="fr-FR" dirty="0">
                <a:solidFill>
                  <a:schemeClr val="bg1"/>
                </a:solidFill>
              </a:rPr>
              <a:t>INCAPACITÉ TRAVAIL 8,2 M€</a:t>
            </a:r>
          </a:p>
        </p:txBody>
      </p:sp>
      <p:sp>
        <p:nvSpPr>
          <p:cNvPr id="4" name="ZoneTexte 3">
            <a:extLst>
              <a:ext uri="{FF2B5EF4-FFF2-40B4-BE49-F238E27FC236}">
                <a16:creationId xmlns:a16="http://schemas.microsoft.com/office/drawing/2014/main" id="{CF2486C4-A8DD-1A4C-BE0A-669E88D8D412}"/>
              </a:ext>
            </a:extLst>
          </p:cNvPr>
          <p:cNvSpPr txBox="1"/>
          <p:nvPr/>
        </p:nvSpPr>
        <p:spPr>
          <a:xfrm>
            <a:off x="-148800" y="2147231"/>
            <a:ext cx="12192000" cy="1815882"/>
          </a:xfrm>
          <a:prstGeom prst="rect">
            <a:avLst/>
          </a:prstGeom>
          <a:noFill/>
        </p:spPr>
        <p:txBody>
          <a:bodyPr wrap="square" rtlCol="0">
            <a:spAutoFit/>
          </a:bodyPr>
          <a:lstStyle/>
          <a:p>
            <a:pPr algn="ctr"/>
            <a:r>
              <a:rPr lang="fr-FR" sz="2800" spc="300" dirty="0">
                <a:solidFill>
                  <a:schemeClr val="tx1">
                    <a:lumMod val="65000"/>
                    <a:lumOff val="35000"/>
                  </a:schemeClr>
                </a:solidFill>
                <a:latin typeface="+mj-lt"/>
              </a:rPr>
              <a:t>Merci !</a:t>
            </a:r>
          </a:p>
          <a:p>
            <a:pPr algn="ctr"/>
            <a:endParaRPr lang="fr-FR" sz="2800" spc="300" dirty="0">
              <a:solidFill>
                <a:schemeClr val="tx1">
                  <a:lumMod val="65000"/>
                  <a:lumOff val="35000"/>
                </a:schemeClr>
              </a:solidFill>
              <a:latin typeface="+mj-lt"/>
            </a:endParaRPr>
          </a:p>
          <a:p>
            <a:pPr algn="ctr"/>
            <a:r>
              <a:rPr lang="fr-FR" sz="2800" spc="300" dirty="0">
                <a:solidFill>
                  <a:schemeClr val="tx1">
                    <a:lumMod val="65000"/>
                    <a:lumOff val="35000"/>
                  </a:schemeClr>
                </a:solidFill>
                <a:latin typeface="+mj-lt"/>
              </a:rPr>
              <a:t>EDOUARD DELRUELLE</a:t>
            </a:r>
          </a:p>
          <a:p>
            <a:pPr lvl="1" algn="ctr"/>
            <a:endParaRPr lang="fr-FR" sz="2800" spc="300" dirty="0">
              <a:latin typeface="+mj-lt"/>
            </a:endParaRPr>
          </a:p>
        </p:txBody>
      </p:sp>
      <p:sp>
        <p:nvSpPr>
          <p:cNvPr id="11" name="Rectangle 10">
            <a:extLst>
              <a:ext uri="{FF2B5EF4-FFF2-40B4-BE49-F238E27FC236}">
                <a16:creationId xmlns:a16="http://schemas.microsoft.com/office/drawing/2014/main" id="{378B9FD7-2210-5E40-83BD-D19A8C126AFA}"/>
              </a:ext>
            </a:extLst>
          </p:cNvPr>
          <p:cNvSpPr/>
          <p:nvPr/>
        </p:nvSpPr>
        <p:spPr>
          <a:xfrm>
            <a:off x="141405" y="383558"/>
            <a:ext cx="7038390" cy="369332"/>
          </a:xfrm>
          <a:prstGeom prst="rect">
            <a:avLst/>
          </a:prstGeom>
        </p:spPr>
        <p:txBody>
          <a:bodyPr wrap="square">
            <a:spAutoFit/>
          </a:bodyPr>
          <a:lstStyle/>
          <a:p>
            <a:r>
              <a:rPr lang="fr-BE" b="1" dirty="0">
                <a:solidFill>
                  <a:schemeClr val="bg1"/>
                </a:solidFill>
                <a:latin typeface="+mj-lt"/>
              </a:rPr>
              <a:t>LA SÉCURITÉ SOCIALE AU 21</a:t>
            </a:r>
            <a:r>
              <a:rPr lang="fr-BE" b="1" baseline="30000" dirty="0">
                <a:solidFill>
                  <a:schemeClr val="bg1"/>
                </a:solidFill>
                <a:latin typeface="+mj-lt"/>
              </a:rPr>
              <a:t>e</a:t>
            </a:r>
            <a:r>
              <a:rPr lang="fr-BE" b="1" dirty="0">
                <a:solidFill>
                  <a:schemeClr val="bg1"/>
                </a:solidFill>
                <a:latin typeface="+mj-lt"/>
              </a:rPr>
              <a:t> siècle </a:t>
            </a:r>
            <a:endParaRPr lang="fr-FR" altLang="fr-FR" b="1" dirty="0">
              <a:solidFill>
                <a:schemeClr val="bg1"/>
              </a:solidFill>
              <a:latin typeface="+mj-lt"/>
              <a:ea typeface="ＭＳ Ｐゴシック" pitchFamily="34" charset="-128"/>
              <a:cs typeface="Arial" panose="020B0604020202020204" pitchFamily="34" charset="0"/>
            </a:endParaRPr>
          </a:p>
        </p:txBody>
      </p:sp>
      <p:sp>
        <p:nvSpPr>
          <p:cNvPr id="17" name="Ellipse 16">
            <a:extLst>
              <a:ext uri="{FF2B5EF4-FFF2-40B4-BE49-F238E27FC236}">
                <a16:creationId xmlns:a16="http://schemas.microsoft.com/office/drawing/2014/main" id="{A3ABC28D-60BC-2C4B-B512-380E3A102486}"/>
              </a:ext>
            </a:extLst>
          </p:cNvPr>
          <p:cNvSpPr/>
          <p:nvPr/>
        </p:nvSpPr>
        <p:spPr>
          <a:xfrm>
            <a:off x="8087354" y="3465187"/>
            <a:ext cx="1085091" cy="1104866"/>
          </a:xfrm>
          <a:prstGeom prst="ellipse">
            <a:avLst/>
          </a:prstGeom>
          <a:solidFill>
            <a:schemeClr val="bg2">
              <a:alpha val="7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A3ABC28D-60BC-2C4B-B512-380E3A102486}"/>
              </a:ext>
            </a:extLst>
          </p:cNvPr>
          <p:cNvSpPr/>
          <p:nvPr/>
        </p:nvSpPr>
        <p:spPr>
          <a:xfrm>
            <a:off x="7205747" y="1576407"/>
            <a:ext cx="325074" cy="325074"/>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a:extLst>
              <a:ext uri="{FF2B5EF4-FFF2-40B4-BE49-F238E27FC236}">
                <a16:creationId xmlns:a16="http://schemas.microsoft.com/office/drawing/2014/main" id="{A3ABC28D-60BC-2C4B-B512-380E3A102486}"/>
              </a:ext>
            </a:extLst>
          </p:cNvPr>
          <p:cNvSpPr/>
          <p:nvPr/>
        </p:nvSpPr>
        <p:spPr>
          <a:xfrm>
            <a:off x="345412" y="4961070"/>
            <a:ext cx="625601" cy="637002"/>
          </a:xfrm>
          <a:prstGeom prst="ellipse">
            <a:avLst/>
          </a:prstGeom>
          <a:solidFill>
            <a:srgbClr val="FF7878">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a:extLst>
              <a:ext uri="{FF2B5EF4-FFF2-40B4-BE49-F238E27FC236}">
                <a16:creationId xmlns:a16="http://schemas.microsoft.com/office/drawing/2014/main" id="{A3ABC28D-60BC-2C4B-B512-380E3A102486}"/>
              </a:ext>
            </a:extLst>
          </p:cNvPr>
          <p:cNvSpPr/>
          <p:nvPr/>
        </p:nvSpPr>
        <p:spPr>
          <a:xfrm>
            <a:off x="10101045" y="2431041"/>
            <a:ext cx="233106" cy="237354"/>
          </a:xfrm>
          <a:prstGeom prst="ellipse">
            <a:avLst/>
          </a:prstGeom>
          <a:solidFill>
            <a:srgbClr val="FF7878">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a:extLst>
              <a:ext uri="{FF2B5EF4-FFF2-40B4-BE49-F238E27FC236}">
                <a16:creationId xmlns:a16="http://schemas.microsoft.com/office/drawing/2014/main" id="{A3ABC28D-60BC-2C4B-B512-380E3A102486}"/>
              </a:ext>
            </a:extLst>
          </p:cNvPr>
          <p:cNvSpPr/>
          <p:nvPr/>
        </p:nvSpPr>
        <p:spPr>
          <a:xfrm>
            <a:off x="9839911" y="4496427"/>
            <a:ext cx="2203289" cy="2203289"/>
          </a:xfrm>
          <a:prstGeom prst="ellipse">
            <a:avLst/>
          </a:prstGeom>
          <a:solidFill>
            <a:srgbClr val="FFCCCC">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631904"/>
      </p:ext>
    </p:extLst>
  </p:cSld>
  <p:clrMapOvr>
    <a:masterClrMapping/>
  </p:clrMapOvr>
  <mc:AlternateContent xmlns:mc="http://schemas.openxmlformats.org/markup-compatibility/2006" xmlns:p14="http://schemas.microsoft.com/office/powerpoint/2010/main">
    <mc:Choice Requires="p14">
      <p:transition spd="med" p14:dur="700" advTm="39830">
        <p:fade/>
      </p:transition>
    </mc:Choice>
    <mc:Fallback xmlns="">
      <p:transition spd="med" advTm="3983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à coins arrondis 16"/>
          <p:cNvSpPr/>
          <p:nvPr/>
        </p:nvSpPr>
        <p:spPr>
          <a:xfrm>
            <a:off x="7309463" y="1187764"/>
            <a:ext cx="4355040" cy="5450463"/>
          </a:xfrm>
          <a:prstGeom prst="roundRect">
            <a:avLst>
              <a:gd name="adj" fmla="val 8581"/>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Ellipse 2">
            <a:extLst>
              <a:ext uri="{FF2B5EF4-FFF2-40B4-BE49-F238E27FC236}">
                <a16:creationId xmlns:a16="http://schemas.microsoft.com/office/drawing/2014/main" id="{A3ABC28D-60BC-2C4B-B512-380E3A102486}"/>
              </a:ext>
            </a:extLst>
          </p:cNvPr>
          <p:cNvSpPr/>
          <p:nvPr/>
        </p:nvSpPr>
        <p:spPr>
          <a:xfrm>
            <a:off x="413259" y="1586544"/>
            <a:ext cx="325074" cy="325074"/>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Parallélogramme 1">
            <a:extLst>
              <a:ext uri="{FF2B5EF4-FFF2-40B4-BE49-F238E27FC236}">
                <a16:creationId xmlns:a16="http://schemas.microsoft.com/office/drawing/2014/main" id="{530803E7-B70A-544C-A31D-1CFC6DE7B63F}"/>
              </a:ext>
            </a:extLst>
          </p:cNvPr>
          <p:cNvSpPr/>
          <p:nvPr/>
        </p:nvSpPr>
        <p:spPr>
          <a:xfrm>
            <a:off x="-252248" y="235670"/>
            <a:ext cx="6395546" cy="612742"/>
          </a:xfrm>
          <a:prstGeom prst="parallelogram">
            <a:avLst/>
          </a:prstGeom>
          <a:solidFill>
            <a:srgbClr val="FF0000">
              <a:alpha val="6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5" name="Graphique 4">
            <a:extLst>
              <a:ext uri="{FF2B5EF4-FFF2-40B4-BE49-F238E27FC236}">
                <a16:creationId xmlns:a16="http://schemas.microsoft.com/office/drawing/2014/main" id="{6D90AF91-648F-5A4D-97F9-32FB25A6CB66}"/>
              </a:ext>
            </a:extLst>
          </p:cNvPr>
          <p:cNvGraphicFramePr/>
          <p:nvPr>
            <p:extLst>
              <p:ext uri="{D42A27DB-BD31-4B8C-83A1-F6EECF244321}">
                <p14:modId xmlns:p14="http://schemas.microsoft.com/office/powerpoint/2010/main" val="2846627019"/>
              </p:ext>
            </p:extLst>
          </p:nvPr>
        </p:nvGraphicFramePr>
        <p:xfrm>
          <a:off x="-567966" y="1203663"/>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7" name="ZoneTexte 6">
            <a:extLst>
              <a:ext uri="{FF2B5EF4-FFF2-40B4-BE49-F238E27FC236}">
                <a16:creationId xmlns:a16="http://schemas.microsoft.com/office/drawing/2014/main" id="{72FD1A1D-D818-E944-8710-86807718B740}"/>
              </a:ext>
            </a:extLst>
          </p:cNvPr>
          <p:cNvSpPr txBox="1"/>
          <p:nvPr/>
        </p:nvSpPr>
        <p:spPr>
          <a:xfrm>
            <a:off x="3553097" y="2299063"/>
            <a:ext cx="1789612" cy="369332"/>
          </a:xfrm>
          <a:prstGeom prst="rect">
            <a:avLst/>
          </a:prstGeom>
          <a:noFill/>
        </p:spPr>
        <p:txBody>
          <a:bodyPr wrap="square" rtlCol="0">
            <a:spAutoFit/>
          </a:bodyPr>
          <a:lstStyle/>
          <a:p>
            <a:r>
              <a:rPr lang="fr-FR" dirty="0">
                <a:solidFill>
                  <a:schemeClr val="bg1"/>
                </a:solidFill>
              </a:rPr>
              <a:t>SANTÉ </a:t>
            </a:r>
            <a:r>
              <a:rPr lang="fr-FR" b="1" dirty="0">
                <a:solidFill>
                  <a:schemeClr val="bg1"/>
                </a:solidFill>
              </a:rPr>
              <a:t>27 M€</a:t>
            </a:r>
          </a:p>
        </p:txBody>
      </p:sp>
      <p:sp>
        <p:nvSpPr>
          <p:cNvPr id="25" name="ZoneTexte 24">
            <a:extLst>
              <a:ext uri="{FF2B5EF4-FFF2-40B4-BE49-F238E27FC236}">
                <a16:creationId xmlns:a16="http://schemas.microsoft.com/office/drawing/2014/main" id="{6447DA09-B295-D44D-B482-43449FCBE188}"/>
              </a:ext>
            </a:extLst>
          </p:cNvPr>
          <p:cNvSpPr txBox="1"/>
          <p:nvPr/>
        </p:nvSpPr>
        <p:spPr>
          <a:xfrm>
            <a:off x="2454389" y="4907905"/>
            <a:ext cx="1789612" cy="369332"/>
          </a:xfrm>
          <a:prstGeom prst="rect">
            <a:avLst/>
          </a:prstGeom>
          <a:noFill/>
        </p:spPr>
        <p:txBody>
          <a:bodyPr wrap="square" rtlCol="0">
            <a:spAutoFit/>
          </a:bodyPr>
          <a:lstStyle/>
          <a:p>
            <a:r>
              <a:rPr lang="fr-FR" dirty="0">
                <a:solidFill>
                  <a:schemeClr val="bg1"/>
                </a:solidFill>
              </a:rPr>
              <a:t>PENSIONS </a:t>
            </a:r>
            <a:r>
              <a:rPr lang="fr-FR" b="1" dirty="0">
                <a:solidFill>
                  <a:schemeClr val="bg1"/>
                </a:solidFill>
              </a:rPr>
              <a:t>46 M€</a:t>
            </a:r>
          </a:p>
        </p:txBody>
      </p:sp>
      <p:sp>
        <p:nvSpPr>
          <p:cNvPr id="27" name="ZoneTexte 26">
            <a:extLst>
              <a:ext uri="{FF2B5EF4-FFF2-40B4-BE49-F238E27FC236}">
                <a16:creationId xmlns:a16="http://schemas.microsoft.com/office/drawing/2014/main" id="{BAFE686D-6D2C-504D-9131-0FFF154E454F}"/>
              </a:ext>
            </a:extLst>
          </p:cNvPr>
          <p:cNvSpPr txBox="1"/>
          <p:nvPr/>
        </p:nvSpPr>
        <p:spPr>
          <a:xfrm>
            <a:off x="936172" y="3348066"/>
            <a:ext cx="1789612" cy="646331"/>
          </a:xfrm>
          <a:prstGeom prst="rect">
            <a:avLst/>
          </a:prstGeom>
          <a:noFill/>
        </p:spPr>
        <p:txBody>
          <a:bodyPr wrap="square" rtlCol="0">
            <a:spAutoFit/>
          </a:bodyPr>
          <a:lstStyle/>
          <a:p>
            <a:r>
              <a:rPr lang="fr-FR" dirty="0">
                <a:solidFill>
                  <a:schemeClr val="bg1"/>
                </a:solidFill>
              </a:rPr>
              <a:t>CHÔMAGE</a:t>
            </a:r>
          </a:p>
          <a:p>
            <a:r>
              <a:rPr lang="fr-FR" b="1" dirty="0">
                <a:solidFill>
                  <a:schemeClr val="bg1"/>
                </a:solidFill>
              </a:rPr>
              <a:t>9,2 M€</a:t>
            </a:r>
          </a:p>
        </p:txBody>
      </p:sp>
      <p:sp>
        <p:nvSpPr>
          <p:cNvPr id="28" name="ZoneTexte 27">
            <a:extLst>
              <a:ext uri="{FF2B5EF4-FFF2-40B4-BE49-F238E27FC236}">
                <a16:creationId xmlns:a16="http://schemas.microsoft.com/office/drawing/2014/main" id="{82A916BE-A3FB-134E-A442-9D5593E1A683}"/>
              </a:ext>
            </a:extLst>
          </p:cNvPr>
          <p:cNvSpPr txBox="1"/>
          <p:nvPr/>
        </p:nvSpPr>
        <p:spPr>
          <a:xfrm rot="2154200">
            <a:off x="1251312" y="2518556"/>
            <a:ext cx="1789612" cy="646331"/>
          </a:xfrm>
          <a:prstGeom prst="rect">
            <a:avLst/>
          </a:prstGeom>
          <a:noFill/>
        </p:spPr>
        <p:txBody>
          <a:bodyPr wrap="square" rtlCol="0">
            <a:spAutoFit/>
          </a:bodyPr>
          <a:lstStyle/>
          <a:p>
            <a:r>
              <a:rPr lang="fr-FR" dirty="0">
                <a:solidFill>
                  <a:schemeClr val="bg1"/>
                </a:solidFill>
              </a:rPr>
              <a:t>INCAPACITÉ TRAVAIL </a:t>
            </a:r>
            <a:r>
              <a:rPr lang="fr-FR" b="1" dirty="0">
                <a:solidFill>
                  <a:schemeClr val="bg1"/>
                </a:solidFill>
              </a:rPr>
              <a:t>8,2 M€</a:t>
            </a:r>
          </a:p>
        </p:txBody>
      </p:sp>
      <p:sp>
        <p:nvSpPr>
          <p:cNvPr id="29" name="ZoneTexte 28">
            <a:extLst>
              <a:ext uri="{FF2B5EF4-FFF2-40B4-BE49-F238E27FC236}">
                <a16:creationId xmlns:a16="http://schemas.microsoft.com/office/drawing/2014/main" id="{6D1D754F-50A4-0045-9554-468EA65AD243}"/>
              </a:ext>
            </a:extLst>
          </p:cNvPr>
          <p:cNvSpPr txBox="1"/>
          <p:nvPr/>
        </p:nvSpPr>
        <p:spPr>
          <a:xfrm rot="21359262">
            <a:off x="2518524" y="1630432"/>
            <a:ext cx="1293214" cy="646331"/>
          </a:xfrm>
          <a:prstGeom prst="rect">
            <a:avLst/>
          </a:prstGeom>
          <a:noFill/>
        </p:spPr>
        <p:txBody>
          <a:bodyPr wrap="square" rtlCol="0">
            <a:spAutoFit/>
          </a:bodyPr>
          <a:lstStyle/>
          <a:p>
            <a:r>
              <a:rPr lang="fr-FR" dirty="0">
                <a:solidFill>
                  <a:schemeClr val="bg1"/>
                </a:solidFill>
              </a:rPr>
              <a:t>AUTRES</a:t>
            </a:r>
          </a:p>
          <a:p>
            <a:r>
              <a:rPr lang="fr-FR" b="1" dirty="0">
                <a:solidFill>
                  <a:schemeClr val="bg1"/>
                </a:solidFill>
              </a:rPr>
              <a:t>8,6 M€</a:t>
            </a:r>
          </a:p>
        </p:txBody>
      </p:sp>
      <p:sp>
        <p:nvSpPr>
          <p:cNvPr id="30" name="ZoneTexte 29">
            <a:extLst>
              <a:ext uri="{FF2B5EF4-FFF2-40B4-BE49-F238E27FC236}">
                <a16:creationId xmlns:a16="http://schemas.microsoft.com/office/drawing/2014/main" id="{A826B33C-4F57-F742-8398-0A9AD83ED14F}"/>
              </a:ext>
            </a:extLst>
          </p:cNvPr>
          <p:cNvSpPr txBox="1"/>
          <p:nvPr/>
        </p:nvSpPr>
        <p:spPr>
          <a:xfrm>
            <a:off x="4126075" y="977703"/>
            <a:ext cx="3433959" cy="369332"/>
          </a:xfrm>
          <a:prstGeom prst="rect">
            <a:avLst/>
          </a:prstGeom>
          <a:noFill/>
        </p:spPr>
        <p:txBody>
          <a:bodyPr wrap="square" rtlCol="0">
            <a:spAutoFit/>
          </a:bodyPr>
          <a:lstStyle/>
          <a:p>
            <a:r>
              <a:rPr lang="fr-FR" b="1" dirty="0">
                <a:solidFill>
                  <a:schemeClr val="tx1">
                    <a:lumMod val="65000"/>
                    <a:lumOff val="35000"/>
                  </a:schemeClr>
                </a:solidFill>
                <a:latin typeface="+mj-lt"/>
              </a:rPr>
              <a:t>FRAIS D’ADMINISTRATION 2,2 M€</a:t>
            </a:r>
          </a:p>
        </p:txBody>
      </p:sp>
      <p:sp>
        <p:nvSpPr>
          <p:cNvPr id="8" name="Virage 7">
            <a:extLst>
              <a:ext uri="{FF2B5EF4-FFF2-40B4-BE49-F238E27FC236}">
                <a16:creationId xmlns:a16="http://schemas.microsoft.com/office/drawing/2014/main" id="{A1DCF952-504D-9B4E-81C3-A177B2E8A025}"/>
              </a:ext>
            </a:extLst>
          </p:cNvPr>
          <p:cNvSpPr/>
          <p:nvPr/>
        </p:nvSpPr>
        <p:spPr>
          <a:xfrm>
            <a:off x="2032532" y="1074372"/>
            <a:ext cx="2055793" cy="701875"/>
          </a:xfrm>
          <a:prstGeom prst="bentArrow">
            <a:avLst>
              <a:gd name="adj1" fmla="val 805"/>
              <a:gd name="adj2" fmla="val 10111"/>
              <a:gd name="adj3" fmla="val 25000"/>
              <a:gd name="adj4" fmla="val 437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6" name="Rectangle 15">
            <a:extLst>
              <a:ext uri="{FF2B5EF4-FFF2-40B4-BE49-F238E27FC236}">
                <a16:creationId xmlns:a16="http://schemas.microsoft.com/office/drawing/2014/main" id="{5D46D48C-79AD-A449-8140-8F58981FCABC}"/>
              </a:ext>
            </a:extLst>
          </p:cNvPr>
          <p:cNvSpPr/>
          <p:nvPr/>
        </p:nvSpPr>
        <p:spPr>
          <a:xfrm>
            <a:off x="141405" y="301078"/>
            <a:ext cx="7038390" cy="369332"/>
          </a:xfrm>
          <a:prstGeom prst="rect">
            <a:avLst/>
          </a:prstGeom>
        </p:spPr>
        <p:txBody>
          <a:bodyPr wrap="square">
            <a:spAutoFit/>
          </a:bodyPr>
          <a:lstStyle/>
          <a:p>
            <a:r>
              <a:rPr lang="fr-BE" b="1" dirty="0">
                <a:solidFill>
                  <a:schemeClr val="bg1"/>
                </a:solidFill>
                <a:latin typeface="+mj-lt"/>
              </a:rPr>
              <a:t>LA SÉCURITÉ SOCIALE AU 21</a:t>
            </a:r>
            <a:r>
              <a:rPr lang="fr-BE" b="1" baseline="30000" dirty="0">
                <a:solidFill>
                  <a:schemeClr val="bg1"/>
                </a:solidFill>
                <a:latin typeface="+mj-lt"/>
              </a:rPr>
              <a:t>e</a:t>
            </a:r>
            <a:r>
              <a:rPr lang="fr-BE" b="1" dirty="0">
                <a:solidFill>
                  <a:schemeClr val="bg1"/>
                </a:solidFill>
                <a:latin typeface="+mj-lt"/>
              </a:rPr>
              <a:t> siècle </a:t>
            </a:r>
            <a:endParaRPr lang="fr-FR" altLang="fr-FR" b="1" dirty="0">
              <a:solidFill>
                <a:schemeClr val="bg1"/>
              </a:solidFill>
              <a:latin typeface="+mj-lt"/>
              <a:ea typeface="ＭＳ Ｐゴシック" pitchFamily="34" charset="-128"/>
              <a:cs typeface="Arial" panose="020B0604020202020204" pitchFamily="34" charset="0"/>
            </a:endParaRPr>
          </a:p>
        </p:txBody>
      </p:sp>
      <p:sp>
        <p:nvSpPr>
          <p:cNvPr id="4" name="Rectangle 3"/>
          <p:cNvSpPr/>
          <p:nvPr/>
        </p:nvSpPr>
        <p:spPr>
          <a:xfrm>
            <a:off x="7684174" y="1045966"/>
            <a:ext cx="3571654" cy="5514556"/>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a:solidFill>
                  <a:schemeClr val="tx1">
                    <a:lumMod val="75000"/>
                    <a:lumOff val="25000"/>
                  </a:schemeClr>
                </a:solidFill>
              </a:rPr>
              <a:t>DÉPENSES</a:t>
            </a:r>
          </a:p>
          <a:p>
            <a:pPr algn="ctr"/>
            <a:r>
              <a:rPr lang="fr-FR" b="1" dirty="0">
                <a:solidFill>
                  <a:schemeClr val="tx1">
                    <a:lumMod val="75000"/>
                    <a:lumOff val="25000"/>
                  </a:schemeClr>
                </a:solidFill>
              </a:rPr>
              <a:t>EN MILLIARDS € (2018-2019)</a:t>
            </a:r>
          </a:p>
          <a:p>
            <a:endParaRPr lang="fr-FR" dirty="0">
              <a:solidFill>
                <a:schemeClr val="tx1">
                  <a:lumMod val="75000"/>
                  <a:lumOff val="25000"/>
                </a:schemeClr>
              </a:solidFill>
            </a:endParaRPr>
          </a:p>
          <a:p>
            <a:r>
              <a:rPr lang="fr-FR" sz="1600" dirty="0">
                <a:solidFill>
                  <a:schemeClr val="tx1">
                    <a:lumMod val="75000"/>
                    <a:lumOff val="25000"/>
                  </a:schemeClr>
                </a:solidFill>
              </a:rPr>
              <a:t>SANTÉ 			27</a:t>
            </a:r>
          </a:p>
          <a:p>
            <a:r>
              <a:rPr lang="fr-FR" sz="1600" dirty="0">
                <a:solidFill>
                  <a:schemeClr val="tx1">
                    <a:lumMod val="75000"/>
                    <a:lumOff val="25000"/>
                  </a:schemeClr>
                </a:solidFill>
              </a:rPr>
              <a:t>PENSIONS 			46</a:t>
            </a:r>
          </a:p>
          <a:p>
            <a:r>
              <a:rPr lang="fr-FR" sz="1600" dirty="0">
                <a:solidFill>
                  <a:schemeClr val="tx1">
                    <a:lumMod val="75000"/>
                    <a:lumOff val="25000"/>
                  </a:schemeClr>
                </a:solidFill>
              </a:rPr>
              <a:t>CHÔMAGE 		9,2</a:t>
            </a:r>
          </a:p>
          <a:p>
            <a:r>
              <a:rPr lang="fr-FR" sz="1600" dirty="0">
                <a:solidFill>
                  <a:schemeClr val="tx1">
                    <a:lumMod val="75000"/>
                    <a:lumOff val="25000"/>
                  </a:schemeClr>
                </a:solidFill>
              </a:rPr>
              <a:t>INCAPACITÉ TRAVAIL 		8,2</a:t>
            </a:r>
          </a:p>
          <a:p>
            <a:r>
              <a:rPr lang="fr-FR" b="1" dirty="0">
                <a:solidFill>
                  <a:schemeClr val="tx1">
                    <a:lumMod val="75000"/>
                    <a:lumOff val="25000"/>
                  </a:schemeClr>
                </a:solidFill>
              </a:rPr>
              <a:t>TOTAL PRESTATIONS 	92</a:t>
            </a:r>
          </a:p>
          <a:p>
            <a:endParaRPr lang="fr-FR" dirty="0">
              <a:solidFill>
                <a:schemeClr val="tx1">
                  <a:lumMod val="75000"/>
                  <a:lumOff val="25000"/>
                </a:schemeClr>
              </a:solidFill>
            </a:endParaRPr>
          </a:p>
          <a:p>
            <a:r>
              <a:rPr lang="fr-FR" sz="1600" dirty="0">
                <a:solidFill>
                  <a:schemeClr val="tx1">
                    <a:lumMod val="75000"/>
                    <a:lumOff val="25000"/>
                  </a:schemeClr>
                </a:solidFill>
              </a:rPr>
              <a:t>AUTRES (HÔPITAUX) 		8,6</a:t>
            </a:r>
          </a:p>
          <a:p>
            <a:r>
              <a:rPr lang="fr-FR" sz="1600" dirty="0">
                <a:solidFill>
                  <a:schemeClr val="tx1">
                    <a:lumMod val="75000"/>
                    <a:lumOff val="25000"/>
                  </a:schemeClr>
                </a:solidFill>
              </a:rPr>
              <a:t>FRAIS D’ADMINISTRATION 	2,2</a:t>
            </a:r>
          </a:p>
          <a:p>
            <a:r>
              <a:rPr lang="fr-FR" dirty="0">
                <a:solidFill>
                  <a:schemeClr val="tx1">
                    <a:lumMod val="75000"/>
                    <a:lumOff val="25000"/>
                  </a:schemeClr>
                </a:solidFill>
              </a:rPr>
              <a:t> </a:t>
            </a:r>
          </a:p>
          <a:p>
            <a:r>
              <a:rPr lang="fr-FR" b="1" dirty="0">
                <a:solidFill>
                  <a:schemeClr val="tx1">
                    <a:lumMod val="75000"/>
                    <a:lumOff val="25000"/>
                  </a:schemeClr>
                </a:solidFill>
              </a:rPr>
              <a:t>TOTAL			102,7</a:t>
            </a:r>
          </a:p>
          <a:p>
            <a:endParaRPr lang="fr-FR" b="1" dirty="0">
              <a:solidFill>
                <a:schemeClr val="tx1">
                  <a:lumMod val="75000"/>
                  <a:lumOff val="25000"/>
                </a:schemeClr>
              </a:solidFill>
            </a:endParaRPr>
          </a:p>
          <a:p>
            <a:r>
              <a:rPr lang="fr-FR" dirty="0">
                <a:solidFill>
                  <a:schemeClr val="tx1">
                    <a:lumMod val="75000"/>
                    <a:lumOff val="25000"/>
                  </a:schemeClr>
                </a:solidFill>
              </a:rPr>
              <a:t>+ transferts 6</a:t>
            </a:r>
            <a:r>
              <a:rPr lang="fr-FR" baseline="30000" dirty="0">
                <a:solidFill>
                  <a:schemeClr val="tx1">
                    <a:lumMod val="75000"/>
                    <a:lumOff val="25000"/>
                  </a:schemeClr>
                </a:solidFill>
              </a:rPr>
              <a:t>e</a:t>
            </a:r>
            <a:r>
              <a:rPr lang="fr-FR" dirty="0">
                <a:solidFill>
                  <a:schemeClr val="tx1">
                    <a:lumMod val="75000"/>
                    <a:lumOff val="25000"/>
                  </a:schemeClr>
                </a:solidFill>
              </a:rPr>
              <a:t> Réforme de l’Etat</a:t>
            </a:r>
          </a:p>
          <a:p>
            <a:pPr marL="285750" indent="-285750">
              <a:buFont typeface="Wingdings" pitchFamily="2" charset="2"/>
              <a:buChar char="Ø"/>
            </a:pPr>
            <a:r>
              <a:rPr lang="fr-FR" dirty="0">
                <a:solidFill>
                  <a:schemeClr val="tx1">
                    <a:lumMod val="75000"/>
                    <a:lumOff val="25000"/>
                  </a:schemeClr>
                </a:solidFill>
              </a:rPr>
              <a:t>Allocations F – </a:t>
            </a:r>
            <a:r>
              <a:rPr lang="fr-FR" dirty="0" err="1">
                <a:solidFill>
                  <a:schemeClr val="tx1">
                    <a:lumMod val="75000"/>
                    <a:lumOff val="25000"/>
                  </a:schemeClr>
                </a:solidFill>
              </a:rPr>
              <a:t>Grapa</a:t>
            </a:r>
            <a:r>
              <a:rPr lang="fr-FR" dirty="0">
                <a:solidFill>
                  <a:schemeClr val="tx1">
                    <a:lumMod val="75000"/>
                    <a:lumOff val="25000"/>
                  </a:schemeClr>
                </a:solidFill>
              </a:rPr>
              <a:t> – marché du travail		14,3</a:t>
            </a:r>
          </a:p>
          <a:p>
            <a:r>
              <a:rPr lang="fr-FR" dirty="0">
                <a:solidFill>
                  <a:schemeClr val="tx1">
                    <a:lumMod val="75000"/>
                    <a:lumOff val="25000"/>
                  </a:schemeClr>
                </a:solidFill>
              </a:rPr>
              <a:t>+ Assistance sociale (CPAS)      8	</a:t>
            </a:r>
          </a:p>
        </p:txBody>
      </p:sp>
    </p:spTree>
    <p:extLst>
      <p:ext uri="{BB962C8B-B14F-4D97-AF65-F5344CB8AC3E}">
        <p14:creationId xmlns:p14="http://schemas.microsoft.com/office/powerpoint/2010/main" val="630425205"/>
      </p:ext>
    </p:extLst>
  </p:cSld>
  <p:clrMapOvr>
    <a:masterClrMapping/>
  </p:clrMapOvr>
  <mc:AlternateContent xmlns:mc="http://schemas.openxmlformats.org/markup-compatibility/2006" xmlns:p14="http://schemas.microsoft.com/office/powerpoint/2010/main">
    <mc:Choice Requires="p14">
      <p:transition spd="med" p14:dur="700" advTm="195609">
        <p:fade/>
      </p:transition>
    </mc:Choice>
    <mc:Fallback xmlns="">
      <p:transition spd="med" advTm="195609">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arallélogramme 10">
            <a:extLst>
              <a:ext uri="{FF2B5EF4-FFF2-40B4-BE49-F238E27FC236}">
                <a16:creationId xmlns:a16="http://schemas.microsoft.com/office/drawing/2014/main" id="{530803E7-B70A-544C-A31D-1CFC6DE7B63F}"/>
              </a:ext>
            </a:extLst>
          </p:cNvPr>
          <p:cNvSpPr/>
          <p:nvPr/>
        </p:nvSpPr>
        <p:spPr>
          <a:xfrm>
            <a:off x="-169682" y="235670"/>
            <a:ext cx="6381296" cy="612742"/>
          </a:xfrm>
          <a:prstGeom prst="parallelogram">
            <a:avLst/>
          </a:prstGeom>
          <a:solidFill>
            <a:srgbClr val="FF0000">
              <a:alpha val="6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0" y="901148"/>
            <a:ext cx="12192000" cy="660174"/>
          </a:xfrm>
        </p:spPr>
        <p:txBody>
          <a:bodyPr>
            <a:normAutofit/>
          </a:bodyPr>
          <a:lstStyle/>
          <a:p>
            <a:pPr algn="ctr"/>
            <a:r>
              <a:rPr lang="fr-BE" sz="3200" dirty="0">
                <a:solidFill>
                  <a:srgbClr val="5F686F"/>
                </a:solidFill>
              </a:rPr>
              <a:t>Le budget 2020 de l’assurance maladie</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599274920"/>
              </p:ext>
            </p:extLst>
          </p:nvPr>
        </p:nvGraphicFramePr>
        <p:xfrm>
          <a:off x="2027547" y="1458581"/>
          <a:ext cx="8519225" cy="5296678"/>
        </p:xfrm>
        <a:graphic>
          <a:graphicData uri="http://schemas.openxmlformats.org/drawingml/2006/table">
            <a:tbl>
              <a:tblPr>
                <a:tableStyleId>{5C22544A-7EE6-4342-B048-85BDC9FD1C3A}</a:tableStyleId>
              </a:tblPr>
              <a:tblGrid>
                <a:gridCol w="5990300">
                  <a:extLst>
                    <a:ext uri="{9D8B030D-6E8A-4147-A177-3AD203B41FA5}">
                      <a16:colId xmlns:a16="http://schemas.microsoft.com/office/drawing/2014/main" val="20000"/>
                    </a:ext>
                  </a:extLst>
                </a:gridCol>
                <a:gridCol w="1850776">
                  <a:extLst>
                    <a:ext uri="{9D8B030D-6E8A-4147-A177-3AD203B41FA5}">
                      <a16:colId xmlns:a16="http://schemas.microsoft.com/office/drawing/2014/main" val="20001"/>
                    </a:ext>
                  </a:extLst>
                </a:gridCol>
                <a:gridCol w="678149">
                  <a:extLst>
                    <a:ext uri="{9D8B030D-6E8A-4147-A177-3AD203B41FA5}">
                      <a16:colId xmlns:a16="http://schemas.microsoft.com/office/drawing/2014/main" val="20002"/>
                    </a:ext>
                  </a:extLst>
                </a:gridCol>
              </a:tblGrid>
              <a:tr h="493081">
                <a:tc>
                  <a:txBody>
                    <a:bodyPr/>
                    <a:lstStyle/>
                    <a:p>
                      <a:pPr algn="ctr" fontAlgn="b"/>
                      <a:r>
                        <a:rPr lang="fr-BE" sz="1400" u="none" strike="noStrike" dirty="0">
                          <a:effectLst/>
                          <a:latin typeface="+mj-lt"/>
                          <a:cs typeface="Arial" panose="020B0604020202020204" pitchFamily="34" charset="0"/>
                        </a:rPr>
                        <a:t>Rubriques</a:t>
                      </a:r>
                      <a:endParaRPr lang="fr-BE" sz="1400" b="0" i="0" u="none" strike="noStrike" dirty="0">
                        <a:effectLst/>
                        <a:latin typeface="+mj-lt"/>
                        <a:cs typeface="Arial" panose="020B0604020202020204" pitchFamily="34" charset="0"/>
                      </a:endParaRPr>
                    </a:p>
                  </a:txBody>
                  <a:tcPr marL="0" marR="0" marT="0" marB="0" anchor="b">
                    <a:solidFill>
                      <a:schemeClr val="bg1">
                        <a:lumMod val="85000"/>
                      </a:schemeClr>
                    </a:solidFill>
                  </a:tcPr>
                </a:tc>
                <a:tc>
                  <a:txBody>
                    <a:bodyPr/>
                    <a:lstStyle/>
                    <a:p>
                      <a:pPr algn="ctr" fontAlgn="b"/>
                      <a:r>
                        <a:rPr lang="fr-BE" sz="1400" u="none" strike="noStrike" dirty="0">
                          <a:effectLst/>
                          <a:latin typeface="+mj-lt"/>
                          <a:cs typeface="Arial" panose="020B0604020202020204" pitchFamily="34" charset="0"/>
                        </a:rPr>
                        <a:t>Dépenses 2020</a:t>
                      </a:r>
                    </a:p>
                    <a:p>
                      <a:pPr algn="ctr" fontAlgn="b"/>
                      <a:r>
                        <a:rPr lang="fr-BE" sz="1400" u="none" strike="noStrike" dirty="0">
                          <a:effectLst/>
                          <a:latin typeface="+mj-lt"/>
                          <a:cs typeface="Arial" panose="020B0604020202020204" pitchFamily="34" charset="0"/>
                        </a:rPr>
                        <a:t>(en millions €)</a:t>
                      </a:r>
                      <a:endParaRPr lang="fr-BE" sz="1400" b="0" i="0" u="none" strike="noStrike" dirty="0">
                        <a:effectLst/>
                        <a:latin typeface="+mj-lt"/>
                        <a:cs typeface="Arial" panose="020B0604020202020204" pitchFamily="34" charset="0"/>
                      </a:endParaRPr>
                    </a:p>
                  </a:txBody>
                  <a:tcPr marL="0" marR="0" marT="0" marB="0" anchor="b">
                    <a:solidFill>
                      <a:schemeClr val="bg1">
                        <a:lumMod val="85000"/>
                      </a:schemeClr>
                    </a:solidFill>
                  </a:tcPr>
                </a:tc>
                <a:tc>
                  <a:txBody>
                    <a:bodyPr/>
                    <a:lstStyle/>
                    <a:p>
                      <a:pPr algn="ctr" fontAlgn="b"/>
                      <a:r>
                        <a:rPr lang="fr-BE" sz="1400" u="none" strike="noStrike">
                          <a:effectLst/>
                          <a:latin typeface="+mj-lt"/>
                          <a:cs typeface="Arial" panose="020B0604020202020204" pitchFamily="34" charset="0"/>
                        </a:rPr>
                        <a:t>en %</a:t>
                      </a:r>
                      <a:endParaRPr lang="fr-BE" sz="1400" b="0" i="0" u="none" strike="noStrike">
                        <a:effectLst/>
                        <a:latin typeface="+mj-lt"/>
                        <a:cs typeface="Arial" panose="020B0604020202020204" pitchFamily="34" charset="0"/>
                      </a:endParaRPr>
                    </a:p>
                  </a:txBody>
                  <a:tcPr marL="0" marR="0" marT="0" marB="0" anchor="b">
                    <a:solidFill>
                      <a:schemeClr val="bg1">
                        <a:lumMod val="85000"/>
                      </a:schemeClr>
                    </a:solidFill>
                  </a:tcPr>
                </a:tc>
                <a:extLst>
                  <a:ext uri="{0D108BD9-81ED-4DB2-BD59-A6C34878D82A}">
                    <a16:rowId xmlns:a16="http://schemas.microsoft.com/office/drawing/2014/main" val="10000"/>
                  </a:ext>
                </a:extLst>
              </a:tr>
              <a:tr h="194637">
                <a:tc>
                  <a:txBody>
                    <a:bodyPr/>
                    <a:lstStyle/>
                    <a:p>
                      <a:pPr algn="l" fontAlgn="b"/>
                      <a:r>
                        <a:rPr lang="fr-BE" sz="1400" u="none" strike="noStrike" dirty="0">
                          <a:solidFill>
                            <a:schemeClr val="tx1"/>
                          </a:solidFill>
                          <a:effectLst/>
                          <a:latin typeface="+mj-lt"/>
                          <a:cs typeface="Arial" panose="020B0604020202020204" pitchFamily="34" charset="0"/>
                        </a:rPr>
                        <a:t> Honoraires des médecins</a:t>
                      </a:r>
                      <a:endParaRPr lang="fr-BE" sz="1400" b="1" i="0" u="none" strike="noStrike" dirty="0">
                        <a:solidFill>
                          <a:schemeClr val="tx1"/>
                        </a:solidFill>
                        <a:effectLst/>
                        <a:latin typeface="+mj-lt"/>
                        <a:cs typeface="Arial" panose="020B0604020202020204" pitchFamily="34" charset="0"/>
                      </a:endParaRPr>
                    </a:p>
                  </a:txBody>
                  <a:tcPr marL="0" marR="0" marT="0" marB="0" anchor="b">
                    <a:solidFill>
                      <a:schemeClr val="bg1">
                        <a:lumMod val="85000"/>
                      </a:schemeClr>
                    </a:solidFill>
                  </a:tcPr>
                </a:tc>
                <a:tc>
                  <a:txBody>
                    <a:bodyPr/>
                    <a:lstStyle/>
                    <a:p>
                      <a:pPr algn="ctr" fontAlgn="b"/>
                      <a:r>
                        <a:rPr lang="fr-BE" sz="1400" u="none" strike="noStrike" dirty="0">
                          <a:solidFill>
                            <a:schemeClr val="tx1"/>
                          </a:solidFill>
                          <a:effectLst/>
                          <a:latin typeface="+mj-lt"/>
                          <a:cs typeface="Arial" panose="020B0604020202020204" pitchFamily="34" charset="0"/>
                        </a:rPr>
                        <a:t>8.934</a:t>
                      </a:r>
                      <a:endParaRPr lang="fr-BE" sz="1400" b="1" i="0" u="none" strike="noStrike" dirty="0">
                        <a:solidFill>
                          <a:schemeClr val="tx1"/>
                        </a:solidFill>
                        <a:effectLst/>
                        <a:latin typeface="+mj-lt"/>
                        <a:cs typeface="Arial" panose="020B0604020202020204" pitchFamily="34" charset="0"/>
                      </a:endParaRPr>
                    </a:p>
                  </a:txBody>
                  <a:tcPr marL="0" marR="0" marT="0" marB="0" anchor="b">
                    <a:solidFill>
                      <a:schemeClr val="bg1">
                        <a:lumMod val="85000"/>
                      </a:schemeClr>
                    </a:solidFill>
                  </a:tcPr>
                </a:tc>
                <a:tc>
                  <a:txBody>
                    <a:bodyPr/>
                    <a:lstStyle/>
                    <a:p>
                      <a:pPr algn="ctr" fontAlgn="b"/>
                      <a:r>
                        <a:rPr lang="fr-BE" sz="1400" u="none" strike="noStrike" dirty="0">
                          <a:solidFill>
                            <a:schemeClr val="tx1"/>
                          </a:solidFill>
                          <a:effectLst/>
                          <a:latin typeface="+mj-lt"/>
                          <a:cs typeface="Arial" panose="020B0604020202020204" pitchFamily="34" charset="0"/>
                        </a:rPr>
                        <a:t>32,3%</a:t>
                      </a:r>
                      <a:endParaRPr lang="fr-BE" sz="1400" b="1" i="0" u="none" strike="noStrike" dirty="0">
                        <a:solidFill>
                          <a:schemeClr val="tx1"/>
                        </a:solidFill>
                        <a:effectLst/>
                        <a:latin typeface="+mj-lt"/>
                        <a:cs typeface="Arial" panose="020B0604020202020204" pitchFamily="34" charset="0"/>
                      </a:endParaRPr>
                    </a:p>
                  </a:txBody>
                  <a:tcPr marL="0" marR="0" marT="0" marB="0" anchor="b">
                    <a:solidFill>
                      <a:schemeClr val="bg1">
                        <a:lumMod val="85000"/>
                      </a:schemeClr>
                    </a:solidFill>
                  </a:tcPr>
                </a:tc>
                <a:extLst>
                  <a:ext uri="{0D108BD9-81ED-4DB2-BD59-A6C34878D82A}">
                    <a16:rowId xmlns:a16="http://schemas.microsoft.com/office/drawing/2014/main" val="10001"/>
                  </a:ext>
                </a:extLst>
              </a:tr>
              <a:tr h="194637">
                <a:tc>
                  <a:txBody>
                    <a:bodyPr/>
                    <a:lstStyle/>
                    <a:p>
                      <a:pPr algn="l" fontAlgn="b"/>
                      <a:r>
                        <a:rPr lang="fr-BE" sz="1400" u="none" strike="noStrike" dirty="0">
                          <a:effectLst/>
                          <a:latin typeface="+mj-lt"/>
                          <a:cs typeface="Arial" panose="020B0604020202020204" pitchFamily="34" charset="0"/>
                        </a:rPr>
                        <a:t> Honoraires dentistes</a:t>
                      </a:r>
                      <a:endParaRPr lang="fr-BE" sz="1400" b="0" i="0" u="none" strike="noStrike" dirty="0">
                        <a:effectLst/>
                        <a:latin typeface="+mj-lt"/>
                        <a:cs typeface="Arial" panose="020B0604020202020204" pitchFamily="34" charset="0"/>
                      </a:endParaRPr>
                    </a:p>
                  </a:txBody>
                  <a:tcPr marL="0" marR="0" marT="0" marB="0" anchor="b">
                    <a:solidFill>
                      <a:schemeClr val="bg1">
                        <a:lumMod val="85000"/>
                      </a:schemeClr>
                    </a:solidFill>
                  </a:tcPr>
                </a:tc>
                <a:tc>
                  <a:txBody>
                    <a:bodyPr/>
                    <a:lstStyle/>
                    <a:p>
                      <a:pPr algn="ctr" fontAlgn="b"/>
                      <a:r>
                        <a:rPr lang="fr-BE" sz="1400" u="none" strike="noStrike" dirty="0">
                          <a:effectLst/>
                          <a:latin typeface="+mj-lt"/>
                          <a:cs typeface="Arial" panose="020B0604020202020204" pitchFamily="34" charset="0"/>
                        </a:rPr>
                        <a:t>1.060</a:t>
                      </a:r>
                      <a:endParaRPr lang="fr-BE" sz="1400" b="0" i="0" u="none" strike="noStrike" dirty="0">
                        <a:effectLst/>
                        <a:latin typeface="+mj-lt"/>
                        <a:cs typeface="Arial" panose="020B0604020202020204" pitchFamily="34" charset="0"/>
                      </a:endParaRPr>
                    </a:p>
                  </a:txBody>
                  <a:tcPr marL="0" marR="0" marT="0" marB="0" anchor="b">
                    <a:solidFill>
                      <a:schemeClr val="bg1">
                        <a:lumMod val="85000"/>
                      </a:schemeClr>
                    </a:solidFill>
                  </a:tcPr>
                </a:tc>
                <a:tc>
                  <a:txBody>
                    <a:bodyPr/>
                    <a:lstStyle/>
                    <a:p>
                      <a:pPr algn="ctr" fontAlgn="b"/>
                      <a:r>
                        <a:rPr lang="fr-BE" sz="1400" u="none" strike="noStrike">
                          <a:effectLst/>
                          <a:latin typeface="+mj-lt"/>
                          <a:cs typeface="Arial" panose="020B0604020202020204" pitchFamily="34" charset="0"/>
                        </a:rPr>
                        <a:t>3,8%</a:t>
                      </a:r>
                      <a:endParaRPr lang="fr-BE" sz="1400" b="0" i="0" u="none" strike="noStrike">
                        <a:effectLst/>
                        <a:latin typeface="+mj-lt"/>
                        <a:cs typeface="Arial" panose="020B0604020202020204" pitchFamily="34" charset="0"/>
                      </a:endParaRPr>
                    </a:p>
                  </a:txBody>
                  <a:tcPr marL="0" marR="0" marT="0" marB="0" anchor="b">
                    <a:solidFill>
                      <a:schemeClr val="bg1">
                        <a:lumMod val="85000"/>
                      </a:schemeClr>
                    </a:solidFill>
                  </a:tcPr>
                </a:tc>
                <a:extLst>
                  <a:ext uri="{0D108BD9-81ED-4DB2-BD59-A6C34878D82A}">
                    <a16:rowId xmlns:a16="http://schemas.microsoft.com/office/drawing/2014/main" val="10002"/>
                  </a:ext>
                </a:extLst>
              </a:tr>
              <a:tr h="194637">
                <a:tc>
                  <a:txBody>
                    <a:bodyPr/>
                    <a:lstStyle/>
                    <a:p>
                      <a:pPr algn="l" fontAlgn="b"/>
                      <a:r>
                        <a:rPr lang="fr-BE" sz="1400" u="none" strike="noStrike" dirty="0">
                          <a:solidFill>
                            <a:schemeClr val="tx1"/>
                          </a:solidFill>
                          <a:effectLst/>
                          <a:latin typeface="+mj-lt"/>
                          <a:cs typeface="Arial" panose="020B0604020202020204" pitchFamily="34" charset="0"/>
                        </a:rPr>
                        <a:t> Fournitures pharmaceutiques</a:t>
                      </a:r>
                      <a:endParaRPr lang="fr-BE" sz="1400" b="1" i="0" u="none" strike="noStrike" dirty="0">
                        <a:solidFill>
                          <a:schemeClr val="tx1"/>
                        </a:solidFill>
                        <a:effectLst/>
                        <a:latin typeface="+mj-lt"/>
                        <a:cs typeface="Arial" panose="020B0604020202020204" pitchFamily="34" charset="0"/>
                      </a:endParaRPr>
                    </a:p>
                  </a:txBody>
                  <a:tcPr marL="0" marR="0" marT="0" marB="0" anchor="b">
                    <a:solidFill>
                      <a:schemeClr val="bg1">
                        <a:lumMod val="85000"/>
                      </a:schemeClr>
                    </a:solidFill>
                  </a:tcPr>
                </a:tc>
                <a:tc>
                  <a:txBody>
                    <a:bodyPr/>
                    <a:lstStyle/>
                    <a:p>
                      <a:pPr algn="ctr" fontAlgn="b"/>
                      <a:r>
                        <a:rPr lang="fr-BE" sz="1400" u="none" strike="noStrike" dirty="0">
                          <a:solidFill>
                            <a:schemeClr val="tx1"/>
                          </a:solidFill>
                          <a:effectLst/>
                          <a:latin typeface="+mj-lt"/>
                          <a:cs typeface="Arial" panose="020B0604020202020204" pitchFamily="34" charset="0"/>
                        </a:rPr>
                        <a:t>5.108</a:t>
                      </a:r>
                      <a:endParaRPr lang="fr-BE" sz="1400" b="1" i="0" u="none" strike="noStrike" dirty="0">
                        <a:solidFill>
                          <a:schemeClr val="tx1"/>
                        </a:solidFill>
                        <a:effectLst/>
                        <a:latin typeface="+mj-lt"/>
                        <a:cs typeface="Arial" panose="020B0604020202020204" pitchFamily="34" charset="0"/>
                      </a:endParaRPr>
                    </a:p>
                  </a:txBody>
                  <a:tcPr marL="0" marR="0" marT="0" marB="0" anchor="b">
                    <a:solidFill>
                      <a:schemeClr val="bg1">
                        <a:lumMod val="85000"/>
                      </a:schemeClr>
                    </a:solidFill>
                  </a:tcPr>
                </a:tc>
                <a:tc>
                  <a:txBody>
                    <a:bodyPr/>
                    <a:lstStyle/>
                    <a:p>
                      <a:pPr algn="ctr" fontAlgn="b"/>
                      <a:r>
                        <a:rPr lang="fr-BE" sz="1400" u="none" strike="noStrike" dirty="0">
                          <a:solidFill>
                            <a:schemeClr val="tx1"/>
                          </a:solidFill>
                          <a:effectLst/>
                          <a:latin typeface="+mj-lt"/>
                          <a:cs typeface="Arial" panose="020B0604020202020204" pitchFamily="34" charset="0"/>
                        </a:rPr>
                        <a:t>18,5%</a:t>
                      </a:r>
                      <a:endParaRPr lang="fr-BE" sz="1400" b="1" i="0" u="none" strike="noStrike" dirty="0">
                        <a:solidFill>
                          <a:schemeClr val="tx1"/>
                        </a:solidFill>
                        <a:effectLst/>
                        <a:latin typeface="+mj-lt"/>
                        <a:cs typeface="Arial" panose="020B0604020202020204" pitchFamily="34" charset="0"/>
                      </a:endParaRPr>
                    </a:p>
                  </a:txBody>
                  <a:tcPr marL="0" marR="0" marT="0" marB="0" anchor="b">
                    <a:solidFill>
                      <a:schemeClr val="bg1">
                        <a:lumMod val="85000"/>
                      </a:schemeClr>
                    </a:solidFill>
                  </a:tcPr>
                </a:tc>
                <a:extLst>
                  <a:ext uri="{0D108BD9-81ED-4DB2-BD59-A6C34878D82A}">
                    <a16:rowId xmlns:a16="http://schemas.microsoft.com/office/drawing/2014/main" val="10003"/>
                  </a:ext>
                </a:extLst>
              </a:tr>
              <a:tr h="194637">
                <a:tc>
                  <a:txBody>
                    <a:bodyPr/>
                    <a:lstStyle/>
                    <a:p>
                      <a:pPr algn="l" fontAlgn="b"/>
                      <a:r>
                        <a:rPr lang="fr-BE" sz="1400" u="none" strike="noStrike" dirty="0">
                          <a:effectLst/>
                          <a:latin typeface="+mj-lt"/>
                          <a:cs typeface="Arial" panose="020B0604020202020204" pitchFamily="34" charset="0"/>
                        </a:rPr>
                        <a:t> Honoraires de délivrance des pharmaciens </a:t>
                      </a:r>
                      <a:endParaRPr lang="fr-BE" sz="1400" b="0" i="0" u="none" strike="noStrike" dirty="0">
                        <a:effectLst/>
                        <a:latin typeface="+mj-lt"/>
                        <a:cs typeface="Arial" panose="020B0604020202020204" pitchFamily="34" charset="0"/>
                      </a:endParaRPr>
                    </a:p>
                  </a:txBody>
                  <a:tcPr marL="0" marR="0" marT="0" marB="0" anchor="b">
                    <a:solidFill>
                      <a:schemeClr val="bg1">
                        <a:lumMod val="85000"/>
                      </a:schemeClr>
                    </a:solidFill>
                  </a:tcPr>
                </a:tc>
                <a:tc>
                  <a:txBody>
                    <a:bodyPr/>
                    <a:lstStyle/>
                    <a:p>
                      <a:pPr algn="ctr" fontAlgn="b"/>
                      <a:r>
                        <a:rPr lang="fr-BE" sz="1400" u="none" strike="noStrike" dirty="0">
                          <a:effectLst/>
                          <a:latin typeface="+mj-lt"/>
                          <a:cs typeface="Arial" panose="020B0604020202020204" pitchFamily="34" charset="0"/>
                        </a:rPr>
                        <a:t>689</a:t>
                      </a:r>
                      <a:endParaRPr lang="fr-BE" sz="1400" b="0" i="0" u="none" strike="noStrike" dirty="0">
                        <a:effectLst/>
                        <a:latin typeface="+mj-lt"/>
                        <a:cs typeface="Arial" panose="020B0604020202020204" pitchFamily="34" charset="0"/>
                      </a:endParaRPr>
                    </a:p>
                  </a:txBody>
                  <a:tcPr marL="0" marR="0" marT="0" marB="0" anchor="b">
                    <a:solidFill>
                      <a:schemeClr val="bg1">
                        <a:lumMod val="85000"/>
                      </a:schemeClr>
                    </a:solidFill>
                  </a:tcPr>
                </a:tc>
                <a:tc>
                  <a:txBody>
                    <a:bodyPr/>
                    <a:lstStyle/>
                    <a:p>
                      <a:pPr algn="ctr" fontAlgn="b"/>
                      <a:r>
                        <a:rPr lang="fr-BE" sz="1400" u="none" strike="noStrike">
                          <a:effectLst/>
                          <a:latin typeface="+mj-lt"/>
                          <a:cs typeface="Arial" panose="020B0604020202020204" pitchFamily="34" charset="0"/>
                        </a:rPr>
                        <a:t>2,5%</a:t>
                      </a:r>
                      <a:endParaRPr lang="fr-BE" sz="1400" b="0" i="0" u="none" strike="noStrike">
                        <a:effectLst/>
                        <a:latin typeface="+mj-lt"/>
                        <a:cs typeface="Arial" panose="020B0604020202020204" pitchFamily="34" charset="0"/>
                      </a:endParaRPr>
                    </a:p>
                  </a:txBody>
                  <a:tcPr marL="0" marR="0" marT="0" marB="0" anchor="b">
                    <a:solidFill>
                      <a:schemeClr val="bg1">
                        <a:lumMod val="85000"/>
                      </a:schemeClr>
                    </a:solidFill>
                  </a:tcPr>
                </a:tc>
                <a:extLst>
                  <a:ext uri="{0D108BD9-81ED-4DB2-BD59-A6C34878D82A}">
                    <a16:rowId xmlns:a16="http://schemas.microsoft.com/office/drawing/2014/main" val="10004"/>
                  </a:ext>
                </a:extLst>
              </a:tr>
              <a:tr h="308176">
                <a:tc>
                  <a:txBody>
                    <a:bodyPr/>
                    <a:lstStyle/>
                    <a:p>
                      <a:pPr algn="l" fontAlgn="b"/>
                      <a:r>
                        <a:rPr lang="fr-BE" sz="1400" u="none" strike="noStrike" dirty="0">
                          <a:effectLst/>
                          <a:latin typeface="+mj-lt"/>
                          <a:cs typeface="Arial" panose="020B0604020202020204" pitchFamily="34" charset="0"/>
                        </a:rPr>
                        <a:t> Honoraires infirmiers (hôpital + domicile)</a:t>
                      </a:r>
                      <a:endParaRPr lang="fr-BE" sz="1400" b="0" i="0" u="none" strike="noStrike" dirty="0">
                        <a:effectLst/>
                        <a:latin typeface="+mj-lt"/>
                        <a:cs typeface="Arial" panose="020B0604020202020204" pitchFamily="34" charset="0"/>
                      </a:endParaRPr>
                    </a:p>
                  </a:txBody>
                  <a:tcPr marL="0" marR="0" marT="0" marB="0" anchor="b">
                    <a:solidFill>
                      <a:schemeClr val="bg1">
                        <a:lumMod val="85000"/>
                      </a:schemeClr>
                    </a:solidFill>
                  </a:tcPr>
                </a:tc>
                <a:tc>
                  <a:txBody>
                    <a:bodyPr/>
                    <a:lstStyle/>
                    <a:p>
                      <a:pPr algn="ctr" fontAlgn="b"/>
                      <a:r>
                        <a:rPr lang="fr-BE" sz="1400" u="none" strike="noStrike" dirty="0">
                          <a:effectLst/>
                          <a:latin typeface="+mj-lt"/>
                          <a:cs typeface="Arial" panose="020B0604020202020204" pitchFamily="34" charset="0"/>
                        </a:rPr>
                        <a:t>1.728</a:t>
                      </a:r>
                      <a:endParaRPr lang="fr-BE" sz="1400" b="0" i="0" u="none" strike="noStrike" dirty="0">
                        <a:effectLst/>
                        <a:latin typeface="+mj-lt"/>
                        <a:cs typeface="Arial" panose="020B0604020202020204" pitchFamily="34" charset="0"/>
                      </a:endParaRPr>
                    </a:p>
                  </a:txBody>
                  <a:tcPr marL="0" marR="0" marT="0" marB="0" anchor="b">
                    <a:solidFill>
                      <a:schemeClr val="bg1">
                        <a:lumMod val="85000"/>
                      </a:schemeClr>
                    </a:solidFill>
                  </a:tcPr>
                </a:tc>
                <a:tc>
                  <a:txBody>
                    <a:bodyPr/>
                    <a:lstStyle/>
                    <a:p>
                      <a:pPr algn="ctr" fontAlgn="b"/>
                      <a:r>
                        <a:rPr lang="fr-BE" sz="1400" u="none" strike="noStrike">
                          <a:effectLst/>
                          <a:latin typeface="+mj-lt"/>
                          <a:cs typeface="Arial" panose="020B0604020202020204" pitchFamily="34" charset="0"/>
                        </a:rPr>
                        <a:t>6,2%</a:t>
                      </a:r>
                      <a:endParaRPr lang="fr-BE" sz="1400" b="0" i="0" u="none" strike="noStrike">
                        <a:effectLst/>
                        <a:latin typeface="+mj-lt"/>
                        <a:cs typeface="Arial" panose="020B0604020202020204" pitchFamily="34" charset="0"/>
                      </a:endParaRPr>
                    </a:p>
                  </a:txBody>
                  <a:tcPr marL="0" marR="0" marT="0" marB="0" anchor="b">
                    <a:solidFill>
                      <a:schemeClr val="bg1">
                        <a:lumMod val="85000"/>
                      </a:schemeClr>
                    </a:solidFill>
                  </a:tcPr>
                </a:tc>
                <a:extLst>
                  <a:ext uri="{0D108BD9-81ED-4DB2-BD59-A6C34878D82A}">
                    <a16:rowId xmlns:a16="http://schemas.microsoft.com/office/drawing/2014/main" val="10005"/>
                  </a:ext>
                </a:extLst>
              </a:tr>
              <a:tr h="194637">
                <a:tc>
                  <a:txBody>
                    <a:bodyPr/>
                    <a:lstStyle/>
                    <a:p>
                      <a:pPr algn="l" fontAlgn="b"/>
                      <a:r>
                        <a:rPr lang="fr-BE" sz="1400" u="none" strike="noStrike" dirty="0">
                          <a:effectLst/>
                          <a:latin typeface="+mj-lt"/>
                          <a:cs typeface="Arial" panose="020B0604020202020204" pitchFamily="34" charset="0"/>
                        </a:rPr>
                        <a:t> Soins kinésithérapeutes</a:t>
                      </a:r>
                      <a:endParaRPr lang="fr-BE" sz="1400" b="0" i="0" u="none" strike="noStrike" dirty="0">
                        <a:effectLst/>
                        <a:latin typeface="+mj-lt"/>
                        <a:cs typeface="Arial" panose="020B0604020202020204" pitchFamily="34" charset="0"/>
                      </a:endParaRPr>
                    </a:p>
                  </a:txBody>
                  <a:tcPr marL="0" marR="0" marT="0" marB="0" anchor="b">
                    <a:solidFill>
                      <a:schemeClr val="bg1">
                        <a:lumMod val="85000"/>
                      </a:schemeClr>
                    </a:solidFill>
                  </a:tcPr>
                </a:tc>
                <a:tc>
                  <a:txBody>
                    <a:bodyPr/>
                    <a:lstStyle/>
                    <a:p>
                      <a:pPr algn="ctr" fontAlgn="b"/>
                      <a:r>
                        <a:rPr lang="fr-BE" sz="1400" u="none" strike="noStrike" dirty="0">
                          <a:effectLst/>
                          <a:latin typeface="+mj-lt"/>
                          <a:cs typeface="Arial" panose="020B0604020202020204" pitchFamily="34" charset="0"/>
                        </a:rPr>
                        <a:t>859</a:t>
                      </a:r>
                      <a:endParaRPr lang="fr-BE" sz="1400" b="0" i="0" u="none" strike="noStrike" dirty="0">
                        <a:effectLst/>
                        <a:latin typeface="+mj-lt"/>
                        <a:cs typeface="Arial" panose="020B0604020202020204" pitchFamily="34" charset="0"/>
                      </a:endParaRPr>
                    </a:p>
                  </a:txBody>
                  <a:tcPr marL="0" marR="0" marT="0" marB="0" anchor="b">
                    <a:solidFill>
                      <a:schemeClr val="bg1">
                        <a:lumMod val="85000"/>
                      </a:schemeClr>
                    </a:solidFill>
                  </a:tcPr>
                </a:tc>
                <a:tc>
                  <a:txBody>
                    <a:bodyPr/>
                    <a:lstStyle/>
                    <a:p>
                      <a:pPr algn="ctr" fontAlgn="b"/>
                      <a:r>
                        <a:rPr lang="fr-BE" sz="1400" u="none" strike="noStrike">
                          <a:effectLst/>
                          <a:latin typeface="+mj-lt"/>
                          <a:cs typeface="Arial" panose="020B0604020202020204" pitchFamily="34" charset="0"/>
                        </a:rPr>
                        <a:t>3,1%</a:t>
                      </a:r>
                      <a:endParaRPr lang="fr-BE" sz="1400" b="0" i="0" u="none" strike="noStrike">
                        <a:effectLst/>
                        <a:latin typeface="+mj-lt"/>
                        <a:cs typeface="Arial" panose="020B0604020202020204" pitchFamily="34" charset="0"/>
                      </a:endParaRPr>
                    </a:p>
                  </a:txBody>
                  <a:tcPr marL="0" marR="0" marT="0" marB="0" anchor="b">
                    <a:solidFill>
                      <a:schemeClr val="bg1">
                        <a:lumMod val="85000"/>
                      </a:schemeClr>
                    </a:solidFill>
                  </a:tcPr>
                </a:tc>
                <a:extLst>
                  <a:ext uri="{0D108BD9-81ED-4DB2-BD59-A6C34878D82A}">
                    <a16:rowId xmlns:a16="http://schemas.microsoft.com/office/drawing/2014/main" val="10006"/>
                  </a:ext>
                </a:extLst>
              </a:tr>
              <a:tr h="194637">
                <a:tc>
                  <a:txBody>
                    <a:bodyPr/>
                    <a:lstStyle/>
                    <a:p>
                      <a:pPr algn="l" fontAlgn="b"/>
                      <a:r>
                        <a:rPr lang="fr-BE" sz="1400" u="none" strike="noStrike" dirty="0">
                          <a:effectLst/>
                          <a:latin typeface="+mj-lt"/>
                          <a:cs typeface="Arial" panose="020B0604020202020204" pitchFamily="34" charset="0"/>
                        </a:rPr>
                        <a:t> Soins bandagistes orthopédistes</a:t>
                      </a:r>
                      <a:endParaRPr lang="fr-BE" sz="1400" b="0" i="0" u="none" strike="noStrike" dirty="0">
                        <a:effectLst/>
                        <a:latin typeface="+mj-lt"/>
                        <a:cs typeface="Arial" panose="020B0604020202020204" pitchFamily="34" charset="0"/>
                      </a:endParaRPr>
                    </a:p>
                  </a:txBody>
                  <a:tcPr marL="0" marR="0" marT="0" marB="0" anchor="b">
                    <a:solidFill>
                      <a:schemeClr val="bg1">
                        <a:lumMod val="85000"/>
                      </a:schemeClr>
                    </a:solidFill>
                  </a:tcPr>
                </a:tc>
                <a:tc>
                  <a:txBody>
                    <a:bodyPr/>
                    <a:lstStyle/>
                    <a:p>
                      <a:pPr algn="ctr" fontAlgn="b"/>
                      <a:r>
                        <a:rPr lang="fr-BE" sz="1400" u="none" strike="noStrike" dirty="0">
                          <a:effectLst/>
                          <a:latin typeface="+mj-lt"/>
                          <a:cs typeface="Arial" panose="020B0604020202020204" pitchFamily="34" charset="0"/>
                        </a:rPr>
                        <a:t>251</a:t>
                      </a:r>
                      <a:endParaRPr lang="fr-BE" sz="1400" b="0" i="0" u="none" strike="noStrike" dirty="0">
                        <a:effectLst/>
                        <a:latin typeface="+mj-lt"/>
                        <a:cs typeface="Arial" panose="020B0604020202020204" pitchFamily="34" charset="0"/>
                      </a:endParaRPr>
                    </a:p>
                  </a:txBody>
                  <a:tcPr marL="0" marR="0" marT="0" marB="0" anchor="b">
                    <a:solidFill>
                      <a:schemeClr val="bg1">
                        <a:lumMod val="85000"/>
                      </a:schemeClr>
                    </a:solidFill>
                  </a:tcPr>
                </a:tc>
                <a:tc>
                  <a:txBody>
                    <a:bodyPr/>
                    <a:lstStyle/>
                    <a:p>
                      <a:pPr algn="ctr" fontAlgn="b"/>
                      <a:r>
                        <a:rPr lang="fr-BE" sz="1400" u="none" strike="noStrike">
                          <a:effectLst/>
                          <a:latin typeface="+mj-lt"/>
                          <a:cs typeface="Arial" panose="020B0604020202020204" pitchFamily="34" charset="0"/>
                        </a:rPr>
                        <a:t>0,9%</a:t>
                      </a:r>
                      <a:endParaRPr lang="fr-BE" sz="1400" b="0" i="0" u="none" strike="noStrike">
                        <a:effectLst/>
                        <a:latin typeface="+mj-lt"/>
                        <a:cs typeface="Arial" panose="020B0604020202020204" pitchFamily="34" charset="0"/>
                      </a:endParaRPr>
                    </a:p>
                  </a:txBody>
                  <a:tcPr marL="0" marR="0" marT="0" marB="0" anchor="b">
                    <a:solidFill>
                      <a:schemeClr val="bg1">
                        <a:lumMod val="85000"/>
                      </a:schemeClr>
                    </a:solidFill>
                  </a:tcPr>
                </a:tc>
                <a:extLst>
                  <a:ext uri="{0D108BD9-81ED-4DB2-BD59-A6C34878D82A}">
                    <a16:rowId xmlns:a16="http://schemas.microsoft.com/office/drawing/2014/main" val="10007"/>
                  </a:ext>
                </a:extLst>
              </a:tr>
              <a:tr h="194637">
                <a:tc>
                  <a:txBody>
                    <a:bodyPr/>
                    <a:lstStyle/>
                    <a:p>
                      <a:pPr algn="l" fontAlgn="b"/>
                      <a:r>
                        <a:rPr lang="fr-BE" sz="1400" u="none" strike="noStrike" dirty="0">
                          <a:effectLst/>
                          <a:latin typeface="+mj-lt"/>
                          <a:cs typeface="Arial" panose="020B0604020202020204" pitchFamily="34" charset="0"/>
                        </a:rPr>
                        <a:t> Implants et dispositifs médicaux</a:t>
                      </a:r>
                      <a:endParaRPr lang="fr-BE" sz="1400" b="0" i="0" u="none" strike="noStrike" dirty="0">
                        <a:effectLst/>
                        <a:latin typeface="+mj-lt"/>
                        <a:cs typeface="Arial" panose="020B0604020202020204" pitchFamily="34" charset="0"/>
                      </a:endParaRPr>
                    </a:p>
                  </a:txBody>
                  <a:tcPr marL="0" marR="0" marT="0" marB="0" anchor="b">
                    <a:solidFill>
                      <a:schemeClr val="bg1">
                        <a:lumMod val="85000"/>
                      </a:schemeClr>
                    </a:solidFill>
                  </a:tcPr>
                </a:tc>
                <a:tc>
                  <a:txBody>
                    <a:bodyPr/>
                    <a:lstStyle/>
                    <a:p>
                      <a:pPr algn="ctr" fontAlgn="b"/>
                      <a:r>
                        <a:rPr lang="fr-BE" sz="1400" u="none" strike="noStrike" dirty="0">
                          <a:effectLst/>
                          <a:latin typeface="+mj-lt"/>
                          <a:cs typeface="Arial" panose="020B0604020202020204" pitchFamily="34" charset="0"/>
                        </a:rPr>
                        <a:t>821</a:t>
                      </a:r>
                      <a:endParaRPr lang="fr-BE" sz="1400" b="0" i="0" u="none" strike="noStrike" dirty="0">
                        <a:effectLst/>
                        <a:latin typeface="+mj-lt"/>
                        <a:cs typeface="Arial" panose="020B0604020202020204" pitchFamily="34" charset="0"/>
                      </a:endParaRPr>
                    </a:p>
                  </a:txBody>
                  <a:tcPr marL="0" marR="0" marT="0" marB="0" anchor="b">
                    <a:solidFill>
                      <a:schemeClr val="bg1">
                        <a:lumMod val="85000"/>
                      </a:schemeClr>
                    </a:solidFill>
                  </a:tcPr>
                </a:tc>
                <a:tc>
                  <a:txBody>
                    <a:bodyPr/>
                    <a:lstStyle/>
                    <a:p>
                      <a:pPr algn="ctr" fontAlgn="b"/>
                      <a:r>
                        <a:rPr lang="fr-BE" sz="1400" u="none" strike="noStrike">
                          <a:effectLst/>
                          <a:latin typeface="+mj-lt"/>
                          <a:cs typeface="Arial" panose="020B0604020202020204" pitchFamily="34" charset="0"/>
                        </a:rPr>
                        <a:t>3,0%</a:t>
                      </a:r>
                      <a:endParaRPr lang="fr-BE" sz="1400" b="0" i="0" u="none" strike="noStrike">
                        <a:effectLst/>
                        <a:latin typeface="+mj-lt"/>
                        <a:cs typeface="Arial" panose="020B0604020202020204" pitchFamily="34" charset="0"/>
                      </a:endParaRPr>
                    </a:p>
                  </a:txBody>
                  <a:tcPr marL="0" marR="0" marT="0" marB="0" anchor="b">
                    <a:solidFill>
                      <a:schemeClr val="bg1">
                        <a:lumMod val="85000"/>
                      </a:schemeClr>
                    </a:solidFill>
                  </a:tcPr>
                </a:tc>
                <a:extLst>
                  <a:ext uri="{0D108BD9-81ED-4DB2-BD59-A6C34878D82A}">
                    <a16:rowId xmlns:a16="http://schemas.microsoft.com/office/drawing/2014/main" val="10008"/>
                  </a:ext>
                </a:extLst>
              </a:tr>
              <a:tr h="194637">
                <a:tc>
                  <a:txBody>
                    <a:bodyPr/>
                    <a:lstStyle/>
                    <a:p>
                      <a:pPr algn="l" fontAlgn="b"/>
                      <a:r>
                        <a:rPr lang="fr-BE" sz="1400" u="none" strike="noStrike" dirty="0">
                          <a:effectLst/>
                          <a:latin typeface="+mj-lt"/>
                          <a:cs typeface="Arial" panose="020B0604020202020204" pitchFamily="34" charset="0"/>
                        </a:rPr>
                        <a:t> Soins opticiens</a:t>
                      </a:r>
                      <a:endParaRPr lang="fr-BE" sz="1400" b="0" i="0" u="none" strike="noStrike" dirty="0">
                        <a:effectLst/>
                        <a:latin typeface="+mj-lt"/>
                        <a:cs typeface="Arial" panose="020B0604020202020204" pitchFamily="34" charset="0"/>
                      </a:endParaRPr>
                    </a:p>
                  </a:txBody>
                  <a:tcPr marL="0" marR="0" marT="0" marB="0" anchor="b">
                    <a:solidFill>
                      <a:schemeClr val="bg1">
                        <a:lumMod val="85000"/>
                      </a:schemeClr>
                    </a:solidFill>
                  </a:tcPr>
                </a:tc>
                <a:tc>
                  <a:txBody>
                    <a:bodyPr/>
                    <a:lstStyle/>
                    <a:p>
                      <a:pPr algn="ctr" fontAlgn="b"/>
                      <a:r>
                        <a:rPr lang="fr-BE" sz="1400" u="none" strike="noStrike" dirty="0">
                          <a:effectLst/>
                          <a:latin typeface="+mj-lt"/>
                          <a:cs typeface="Arial" panose="020B0604020202020204" pitchFamily="34" charset="0"/>
                        </a:rPr>
                        <a:t>34</a:t>
                      </a:r>
                      <a:endParaRPr lang="fr-BE" sz="1400" b="0" i="0" u="none" strike="noStrike" dirty="0">
                        <a:effectLst/>
                        <a:latin typeface="+mj-lt"/>
                        <a:cs typeface="Arial" panose="020B0604020202020204" pitchFamily="34" charset="0"/>
                      </a:endParaRPr>
                    </a:p>
                  </a:txBody>
                  <a:tcPr marL="0" marR="0" marT="0" marB="0" anchor="b">
                    <a:solidFill>
                      <a:schemeClr val="bg1">
                        <a:lumMod val="85000"/>
                      </a:schemeClr>
                    </a:solidFill>
                  </a:tcPr>
                </a:tc>
                <a:tc>
                  <a:txBody>
                    <a:bodyPr/>
                    <a:lstStyle/>
                    <a:p>
                      <a:pPr algn="ctr" fontAlgn="b"/>
                      <a:r>
                        <a:rPr lang="fr-BE" sz="1400" u="none" strike="noStrike">
                          <a:effectLst/>
                          <a:latin typeface="+mj-lt"/>
                          <a:cs typeface="Arial" panose="020B0604020202020204" pitchFamily="34" charset="0"/>
                        </a:rPr>
                        <a:t>0,1%</a:t>
                      </a:r>
                      <a:endParaRPr lang="fr-BE" sz="1400" b="0" i="0" u="none" strike="noStrike">
                        <a:effectLst/>
                        <a:latin typeface="+mj-lt"/>
                        <a:cs typeface="Arial" panose="020B0604020202020204" pitchFamily="34" charset="0"/>
                      </a:endParaRPr>
                    </a:p>
                  </a:txBody>
                  <a:tcPr marL="0" marR="0" marT="0" marB="0" anchor="b">
                    <a:solidFill>
                      <a:schemeClr val="bg1">
                        <a:lumMod val="85000"/>
                      </a:schemeClr>
                    </a:solidFill>
                  </a:tcPr>
                </a:tc>
                <a:extLst>
                  <a:ext uri="{0D108BD9-81ED-4DB2-BD59-A6C34878D82A}">
                    <a16:rowId xmlns:a16="http://schemas.microsoft.com/office/drawing/2014/main" val="10009"/>
                  </a:ext>
                </a:extLst>
              </a:tr>
              <a:tr h="194637">
                <a:tc>
                  <a:txBody>
                    <a:bodyPr/>
                    <a:lstStyle/>
                    <a:p>
                      <a:pPr algn="l" fontAlgn="b"/>
                      <a:r>
                        <a:rPr lang="fr-BE" sz="1400" u="none" strike="noStrike" dirty="0">
                          <a:effectLst/>
                          <a:latin typeface="+mj-lt"/>
                          <a:cs typeface="Arial" panose="020B0604020202020204" pitchFamily="34" charset="0"/>
                        </a:rPr>
                        <a:t> Soins </a:t>
                      </a:r>
                      <a:r>
                        <a:rPr lang="fr-BE" sz="1400" u="none" strike="noStrike" dirty="0" err="1">
                          <a:effectLst/>
                          <a:latin typeface="+mj-lt"/>
                          <a:cs typeface="Arial" panose="020B0604020202020204" pitchFamily="34" charset="0"/>
                        </a:rPr>
                        <a:t>audiciens</a:t>
                      </a:r>
                      <a:endParaRPr lang="fr-BE" sz="1400" b="0" i="0" u="none" strike="noStrike" dirty="0">
                        <a:effectLst/>
                        <a:latin typeface="+mj-lt"/>
                        <a:cs typeface="Arial" panose="020B0604020202020204" pitchFamily="34" charset="0"/>
                      </a:endParaRPr>
                    </a:p>
                  </a:txBody>
                  <a:tcPr marL="0" marR="0" marT="0" marB="0" anchor="b">
                    <a:solidFill>
                      <a:schemeClr val="bg1">
                        <a:lumMod val="85000"/>
                      </a:schemeClr>
                    </a:solidFill>
                  </a:tcPr>
                </a:tc>
                <a:tc>
                  <a:txBody>
                    <a:bodyPr/>
                    <a:lstStyle/>
                    <a:p>
                      <a:pPr algn="ctr" fontAlgn="b"/>
                      <a:r>
                        <a:rPr lang="fr-BE" sz="1400" u="none" strike="noStrike" dirty="0">
                          <a:effectLst/>
                          <a:latin typeface="+mj-lt"/>
                          <a:cs typeface="Arial" panose="020B0604020202020204" pitchFamily="34" charset="0"/>
                        </a:rPr>
                        <a:t>78</a:t>
                      </a:r>
                      <a:endParaRPr lang="fr-BE" sz="1400" b="0" i="0" u="none" strike="noStrike" dirty="0">
                        <a:effectLst/>
                        <a:latin typeface="+mj-lt"/>
                        <a:cs typeface="Arial" panose="020B0604020202020204" pitchFamily="34" charset="0"/>
                      </a:endParaRPr>
                    </a:p>
                  </a:txBody>
                  <a:tcPr marL="0" marR="0" marT="0" marB="0" anchor="b">
                    <a:solidFill>
                      <a:schemeClr val="bg1">
                        <a:lumMod val="85000"/>
                      </a:schemeClr>
                    </a:solidFill>
                  </a:tcPr>
                </a:tc>
                <a:tc>
                  <a:txBody>
                    <a:bodyPr/>
                    <a:lstStyle/>
                    <a:p>
                      <a:pPr algn="ctr" fontAlgn="b"/>
                      <a:r>
                        <a:rPr lang="fr-BE" sz="1400" u="none" strike="noStrike" dirty="0">
                          <a:effectLst/>
                          <a:latin typeface="+mj-lt"/>
                          <a:cs typeface="Arial" panose="020B0604020202020204" pitchFamily="34" charset="0"/>
                        </a:rPr>
                        <a:t>0,3%</a:t>
                      </a:r>
                      <a:endParaRPr lang="fr-BE" sz="1400" b="0" i="0" u="none" strike="noStrike" dirty="0">
                        <a:effectLst/>
                        <a:latin typeface="+mj-lt"/>
                        <a:cs typeface="Arial" panose="020B0604020202020204" pitchFamily="34" charset="0"/>
                      </a:endParaRPr>
                    </a:p>
                  </a:txBody>
                  <a:tcPr marL="0" marR="0" marT="0" marB="0" anchor="b">
                    <a:solidFill>
                      <a:schemeClr val="bg1">
                        <a:lumMod val="85000"/>
                      </a:schemeClr>
                    </a:solidFill>
                  </a:tcPr>
                </a:tc>
                <a:extLst>
                  <a:ext uri="{0D108BD9-81ED-4DB2-BD59-A6C34878D82A}">
                    <a16:rowId xmlns:a16="http://schemas.microsoft.com/office/drawing/2014/main" val="10010"/>
                  </a:ext>
                </a:extLst>
              </a:tr>
              <a:tr h="194637">
                <a:tc>
                  <a:txBody>
                    <a:bodyPr/>
                    <a:lstStyle/>
                    <a:p>
                      <a:pPr algn="l" fontAlgn="b"/>
                      <a:r>
                        <a:rPr lang="fr-BE" sz="1400" u="none" strike="noStrike" dirty="0">
                          <a:effectLst/>
                          <a:latin typeface="+mj-lt"/>
                          <a:cs typeface="Arial" panose="020B0604020202020204" pitchFamily="34" charset="0"/>
                        </a:rPr>
                        <a:t> Honoraires sages-femmes</a:t>
                      </a:r>
                      <a:endParaRPr lang="fr-BE" sz="1400" b="0" i="0" u="none" strike="noStrike" dirty="0">
                        <a:effectLst/>
                        <a:latin typeface="+mj-lt"/>
                        <a:cs typeface="Arial" panose="020B0604020202020204" pitchFamily="34" charset="0"/>
                      </a:endParaRPr>
                    </a:p>
                  </a:txBody>
                  <a:tcPr marL="0" marR="0" marT="0" marB="0" anchor="b">
                    <a:solidFill>
                      <a:schemeClr val="bg1">
                        <a:lumMod val="85000"/>
                      </a:schemeClr>
                    </a:solidFill>
                  </a:tcPr>
                </a:tc>
                <a:tc>
                  <a:txBody>
                    <a:bodyPr/>
                    <a:lstStyle/>
                    <a:p>
                      <a:pPr algn="ctr" fontAlgn="b"/>
                      <a:r>
                        <a:rPr lang="fr-BE" sz="1400" u="none" strike="noStrike" dirty="0">
                          <a:effectLst/>
                          <a:latin typeface="+mj-lt"/>
                          <a:cs typeface="Arial" panose="020B0604020202020204" pitchFamily="34" charset="0"/>
                        </a:rPr>
                        <a:t>33</a:t>
                      </a:r>
                      <a:endParaRPr lang="fr-BE" sz="1400" b="0" i="0" u="none" strike="noStrike" dirty="0">
                        <a:effectLst/>
                        <a:latin typeface="+mj-lt"/>
                        <a:cs typeface="Arial" panose="020B0604020202020204" pitchFamily="34" charset="0"/>
                      </a:endParaRPr>
                    </a:p>
                  </a:txBody>
                  <a:tcPr marL="0" marR="0" marT="0" marB="0" anchor="b">
                    <a:solidFill>
                      <a:schemeClr val="bg1">
                        <a:lumMod val="85000"/>
                      </a:schemeClr>
                    </a:solidFill>
                  </a:tcPr>
                </a:tc>
                <a:tc>
                  <a:txBody>
                    <a:bodyPr/>
                    <a:lstStyle/>
                    <a:p>
                      <a:pPr algn="ctr" fontAlgn="b"/>
                      <a:r>
                        <a:rPr lang="fr-BE" sz="1400" u="none" strike="noStrike" dirty="0">
                          <a:effectLst/>
                          <a:latin typeface="+mj-lt"/>
                          <a:cs typeface="Arial" panose="020B0604020202020204" pitchFamily="34" charset="0"/>
                        </a:rPr>
                        <a:t>0,1%</a:t>
                      </a:r>
                      <a:endParaRPr lang="fr-BE" sz="1400" b="0" i="0" u="none" strike="noStrike" dirty="0">
                        <a:effectLst/>
                        <a:latin typeface="+mj-lt"/>
                        <a:cs typeface="Arial" panose="020B0604020202020204" pitchFamily="34" charset="0"/>
                      </a:endParaRPr>
                    </a:p>
                  </a:txBody>
                  <a:tcPr marL="0" marR="0" marT="0" marB="0" anchor="b">
                    <a:solidFill>
                      <a:schemeClr val="bg1">
                        <a:lumMod val="85000"/>
                      </a:schemeClr>
                    </a:solidFill>
                  </a:tcPr>
                </a:tc>
                <a:extLst>
                  <a:ext uri="{0D108BD9-81ED-4DB2-BD59-A6C34878D82A}">
                    <a16:rowId xmlns:a16="http://schemas.microsoft.com/office/drawing/2014/main" val="10011"/>
                  </a:ext>
                </a:extLst>
              </a:tr>
              <a:tr h="194637">
                <a:tc>
                  <a:txBody>
                    <a:bodyPr/>
                    <a:lstStyle/>
                    <a:p>
                      <a:pPr algn="l" fontAlgn="b"/>
                      <a:r>
                        <a:rPr lang="fr-BE" sz="1400" u="none" strike="noStrike" dirty="0">
                          <a:effectLst/>
                          <a:latin typeface="+mj-lt"/>
                          <a:cs typeface="Arial" panose="020B0604020202020204" pitchFamily="34" charset="0"/>
                        </a:rPr>
                        <a:t> Maisons médicales</a:t>
                      </a:r>
                      <a:endParaRPr lang="fr-BE" sz="1400" b="0" i="0" u="none" strike="noStrike" dirty="0">
                        <a:effectLst/>
                        <a:latin typeface="+mj-lt"/>
                        <a:cs typeface="Arial" panose="020B0604020202020204" pitchFamily="34" charset="0"/>
                      </a:endParaRPr>
                    </a:p>
                  </a:txBody>
                  <a:tcPr marL="0" marR="0" marT="0" marB="0" anchor="b">
                    <a:solidFill>
                      <a:schemeClr val="bg1">
                        <a:lumMod val="85000"/>
                      </a:schemeClr>
                    </a:solidFill>
                  </a:tcPr>
                </a:tc>
                <a:tc>
                  <a:txBody>
                    <a:bodyPr/>
                    <a:lstStyle/>
                    <a:p>
                      <a:pPr algn="ctr" fontAlgn="b"/>
                      <a:r>
                        <a:rPr lang="fr-BE" sz="1400" u="none" strike="noStrike" dirty="0">
                          <a:effectLst/>
                          <a:latin typeface="+mj-lt"/>
                          <a:cs typeface="Arial" panose="020B0604020202020204" pitchFamily="34" charset="0"/>
                        </a:rPr>
                        <a:t>222</a:t>
                      </a:r>
                      <a:endParaRPr lang="fr-BE" sz="1400" b="0" i="0" u="none" strike="noStrike" dirty="0">
                        <a:effectLst/>
                        <a:latin typeface="+mj-lt"/>
                        <a:cs typeface="Arial" panose="020B0604020202020204" pitchFamily="34" charset="0"/>
                      </a:endParaRPr>
                    </a:p>
                  </a:txBody>
                  <a:tcPr marL="0" marR="0" marT="0" marB="0" anchor="b">
                    <a:solidFill>
                      <a:schemeClr val="bg1">
                        <a:lumMod val="85000"/>
                      </a:schemeClr>
                    </a:solidFill>
                  </a:tcPr>
                </a:tc>
                <a:tc>
                  <a:txBody>
                    <a:bodyPr/>
                    <a:lstStyle/>
                    <a:p>
                      <a:pPr algn="ctr" fontAlgn="b"/>
                      <a:r>
                        <a:rPr lang="fr-BE" sz="1400" u="none" strike="noStrike" dirty="0">
                          <a:effectLst/>
                          <a:latin typeface="+mj-lt"/>
                          <a:cs typeface="Arial" panose="020B0604020202020204" pitchFamily="34" charset="0"/>
                        </a:rPr>
                        <a:t>0,8%</a:t>
                      </a:r>
                      <a:endParaRPr lang="fr-BE" sz="1400" b="0" i="0" u="none" strike="noStrike" dirty="0">
                        <a:effectLst/>
                        <a:latin typeface="+mj-lt"/>
                        <a:cs typeface="Arial" panose="020B0604020202020204" pitchFamily="34" charset="0"/>
                      </a:endParaRPr>
                    </a:p>
                  </a:txBody>
                  <a:tcPr marL="0" marR="0" marT="0" marB="0" anchor="b">
                    <a:solidFill>
                      <a:schemeClr val="bg1">
                        <a:lumMod val="85000"/>
                      </a:schemeClr>
                    </a:solidFill>
                  </a:tcPr>
                </a:tc>
                <a:extLst>
                  <a:ext uri="{0D108BD9-81ED-4DB2-BD59-A6C34878D82A}">
                    <a16:rowId xmlns:a16="http://schemas.microsoft.com/office/drawing/2014/main" val="10012"/>
                  </a:ext>
                </a:extLst>
              </a:tr>
              <a:tr h="316285">
                <a:tc>
                  <a:txBody>
                    <a:bodyPr/>
                    <a:lstStyle/>
                    <a:p>
                      <a:pPr algn="l" fontAlgn="b"/>
                      <a:r>
                        <a:rPr lang="fr-BE" sz="1400" u="none" strike="noStrike" dirty="0">
                          <a:solidFill>
                            <a:schemeClr val="tx1"/>
                          </a:solidFill>
                          <a:effectLst/>
                          <a:latin typeface="+mj-lt"/>
                          <a:cs typeface="Arial" panose="020B0604020202020204" pitchFamily="34" charset="0"/>
                        </a:rPr>
                        <a:t> Financement des hôpitaux</a:t>
                      </a:r>
                      <a:endParaRPr lang="fr-BE" sz="1400" b="1" i="0" u="none" strike="noStrike" dirty="0">
                        <a:solidFill>
                          <a:schemeClr val="tx1"/>
                        </a:solidFill>
                        <a:effectLst/>
                        <a:latin typeface="+mj-lt"/>
                        <a:cs typeface="Arial" panose="020B0604020202020204" pitchFamily="34" charset="0"/>
                      </a:endParaRPr>
                    </a:p>
                  </a:txBody>
                  <a:tcPr marL="0" marR="0" marT="0" marB="0" anchor="b">
                    <a:solidFill>
                      <a:schemeClr val="bg1">
                        <a:lumMod val="85000"/>
                      </a:schemeClr>
                    </a:solidFill>
                  </a:tcPr>
                </a:tc>
                <a:tc>
                  <a:txBody>
                    <a:bodyPr/>
                    <a:lstStyle/>
                    <a:p>
                      <a:pPr algn="ctr" fontAlgn="b"/>
                      <a:r>
                        <a:rPr lang="fr-BE" sz="1400" u="none" strike="noStrike" dirty="0">
                          <a:solidFill>
                            <a:schemeClr val="tx1"/>
                          </a:solidFill>
                          <a:effectLst/>
                          <a:latin typeface="+mj-lt"/>
                          <a:cs typeface="Arial" panose="020B0604020202020204" pitchFamily="34" charset="0"/>
                        </a:rPr>
                        <a:t>6.572</a:t>
                      </a:r>
                      <a:endParaRPr lang="fr-BE" sz="1400" b="1" i="0" u="none" strike="noStrike" dirty="0">
                        <a:solidFill>
                          <a:schemeClr val="tx1"/>
                        </a:solidFill>
                        <a:effectLst/>
                        <a:latin typeface="+mj-lt"/>
                        <a:cs typeface="Arial" panose="020B0604020202020204" pitchFamily="34" charset="0"/>
                      </a:endParaRPr>
                    </a:p>
                  </a:txBody>
                  <a:tcPr marL="0" marR="0" marT="0" marB="0" anchor="b">
                    <a:solidFill>
                      <a:schemeClr val="bg1">
                        <a:lumMod val="85000"/>
                      </a:schemeClr>
                    </a:solidFill>
                  </a:tcPr>
                </a:tc>
                <a:tc>
                  <a:txBody>
                    <a:bodyPr/>
                    <a:lstStyle/>
                    <a:p>
                      <a:pPr algn="ctr" fontAlgn="b"/>
                      <a:r>
                        <a:rPr lang="fr-BE" sz="1400" u="none" strike="noStrike" dirty="0">
                          <a:solidFill>
                            <a:schemeClr val="tx1"/>
                          </a:solidFill>
                          <a:effectLst/>
                          <a:latin typeface="+mj-lt"/>
                          <a:cs typeface="Arial" panose="020B0604020202020204" pitchFamily="34" charset="0"/>
                        </a:rPr>
                        <a:t>23,8%</a:t>
                      </a:r>
                      <a:endParaRPr lang="fr-BE" sz="1400" b="1" i="0" u="none" strike="noStrike" dirty="0">
                        <a:solidFill>
                          <a:schemeClr val="tx1"/>
                        </a:solidFill>
                        <a:effectLst/>
                        <a:latin typeface="+mj-lt"/>
                        <a:cs typeface="Arial" panose="020B0604020202020204" pitchFamily="34" charset="0"/>
                      </a:endParaRPr>
                    </a:p>
                  </a:txBody>
                  <a:tcPr marL="0" marR="0" marT="0" marB="0" anchor="b">
                    <a:solidFill>
                      <a:schemeClr val="bg1">
                        <a:lumMod val="85000"/>
                      </a:schemeClr>
                    </a:solidFill>
                  </a:tcPr>
                </a:tc>
                <a:extLst>
                  <a:ext uri="{0D108BD9-81ED-4DB2-BD59-A6C34878D82A}">
                    <a16:rowId xmlns:a16="http://schemas.microsoft.com/office/drawing/2014/main" val="10013"/>
                  </a:ext>
                </a:extLst>
              </a:tr>
              <a:tr h="194637">
                <a:tc>
                  <a:txBody>
                    <a:bodyPr/>
                    <a:lstStyle/>
                    <a:p>
                      <a:pPr algn="l" fontAlgn="b"/>
                      <a:r>
                        <a:rPr lang="fr-BE" sz="1400" u="none" strike="noStrike">
                          <a:effectLst/>
                          <a:latin typeface="+mj-lt"/>
                          <a:cs typeface="Arial" panose="020B0604020202020204" pitchFamily="34" charset="0"/>
                        </a:rPr>
                        <a:t> Logopedie</a:t>
                      </a:r>
                      <a:endParaRPr lang="fr-BE" sz="1400" b="0" i="0" u="none" strike="noStrike">
                        <a:effectLst/>
                        <a:latin typeface="+mj-lt"/>
                        <a:cs typeface="Arial" panose="020B0604020202020204" pitchFamily="34" charset="0"/>
                      </a:endParaRPr>
                    </a:p>
                  </a:txBody>
                  <a:tcPr marL="0" marR="0" marT="0" marB="0" anchor="b">
                    <a:solidFill>
                      <a:schemeClr val="bg1">
                        <a:lumMod val="85000"/>
                      </a:schemeClr>
                    </a:solidFill>
                  </a:tcPr>
                </a:tc>
                <a:tc>
                  <a:txBody>
                    <a:bodyPr/>
                    <a:lstStyle/>
                    <a:p>
                      <a:pPr algn="ctr" fontAlgn="b"/>
                      <a:r>
                        <a:rPr lang="fr-BE" sz="1400" u="none" strike="noStrike" dirty="0">
                          <a:effectLst/>
                          <a:latin typeface="+mj-lt"/>
                          <a:cs typeface="Arial" panose="020B0604020202020204" pitchFamily="34" charset="0"/>
                        </a:rPr>
                        <a:t>117</a:t>
                      </a:r>
                      <a:endParaRPr lang="fr-BE" sz="1400" b="0" i="0" u="none" strike="noStrike" dirty="0">
                        <a:effectLst/>
                        <a:latin typeface="+mj-lt"/>
                        <a:cs typeface="Arial" panose="020B0604020202020204" pitchFamily="34" charset="0"/>
                      </a:endParaRPr>
                    </a:p>
                  </a:txBody>
                  <a:tcPr marL="0" marR="0" marT="0" marB="0" anchor="b">
                    <a:solidFill>
                      <a:schemeClr val="bg1">
                        <a:lumMod val="85000"/>
                      </a:schemeClr>
                    </a:solidFill>
                  </a:tcPr>
                </a:tc>
                <a:tc>
                  <a:txBody>
                    <a:bodyPr/>
                    <a:lstStyle/>
                    <a:p>
                      <a:pPr algn="ctr" fontAlgn="b"/>
                      <a:r>
                        <a:rPr lang="fr-BE" sz="1400" u="none" strike="noStrike" dirty="0">
                          <a:effectLst/>
                          <a:latin typeface="+mj-lt"/>
                          <a:cs typeface="Arial" panose="020B0604020202020204" pitchFamily="34" charset="0"/>
                        </a:rPr>
                        <a:t>0,4%</a:t>
                      </a:r>
                      <a:endParaRPr lang="fr-BE" sz="1400" b="0" i="0" u="none" strike="noStrike" dirty="0">
                        <a:effectLst/>
                        <a:latin typeface="+mj-lt"/>
                        <a:cs typeface="Arial" panose="020B0604020202020204" pitchFamily="34" charset="0"/>
                      </a:endParaRPr>
                    </a:p>
                  </a:txBody>
                  <a:tcPr marL="0" marR="0" marT="0" marB="0" anchor="b">
                    <a:solidFill>
                      <a:schemeClr val="bg1">
                        <a:lumMod val="85000"/>
                      </a:schemeClr>
                    </a:solidFill>
                  </a:tcPr>
                </a:tc>
                <a:extLst>
                  <a:ext uri="{0D108BD9-81ED-4DB2-BD59-A6C34878D82A}">
                    <a16:rowId xmlns:a16="http://schemas.microsoft.com/office/drawing/2014/main" val="10014"/>
                  </a:ext>
                </a:extLst>
              </a:tr>
              <a:tr h="194637">
                <a:tc>
                  <a:txBody>
                    <a:bodyPr/>
                    <a:lstStyle/>
                    <a:p>
                      <a:pPr algn="l" fontAlgn="b"/>
                      <a:r>
                        <a:rPr lang="fr-BE" sz="1400" u="none" strike="noStrike" dirty="0">
                          <a:effectLst/>
                          <a:latin typeface="+mj-lt"/>
                          <a:cs typeface="Arial" panose="020B0604020202020204" pitchFamily="34" charset="0"/>
                        </a:rPr>
                        <a:t> Rééducation fonctionnelle et professionnelle</a:t>
                      </a:r>
                      <a:endParaRPr lang="fr-BE" sz="1400" b="0" i="0" u="none" strike="noStrike" dirty="0">
                        <a:effectLst/>
                        <a:latin typeface="+mj-lt"/>
                        <a:cs typeface="Arial" panose="020B0604020202020204" pitchFamily="34" charset="0"/>
                      </a:endParaRPr>
                    </a:p>
                  </a:txBody>
                  <a:tcPr marL="0" marR="0" marT="0" marB="0" anchor="b">
                    <a:solidFill>
                      <a:schemeClr val="bg1">
                        <a:lumMod val="85000"/>
                      </a:schemeClr>
                    </a:solidFill>
                  </a:tcPr>
                </a:tc>
                <a:tc>
                  <a:txBody>
                    <a:bodyPr/>
                    <a:lstStyle/>
                    <a:p>
                      <a:pPr algn="ctr" fontAlgn="b"/>
                      <a:r>
                        <a:rPr lang="fr-BE" sz="1400" u="none" strike="noStrike" dirty="0">
                          <a:effectLst/>
                          <a:latin typeface="+mj-lt"/>
                          <a:cs typeface="Arial" panose="020B0604020202020204" pitchFamily="34" charset="0"/>
                        </a:rPr>
                        <a:t>454</a:t>
                      </a:r>
                      <a:endParaRPr lang="fr-BE" sz="1400" b="0" i="0" u="none" strike="noStrike" dirty="0">
                        <a:effectLst/>
                        <a:latin typeface="+mj-lt"/>
                        <a:cs typeface="Arial" panose="020B0604020202020204" pitchFamily="34" charset="0"/>
                      </a:endParaRPr>
                    </a:p>
                  </a:txBody>
                  <a:tcPr marL="0" marR="0" marT="0" marB="0" anchor="b">
                    <a:solidFill>
                      <a:schemeClr val="bg1">
                        <a:lumMod val="85000"/>
                      </a:schemeClr>
                    </a:solidFill>
                  </a:tcPr>
                </a:tc>
                <a:tc>
                  <a:txBody>
                    <a:bodyPr/>
                    <a:lstStyle/>
                    <a:p>
                      <a:pPr algn="ctr" fontAlgn="b"/>
                      <a:r>
                        <a:rPr lang="fr-BE" sz="1400" u="none" strike="noStrike" dirty="0">
                          <a:effectLst/>
                          <a:latin typeface="+mj-lt"/>
                          <a:cs typeface="Arial" panose="020B0604020202020204" pitchFamily="34" charset="0"/>
                        </a:rPr>
                        <a:t>1,6%</a:t>
                      </a:r>
                      <a:endParaRPr lang="fr-BE" sz="1400" b="0" i="0" u="none" strike="noStrike" dirty="0">
                        <a:effectLst/>
                        <a:latin typeface="+mj-lt"/>
                        <a:cs typeface="Arial" panose="020B0604020202020204" pitchFamily="34" charset="0"/>
                      </a:endParaRPr>
                    </a:p>
                  </a:txBody>
                  <a:tcPr marL="0" marR="0" marT="0" marB="0" anchor="b">
                    <a:solidFill>
                      <a:schemeClr val="bg1">
                        <a:lumMod val="85000"/>
                      </a:schemeClr>
                    </a:solidFill>
                  </a:tcPr>
                </a:tc>
                <a:extLst>
                  <a:ext uri="{0D108BD9-81ED-4DB2-BD59-A6C34878D82A}">
                    <a16:rowId xmlns:a16="http://schemas.microsoft.com/office/drawing/2014/main" val="10015"/>
                  </a:ext>
                </a:extLst>
              </a:tr>
              <a:tr h="308176">
                <a:tc>
                  <a:txBody>
                    <a:bodyPr/>
                    <a:lstStyle/>
                    <a:p>
                      <a:pPr algn="l" fontAlgn="b"/>
                      <a:r>
                        <a:rPr lang="fr-BE" sz="1400" u="none" strike="noStrike" dirty="0">
                          <a:effectLst/>
                          <a:latin typeface="+mj-lt"/>
                          <a:cs typeface="Arial" panose="020B0604020202020204" pitchFamily="34" charset="0"/>
                        </a:rPr>
                        <a:t> Patients chroniques, maladies rares, soins palliatifs, etc.</a:t>
                      </a:r>
                      <a:endParaRPr lang="fr-BE" sz="1400" b="0" i="0" u="none" strike="noStrike" dirty="0">
                        <a:effectLst/>
                        <a:latin typeface="+mj-lt"/>
                        <a:cs typeface="Arial" panose="020B0604020202020204" pitchFamily="34" charset="0"/>
                      </a:endParaRPr>
                    </a:p>
                  </a:txBody>
                  <a:tcPr marL="0" marR="0" marT="0" marB="0" anchor="b">
                    <a:solidFill>
                      <a:schemeClr val="bg1">
                        <a:lumMod val="85000"/>
                      </a:schemeClr>
                    </a:solidFill>
                  </a:tcPr>
                </a:tc>
                <a:tc>
                  <a:txBody>
                    <a:bodyPr/>
                    <a:lstStyle/>
                    <a:p>
                      <a:pPr algn="ctr" fontAlgn="b"/>
                      <a:r>
                        <a:rPr lang="fr-BE" sz="1400" u="none" strike="noStrike" dirty="0">
                          <a:effectLst/>
                          <a:latin typeface="+mj-lt"/>
                          <a:cs typeface="Arial" panose="020B0604020202020204" pitchFamily="34" charset="0"/>
                        </a:rPr>
                        <a:t>203</a:t>
                      </a:r>
                      <a:endParaRPr lang="fr-BE" sz="1400" b="0" i="0" u="none" strike="noStrike" dirty="0">
                        <a:effectLst/>
                        <a:latin typeface="+mj-lt"/>
                        <a:cs typeface="Arial" panose="020B0604020202020204" pitchFamily="34" charset="0"/>
                      </a:endParaRPr>
                    </a:p>
                  </a:txBody>
                  <a:tcPr marL="0" marR="0" marT="0" marB="0" anchor="b">
                    <a:solidFill>
                      <a:schemeClr val="bg1">
                        <a:lumMod val="85000"/>
                      </a:schemeClr>
                    </a:solidFill>
                  </a:tcPr>
                </a:tc>
                <a:tc>
                  <a:txBody>
                    <a:bodyPr/>
                    <a:lstStyle/>
                    <a:p>
                      <a:pPr algn="ctr" fontAlgn="b"/>
                      <a:r>
                        <a:rPr lang="fr-BE" sz="1400" u="none" strike="noStrike" dirty="0">
                          <a:effectLst/>
                          <a:latin typeface="+mj-lt"/>
                          <a:cs typeface="Arial" panose="020B0604020202020204" pitchFamily="34" charset="0"/>
                        </a:rPr>
                        <a:t>0,7%</a:t>
                      </a:r>
                      <a:endParaRPr lang="fr-BE" sz="1400" b="0" i="0" u="none" strike="noStrike" dirty="0">
                        <a:effectLst/>
                        <a:latin typeface="+mj-lt"/>
                        <a:cs typeface="Arial" panose="020B0604020202020204" pitchFamily="34" charset="0"/>
                      </a:endParaRPr>
                    </a:p>
                  </a:txBody>
                  <a:tcPr marL="0" marR="0" marT="0" marB="0" anchor="b">
                    <a:solidFill>
                      <a:schemeClr val="bg1">
                        <a:lumMod val="85000"/>
                      </a:schemeClr>
                    </a:solidFill>
                  </a:tcPr>
                </a:tc>
                <a:extLst>
                  <a:ext uri="{0D108BD9-81ED-4DB2-BD59-A6C34878D82A}">
                    <a16:rowId xmlns:a16="http://schemas.microsoft.com/office/drawing/2014/main" val="10016"/>
                  </a:ext>
                </a:extLst>
              </a:tr>
              <a:tr h="194637">
                <a:tc>
                  <a:txBody>
                    <a:bodyPr/>
                    <a:lstStyle/>
                    <a:p>
                      <a:pPr algn="l" fontAlgn="b"/>
                      <a:r>
                        <a:rPr lang="fr-BE" sz="1400" u="none" strike="noStrike" dirty="0">
                          <a:effectLst/>
                          <a:latin typeface="+mj-lt"/>
                          <a:cs typeface="Arial" panose="020B0604020202020204" pitchFamily="34" charset="0"/>
                        </a:rPr>
                        <a:t> Matériel corporel humain</a:t>
                      </a:r>
                      <a:endParaRPr lang="fr-BE" sz="1400" b="0" i="0" u="none" strike="noStrike" dirty="0">
                        <a:effectLst/>
                        <a:latin typeface="+mj-lt"/>
                        <a:cs typeface="Arial" panose="020B0604020202020204" pitchFamily="34" charset="0"/>
                      </a:endParaRPr>
                    </a:p>
                  </a:txBody>
                  <a:tcPr marL="0" marR="0" marT="0" marB="0" anchor="b">
                    <a:solidFill>
                      <a:schemeClr val="bg1">
                        <a:lumMod val="85000"/>
                      </a:schemeClr>
                    </a:solidFill>
                  </a:tcPr>
                </a:tc>
                <a:tc>
                  <a:txBody>
                    <a:bodyPr/>
                    <a:lstStyle/>
                    <a:p>
                      <a:pPr algn="ctr" fontAlgn="b"/>
                      <a:r>
                        <a:rPr lang="fr-BE" sz="1400" u="none" strike="noStrike" dirty="0">
                          <a:effectLst/>
                          <a:latin typeface="+mj-lt"/>
                          <a:cs typeface="Arial" panose="020B0604020202020204" pitchFamily="34" charset="0"/>
                        </a:rPr>
                        <a:t>13</a:t>
                      </a:r>
                      <a:endParaRPr lang="fr-BE" sz="1400" b="0" i="0" u="none" strike="noStrike" dirty="0">
                        <a:effectLst/>
                        <a:latin typeface="+mj-lt"/>
                        <a:cs typeface="Arial" panose="020B0604020202020204" pitchFamily="34" charset="0"/>
                      </a:endParaRPr>
                    </a:p>
                  </a:txBody>
                  <a:tcPr marL="0" marR="0" marT="0" marB="0" anchor="b">
                    <a:solidFill>
                      <a:schemeClr val="bg1">
                        <a:lumMod val="85000"/>
                      </a:schemeClr>
                    </a:solidFill>
                  </a:tcPr>
                </a:tc>
                <a:tc>
                  <a:txBody>
                    <a:bodyPr/>
                    <a:lstStyle/>
                    <a:p>
                      <a:pPr algn="ctr" fontAlgn="b"/>
                      <a:r>
                        <a:rPr lang="fr-BE" sz="1400" u="none" strike="noStrike" dirty="0">
                          <a:effectLst/>
                          <a:latin typeface="+mj-lt"/>
                          <a:cs typeface="Arial" panose="020B0604020202020204" pitchFamily="34" charset="0"/>
                        </a:rPr>
                        <a:t>0,0%</a:t>
                      </a:r>
                      <a:endParaRPr lang="fr-BE" sz="1400" b="0" i="0" u="none" strike="noStrike" dirty="0">
                        <a:effectLst/>
                        <a:latin typeface="+mj-lt"/>
                        <a:cs typeface="Arial" panose="020B0604020202020204" pitchFamily="34" charset="0"/>
                      </a:endParaRPr>
                    </a:p>
                  </a:txBody>
                  <a:tcPr marL="0" marR="0" marT="0" marB="0" anchor="b">
                    <a:solidFill>
                      <a:schemeClr val="bg1">
                        <a:lumMod val="85000"/>
                      </a:schemeClr>
                    </a:solidFill>
                  </a:tcPr>
                </a:tc>
                <a:extLst>
                  <a:ext uri="{0D108BD9-81ED-4DB2-BD59-A6C34878D82A}">
                    <a16:rowId xmlns:a16="http://schemas.microsoft.com/office/drawing/2014/main" val="10017"/>
                  </a:ext>
                </a:extLst>
              </a:tr>
              <a:tr h="194637">
                <a:tc>
                  <a:txBody>
                    <a:bodyPr/>
                    <a:lstStyle/>
                    <a:p>
                      <a:pPr algn="l" fontAlgn="b"/>
                      <a:r>
                        <a:rPr lang="fr-BE" sz="1400" u="none" strike="noStrike" dirty="0">
                          <a:effectLst/>
                          <a:latin typeface="+mj-lt"/>
                          <a:cs typeface="Arial" panose="020B0604020202020204" pitchFamily="34" charset="0"/>
                        </a:rPr>
                        <a:t> Honoraires forfaitaires SBV (solde)</a:t>
                      </a:r>
                      <a:endParaRPr lang="fr-BE" sz="1400" b="0" i="0" u="none" strike="noStrike" dirty="0">
                        <a:effectLst/>
                        <a:latin typeface="+mj-lt"/>
                        <a:cs typeface="Arial" panose="020B0604020202020204" pitchFamily="34" charset="0"/>
                      </a:endParaRPr>
                    </a:p>
                  </a:txBody>
                  <a:tcPr marL="0" marR="0" marT="0" marB="0" anchor="b">
                    <a:solidFill>
                      <a:schemeClr val="bg1">
                        <a:lumMod val="85000"/>
                      </a:schemeClr>
                    </a:solidFill>
                  </a:tcPr>
                </a:tc>
                <a:tc>
                  <a:txBody>
                    <a:bodyPr/>
                    <a:lstStyle/>
                    <a:p>
                      <a:pPr algn="ctr" fontAlgn="b"/>
                      <a:r>
                        <a:rPr lang="fr-BE" sz="1400" u="none" strike="noStrike" dirty="0">
                          <a:effectLst/>
                          <a:latin typeface="+mj-lt"/>
                          <a:cs typeface="Arial" panose="020B0604020202020204" pitchFamily="34" charset="0"/>
                        </a:rPr>
                        <a:t>5</a:t>
                      </a:r>
                      <a:endParaRPr lang="fr-BE" sz="1400" b="0" i="0" u="none" strike="noStrike" dirty="0">
                        <a:effectLst/>
                        <a:latin typeface="+mj-lt"/>
                        <a:cs typeface="Arial" panose="020B0604020202020204" pitchFamily="34" charset="0"/>
                      </a:endParaRPr>
                    </a:p>
                  </a:txBody>
                  <a:tcPr marL="0" marR="0" marT="0" marB="0" anchor="b">
                    <a:solidFill>
                      <a:schemeClr val="bg1">
                        <a:lumMod val="85000"/>
                      </a:schemeClr>
                    </a:solidFill>
                  </a:tcPr>
                </a:tc>
                <a:tc>
                  <a:txBody>
                    <a:bodyPr/>
                    <a:lstStyle/>
                    <a:p>
                      <a:pPr algn="ctr" fontAlgn="b"/>
                      <a:r>
                        <a:rPr lang="fr-BE" sz="1400" u="none" strike="noStrike" dirty="0">
                          <a:effectLst/>
                          <a:latin typeface="+mj-lt"/>
                          <a:cs typeface="Arial" panose="020B0604020202020204" pitchFamily="34" charset="0"/>
                        </a:rPr>
                        <a:t>0,0%</a:t>
                      </a:r>
                      <a:endParaRPr lang="fr-BE" sz="1400" b="0" i="0" u="none" strike="noStrike" dirty="0">
                        <a:effectLst/>
                        <a:latin typeface="+mj-lt"/>
                        <a:cs typeface="Arial" panose="020B0604020202020204" pitchFamily="34" charset="0"/>
                      </a:endParaRPr>
                    </a:p>
                  </a:txBody>
                  <a:tcPr marL="0" marR="0" marT="0" marB="0" anchor="b">
                    <a:solidFill>
                      <a:schemeClr val="bg1">
                        <a:lumMod val="85000"/>
                      </a:schemeClr>
                    </a:solidFill>
                  </a:tcPr>
                </a:tc>
                <a:extLst>
                  <a:ext uri="{0D108BD9-81ED-4DB2-BD59-A6C34878D82A}">
                    <a16:rowId xmlns:a16="http://schemas.microsoft.com/office/drawing/2014/main" val="10018"/>
                  </a:ext>
                </a:extLst>
              </a:tr>
              <a:tr h="194637">
                <a:tc>
                  <a:txBody>
                    <a:bodyPr/>
                    <a:lstStyle/>
                    <a:p>
                      <a:pPr algn="l" fontAlgn="b"/>
                      <a:r>
                        <a:rPr lang="fr-BE" sz="1400" u="none" strike="noStrike" dirty="0">
                          <a:effectLst/>
                          <a:latin typeface="+mj-lt"/>
                          <a:cs typeface="Arial" panose="020B0604020202020204" pitchFamily="34" charset="0"/>
                        </a:rPr>
                        <a:t> Maximum à facturer</a:t>
                      </a:r>
                      <a:endParaRPr lang="fr-BE" sz="1400" b="0" i="0" u="none" strike="noStrike" dirty="0">
                        <a:effectLst/>
                        <a:latin typeface="+mj-lt"/>
                        <a:cs typeface="Arial" panose="020B0604020202020204" pitchFamily="34" charset="0"/>
                      </a:endParaRPr>
                    </a:p>
                  </a:txBody>
                  <a:tcPr marL="0" marR="0" marT="0" marB="0" anchor="b">
                    <a:solidFill>
                      <a:schemeClr val="bg1">
                        <a:lumMod val="85000"/>
                      </a:schemeClr>
                    </a:solidFill>
                  </a:tcPr>
                </a:tc>
                <a:tc>
                  <a:txBody>
                    <a:bodyPr/>
                    <a:lstStyle/>
                    <a:p>
                      <a:pPr algn="ctr" fontAlgn="b"/>
                      <a:r>
                        <a:rPr lang="fr-BE" sz="1400" u="none" strike="noStrike" dirty="0">
                          <a:effectLst/>
                          <a:latin typeface="+mj-lt"/>
                          <a:cs typeface="Arial" panose="020B0604020202020204" pitchFamily="34" charset="0"/>
                        </a:rPr>
                        <a:t>347</a:t>
                      </a:r>
                      <a:endParaRPr lang="fr-BE" sz="1400" b="0" i="0" u="none" strike="noStrike" dirty="0">
                        <a:effectLst/>
                        <a:latin typeface="+mj-lt"/>
                        <a:cs typeface="Arial" panose="020B0604020202020204" pitchFamily="34" charset="0"/>
                      </a:endParaRPr>
                    </a:p>
                  </a:txBody>
                  <a:tcPr marL="0" marR="0" marT="0" marB="0" anchor="b">
                    <a:solidFill>
                      <a:schemeClr val="bg1">
                        <a:lumMod val="85000"/>
                      </a:schemeClr>
                    </a:solidFill>
                  </a:tcPr>
                </a:tc>
                <a:tc>
                  <a:txBody>
                    <a:bodyPr/>
                    <a:lstStyle/>
                    <a:p>
                      <a:pPr algn="ctr" fontAlgn="b"/>
                      <a:r>
                        <a:rPr lang="fr-BE" sz="1400" u="none" strike="noStrike" dirty="0">
                          <a:effectLst/>
                          <a:latin typeface="+mj-lt"/>
                          <a:cs typeface="Arial" panose="020B0604020202020204" pitchFamily="34" charset="0"/>
                        </a:rPr>
                        <a:t>1,3%</a:t>
                      </a:r>
                      <a:endParaRPr lang="fr-BE" sz="1400" b="0" i="0" u="none" strike="noStrike" dirty="0">
                        <a:effectLst/>
                        <a:latin typeface="+mj-lt"/>
                        <a:cs typeface="Arial" panose="020B0604020202020204" pitchFamily="34" charset="0"/>
                      </a:endParaRPr>
                    </a:p>
                  </a:txBody>
                  <a:tcPr marL="0" marR="0" marT="0" marB="0" anchor="b">
                    <a:solidFill>
                      <a:schemeClr val="bg1">
                        <a:lumMod val="85000"/>
                      </a:schemeClr>
                    </a:solidFill>
                  </a:tcPr>
                </a:tc>
                <a:extLst>
                  <a:ext uri="{0D108BD9-81ED-4DB2-BD59-A6C34878D82A}">
                    <a16:rowId xmlns:a16="http://schemas.microsoft.com/office/drawing/2014/main" val="10019"/>
                  </a:ext>
                </a:extLst>
              </a:tr>
              <a:tr h="194637">
                <a:tc>
                  <a:txBody>
                    <a:bodyPr/>
                    <a:lstStyle/>
                    <a:p>
                      <a:pPr algn="l" fontAlgn="b"/>
                      <a:r>
                        <a:rPr lang="fr-BE" sz="1400" u="none" strike="noStrike" dirty="0">
                          <a:effectLst/>
                          <a:latin typeface="+mj-lt"/>
                          <a:cs typeface="Arial" panose="020B0604020202020204" pitchFamily="34" charset="0"/>
                        </a:rPr>
                        <a:t> Autres </a:t>
                      </a:r>
                      <a:endParaRPr lang="fr-BE" sz="1400" b="0" i="0" u="none" strike="noStrike" dirty="0">
                        <a:effectLst/>
                        <a:latin typeface="+mj-lt"/>
                        <a:cs typeface="Arial" panose="020B0604020202020204" pitchFamily="34" charset="0"/>
                      </a:endParaRPr>
                    </a:p>
                  </a:txBody>
                  <a:tcPr marL="0" marR="0" marT="0" marB="0" anchor="b">
                    <a:solidFill>
                      <a:schemeClr val="bg1">
                        <a:lumMod val="85000"/>
                      </a:schemeClr>
                    </a:solidFill>
                  </a:tcPr>
                </a:tc>
                <a:tc>
                  <a:txBody>
                    <a:bodyPr/>
                    <a:lstStyle/>
                    <a:p>
                      <a:pPr algn="ctr" fontAlgn="b"/>
                      <a:r>
                        <a:rPr lang="fr-BE" sz="1400" u="none" strike="noStrike" dirty="0">
                          <a:effectLst/>
                          <a:latin typeface="+mj-lt"/>
                          <a:cs typeface="Arial" panose="020B0604020202020204" pitchFamily="34" charset="0"/>
                        </a:rPr>
                        <a:t>117</a:t>
                      </a:r>
                      <a:endParaRPr lang="fr-BE" sz="1400" b="0" i="0" u="none" strike="noStrike" dirty="0">
                        <a:effectLst/>
                        <a:latin typeface="+mj-lt"/>
                        <a:cs typeface="Arial" panose="020B0604020202020204" pitchFamily="34" charset="0"/>
                      </a:endParaRPr>
                    </a:p>
                  </a:txBody>
                  <a:tcPr marL="0" marR="0" marT="0" marB="0" anchor="b">
                    <a:solidFill>
                      <a:schemeClr val="bg1">
                        <a:lumMod val="85000"/>
                      </a:schemeClr>
                    </a:solidFill>
                  </a:tcPr>
                </a:tc>
                <a:tc>
                  <a:txBody>
                    <a:bodyPr/>
                    <a:lstStyle/>
                    <a:p>
                      <a:pPr algn="ctr" fontAlgn="b"/>
                      <a:r>
                        <a:rPr lang="fr-BE" sz="1400" u="none" strike="noStrike" dirty="0">
                          <a:effectLst/>
                          <a:latin typeface="+mj-lt"/>
                          <a:cs typeface="Arial" panose="020B0604020202020204" pitchFamily="34" charset="0"/>
                        </a:rPr>
                        <a:t>0,4%</a:t>
                      </a:r>
                      <a:endParaRPr lang="fr-BE" sz="1400" b="0" i="0" u="none" strike="noStrike" dirty="0">
                        <a:effectLst/>
                        <a:latin typeface="+mj-lt"/>
                        <a:cs typeface="Arial" panose="020B0604020202020204" pitchFamily="34" charset="0"/>
                      </a:endParaRPr>
                    </a:p>
                  </a:txBody>
                  <a:tcPr marL="0" marR="0" marT="0" marB="0" anchor="b">
                    <a:solidFill>
                      <a:schemeClr val="bg1">
                        <a:lumMod val="85000"/>
                      </a:schemeClr>
                    </a:solidFill>
                  </a:tcPr>
                </a:tc>
                <a:extLst>
                  <a:ext uri="{0D108BD9-81ED-4DB2-BD59-A6C34878D82A}">
                    <a16:rowId xmlns:a16="http://schemas.microsoft.com/office/drawing/2014/main" val="10020"/>
                  </a:ext>
                </a:extLst>
              </a:tr>
              <a:tr h="194637">
                <a:tc>
                  <a:txBody>
                    <a:bodyPr/>
                    <a:lstStyle/>
                    <a:p>
                      <a:pPr algn="ctr" fontAlgn="b"/>
                      <a:r>
                        <a:rPr lang="fr-BE" sz="1600" b="1" u="none" strike="noStrike" dirty="0">
                          <a:effectLst/>
                          <a:latin typeface="+mj-lt"/>
                          <a:cs typeface="Arial" panose="020B0604020202020204" pitchFamily="34" charset="0"/>
                        </a:rPr>
                        <a:t>TOTAL</a:t>
                      </a:r>
                      <a:endParaRPr lang="fr-BE" sz="1600" b="1" i="0" u="none" strike="noStrike" dirty="0">
                        <a:effectLst/>
                        <a:latin typeface="+mj-lt"/>
                        <a:cs typeface="Arial" panose="020B0604020202020204" pitchFamily="34" charset="0"/>
                      </a:endParaRPr>
                    </a:p>
                  </a:txBody>
                  <a:tcPr marL="0" marR="0" marT="0" marB="0" anchor="b">
                    <a:solidFill>
                      <a:schemeClr val="bg1">
                        <a:lumMod val="85000"/>
                      </a:schemeClr>
                    </a:solidFill>
                  </a:tcPr>
                </a:tc>
                <a:tc>
                  <a:txBody>
                    <a:bodyPr/>
                    <a:lstStyle/>
                    <a:p>
                      <a:pPr algn="ctr" fontAlgn="b"/>
                      <a:r>
                        <a:rPr lang="fr-BE" sz="1600" b="1" u="none" strike="noStrike" dirty="0">
                          <a:effectLst/>
                          <a:latin typeface="+mj-lt"/>
                          <a:cs typeface="Arial" panose="020B0604020202020204" pitchFamily="34" charset="0"/>
                        </a:rPr>
                        <a:t>27.654</a:t>
                      </a:r>
                      <a:endParaRPr lang="fr-BE" sz="1600" b="1" i="0" u="none" strike="noStrike" dirty="0">
                        <a:effectLst/>
                        <a:latin typeface="+mj-lt"/>
                        <a:cs typeface="Arial" panose="020B0604020202020204" pitchFamily="34" charset="0"/>
                      </a:endParaRPr>
                    </a:p>
                  </a:txBody>
                  <a:tcPr marL="0" marR="0" marT="0" marB="0" anchor="b">
                    <a:solidFill>
                      <a:schemeClr val="bg1">
                        <a:lumMod val="85000"/>
                      </a:schemeClr>
                    </a:solidFill>
                  </a:tcPr>
                </a:tc>
                <a:tc>
                  <a:txBody>
                    <a:bodyPr/>
                    <a:lstStyle/>
                    <a:p>
                      <a:pPr algn="ctr" fontAlgn="b"/>
                      <a:r>
                        <a:rPr lang="fr-BE" sz="1600" b="1" u="none" strike="noStrike" dirty="0">
                          <a:effectLst/>
                          <a:latin typeface="+mj-lt"/>
                          <a:cs typeface="Arial" panose="020B0604020202020204" pitchFamily="34" charset="0"/>
                        </a:rPr>
                        <a:t>100%</a:t>
                      </a:r>
                      <a:endParaRPr lang="fr-BE" sz="1600" b="1" i="0" u="none" strike="noStrike" dirty="0">
                        <a:effectLst/>
                        <a:latin typeface="+mj-lt"/>
                        <a:cs typeface="Arial" panose="020B0604020202020204" pitchFamily="34" charset="0"/>
                      </a:endParaRPr>
                    </a:p>
                  </a:txBody>
                  <a:tcPr marL="0" marR="0" marT="0" marB="0" anchor="b">
                    <a:solidFill>
                      <a:schemeClr val="bg1">
                        <a:lumMod val="85000"/>
                      </a:schemeClr>
                    </a:solidFill>
                  </a:tcPr>
                </a:tc>
                <a:extLst>
                  <a:ext uri="{0D108BD9-81ED-4DB2-BD59-A6C34878D82A}">
                    <a16:rowId xmlns:a16="http://schemas.microsoft.com/office/drawing/2014/main" val="10021"/>
                  </a:ext>
                </a:extLst>
              </a:tr>
            </a:tbl>
          </a:graphicData>
        </a:graphic>
      </p:graphicFrame>
      <p:sp>
        <p:nvSpPr>
          <p:cNvPr id="8" name="Ellipse 7">
            <a:extLst>
              <a:ext uri="{FF2B5EF4-FFF2-40B4-BE49-F238E27FC236}">
                <a16:creationId xmlns:a16="http://schemas.microsoft.com/office/drawing/2014/main" id="{750AEA24-0C9B-E943-A1C4-9800557624EB}"/>
              </a:ext>
            </a:extLst>
          </p:cNvPr>
          <p:cNvSpPr/>
          <p:nvPr/>
        </p:nvSpPr>
        <p:spPr>
          <a:xfrm>
            <a:off x="8582890" y="1889317"/>
            <a:ext cx="1963882" cy="32211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F1D3AF67-17BA-D04A-8793-B81D2CA17C1F}"/>
              </a:ext>
            </a:extLst>
          </p:cNvPr>
          <p:cNvSpPr/>
          <p:nvPr/>
        </p:nvSpPr>
        <p:spPr>
          <a:xfrm>
            <a:off x="8582890" y="2327340"/>
            <a:ext cx="1963882" cy="32211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C21FDC62-8890-3A44-B0C1-7282C0FC13AE}"/>
              </a:ext>
            </a:extLst>
          </p:cNvPr>
          <p:cNvSpPr/>
          <p:nvPr/>
        </p:nvSpPr>
        <p:spPr>
          <a:xfrm>
            <a:off x="8582890" y="4653403"/>
            <a:ext cx="1963882" cy="32211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8B4C4BD5-B020-E84F-8E94-37A4BB7884AD}"/>
              </a:ext>
            </a:extLst>
          </p:cNvPr>
          <p:cNvSpPr/>
          <p:nvPr/>
        </p:nvSpPr>
        <p:spPr>
          <a:xfrm>
            <a:off x="141405" y="301078"/>
            <a:ext cx="7038390" cy="369332"/>
          </a:xfrm>
          <a:prstGeom prst="rect">
            <a:avLst/>
          </a:prstGeom>
        </p:spPr>
        <p:txBody>
          <a:bodyPr wrap="square">
            <a:spAutoFit/>
          </a:bodyPr>
          <a:lstStyle/>
          <a:p>
            <a:r>
              <a:rPr lang="fr-BE" b="1" dirty="0">
                <a:solidFill>
                  <a:schemeClr val="bg1"/>
                </a:solidFill>
                <a:latin typeface="+mj-lt"/>
              </a:rPr>
              <a:t>LA SÉCURITÉ SOCIALE AU 21</a:t>
            </a:r>
            <a:r>
              <a:rPr lang="fr-BE" b="1" baseline="30000" dirty="0">
                <a:solidFill>
                  <a:schemeClr val="bg1"/>
                </a:solidFill>
                <a:latin typeface="+mj-lt"/>
              </a:rPr>
              <a:t>e</a:t>
            </a:r>
            <a:r>
              <a:rPr lang="fr-BE" b="1" dirty="0">
                <a:solidFill>
                  <a:schemeClr val="bg1"/>
                </a:solidFill>
                <a:latin typeface="+mj-lt"/>
              </a:rPr>
              <a:t> siècle </a:t>
            </a:r>
            <a:endParaRPr lang="fr-FR" altLang="fr-FR" b="1" dirty="0">
              <a:solidFill>
                <a:schemeClr val="bg1"/>
              </a:solidFill>
              <a:latin typeface="+mj-lt"/>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1215805967"/>
      </p:ext>
    </p:extLst>
  </p:cSld>
  <p:clrMapOvr>
    <a:masterClrMapping/>
  </p:clrMapOvr>
  <mc:AlternateContent xmlns:mc="http://schemas.openxmlformats.org/markup-compatibility/2006" xmlns:p14="http://schemas.microsoft.com/office/powerpoint/2010/main">
    <mc:Choice Requires="p14">
      <p:transition p14:dur="10" advTm="44476"/>
    </mc:Choice>
    <mc:Fallback xmlns="">
      <p:transition advTm="4447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arallélogramme 10">
            <a:extLst>
              <a:ext uri="{FF2B5EF4-FFF2-40B4-BE49-F238E27FC236}">
                <a16:creationId xmlns:a16="http://schemas.microsoft.com/office/drawing/2014/main" id="{530803E7-B70A-544C-A31D-1CFC6DE7B63F}"/>
              </a:ext>
            </a:extLst>
          </p:cNvPr>
          <p:cNvSpPr/>
          <p:nvPr/>
        </p:nvSpPr>
        <p:spPr>
          <a:xfrm>
            <a:off x="-169682" y="235670"/>
            <a:ext cx="6381296" cy="612742"/>
          </a:xfrm>
          <a:prstGeom prst="parallelogram">
            <a:avLst/>
          </a:prstGeom>
          <a:solidFill>
            <a:srgbClr val="FF0000">
              <a:alpha val="6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llipse 2">
            <a:extLst>
              <a:ext uri="{FF2B5EF4-FFF2-40B4-BE49-F238E27FC236}">
                <a16:creationId xmlns:a16="http://schemas.microsoft.com/office/drawing/2014/main" id="{A3ABC28D-60BC-2C4B-B512-380E3A102486}"/>
              </a:ext>
            </a:extLst>
          </p:cNvPr>
          <p:cNvSpPr/>
          <p:nvPr/>
        </p:nvSpPr>
        <p:spPr>
          <a:xfrm>
            <a:off x="413259" y="1586544"/>
            <a:ext cx="325074" cy="325074"/>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4" name="Graphique 3">
            <a:extLst>
              <a:ext uri="{FF2B5EF4-FFF2-40B4-BE49-F238E27FC236}">
                <a16:creationId xmlns:a16="http://schemas.microsoft.com/office/drawing/2014/main" id="{8D16BAB4-0E98-DD46-9F2A-3AA1D2442F4D}"/>
              </a:ext>
            </a:extLst>
          </p:cNvPr>
          <p:cNvGraphicFramePr/>
          <p:nvPr>
            <p:extLst>
              <p:ext uri="{D42A27DB-BD31-4B8C-83A1-F6EECF244321}">
                <p14:modId xmlns:p14="http://schemas.microsoft.com/office/powerpoint/2010/main" val="722218781"/>
              </p:ext>
            </p:extLst>
          </p:nvPr>
        </p:nvGraphicFramePr>
        <p:xfrm>
          <a:off x="0" y="1034190"/>
          <a:ext cx="73152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7" name="ZoneTexte 6">
            <a:extLst>
              <a:ext uri="{FF2B5EF4-FFF2-40B4-BE49-F238E27FC236}">
                <a16:creationId xmlns:a16="http://schemas.microsoft.com/office/drawing/2014/main" id="{1802AE9E-8254-0940-A604-723ADCBC7A0C}"/>
              </a:ext>
            </a:extLst>
          </p:cNvPr>
          <p:cNvSpPr txBox="1"/>
          <p:nvPr/>
        </p:nvSpPr>
        <p:spPr>
          <a:xfrm>
            <a:off x="4271554" y="2963986"/>
            <a:ext cx="1711234" cy="923330"/>
          </a:xfrm>
          <a:prstGeom prst="rect">
            <a:avLst/>
          </a:prstGeom>
          <a:noFill/>
        </p:spPr>
        <p:txBody>
          <a:bodyPr wrap="square" rtlCol="0">
            <a:spAutoFit/>
          </a:bodyPr>
          <a:lstStyle/>
          <a:p>
            <a:r>
              <a:rPr lang="fr-FR" dirty="0">
                <a:solidFill>
                  <a:schemeClr val="bg1"/>
                </a:solidFill>
              </a:rPr>
              <a:t>COTISATIONS SOCIALES</a:t>
            </a:r>
          </a:p>
          <a:p>
            <a:r>
              <a:rPr lang="fr-FR" b="1" dirty="0">
                <a:solidFill>
                  <a:schemeClr val="bg1"/>
                </a:solidFill>
              </a:rPr>
              <a:t>63</a:t>
            </a:r>
            <a:r>
              <a:rPr lang="fr-FR" dirty="0">
                <a:solidFill>
                  <a:schemeClr val="bg1"/>
                </a:solidFill>
              </a:rPr>
              <a:t> </a:t>
            </a:r>
            <a:r>
              <a:rPr lang="fr-FR" b="1" dirty="0">
                <a:solidFill>
                  <a:schemeClr val="bg1"/>
                </a:solidFill>
              </a:rPr>
              <a:t>M€</a:t>
            </a:r>
          </a:p>
        </p:txBody>
      </p:sp>
      <p:sp>
        <p:nvSpPr>
          <p:cNvPr id="9" name="ZoneTexte 8">
            <a:extLst>
              <a:ext uri="{FF2B5EF4-FFF2-40B4-BE49-F238E27FC236}">
                <a16:creationId xmlns:a16="http://schemas.microsoft.com/office/drawing/2014/main" id="{B696AE60-C721-7045-AD20-EA32FE8B6831}"/>
              </a:ext>
            </a:extLst>
          </p:cNvPr>
          <p:cNvSpPr txBox="1"/>
          <p:nvPr/>
        </p:nvSpPr>
        <p:spPr>
          <a:xfrm>
            <a:off x="1388303" y="3498253"/>
            <a:ext cx="1711234" cy="923330"/>
          </a:xfrm>
          <a:prstGeom prst="rect">
            <a:avLst/>
          </a:prstGeom>
          <a:noFill/>
        </p:spPr>
        <p:txBody>
          <a:bodyPr wrap="square" rtlCol="0">
            <a:spAutoFit/>
          </a:bodyPr>
          <a:lstStyle/>
          <a:p>
            <a:r>
              <a:rPr lang="fr-FR" dirty="0">
                <a:solidFill>
                  <a:schemeClr val="bg1"/>
                </a:solidFill>
              </a:rPr>
              <a:t>SUBVENTIONS ÉTAT</a:t>
            </a:r>
          </a:p>
          <a:p>
            <a:r>
              <a:rPr lang="fr-FR" b="1" dirty="0">
                <a:solidFill>
                  <a:schemeClr val="bg1"/>
                </a:solidFill>
              </a:rPr>
              <a:t>22,2 M€</a:t>
            </a:r>
          </a:p>
        </p:txBody>
      </p:sp>
      <p:sp>
        <p:nvSpPr>
          <p:cNvPr id="10" name="ZoneTexte 9">
            <a:extLst>
              <a:ext uri="{FF2B5EF4-FFF2-40B4-BE49-F238E27FC236}">
                <a16:creationId xmlns:a16="http://schemas.microsoft.com/office/drawing/2014/main" id="{DA3FF18F-8D4A-FE43-A3D1-28816129A8F5}"/>
              </a:ext>
            </a:extLst>
          </p:cNvPr>
          <p:cNvSpPr txBox="1"/>
          <p:nvPr/>
        </p:nvSpPr>
        <p:spPr>
          <a:xfrm>
            <a:off x="1733910" y="1869858"/>
            <a:ext cx="1992702" cy="923330"/>
          </a:xfrm>
          <a:prstGeom prst="rect">
            <a:avLst/>
          </a:prstGeom>
          <a:noFill/>
        </p:spPr>
        <p:txBody>
          <a:bodyPr wrap="square" rtlCol="0">
            <a:spAutoFit/>
          </a:bodyPr>
          <a:lstStyle/>
          <a:p>
            <a:r>
              <a:rPr lang="fr-FR" dirty="0">
                <a:solidFill>
                  <a:schemeClr val="bg1"/>
                </a:solidFill>
              </a:rPr>
              <a:t>FINANCEMENT ALTERNATIF (TVA)</a:t>
            </a:r>
          </a:p>
          <a:p>
            <a:r>
              <a:rPr lang="fr-FR" b="1" dirty="0">
                <a:solidFill>
                  <a:schemeClr val="bg1"/>
                </a:solidFill>
              </a:rPr>
              <a:t>15,7 M€</a:t>
            </a:r>
          </a:p>
        </p:txBody>
      </p:sp>
      <p:sp>
        <p:nvSpPr>
          <p:cNvPr id="14" name="Rectangle à coins arrondis 13"/>
          <p:cNvSpPr/>
          <p:nvPr/>
        </p:nvSpPr>
        <p:spPr>
          <a:xfrm>
            <a:off x="7728459" y="1431985"/>
            <a:ext cx="3650741" cy="4942936"/>
          </a:xfrm>
          <a:prstGeom prst="roundRect">
            <a:avLst>
              <a:gd name="adj" fmla="val 8581"/>
            </a:avLst>
          </a:prstGeom>
          <a:solidFill>
            <a:srgbClr val="FF999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Rectangle 12">
            <a:extLst>
              <a:ext uri="{FF2B5EF4-FFF2-40B4-BE49-F238E27FC236}">
                <a16:creationId xmlns:a16="http://schemas.microsoft.com/office/drawing/2014/main" id="{59843D05-84D9-1A46-9E21-784AA9E70EFC}"/>
              </a:ext>
            </a:extLst>
          </p:cNvPr>
          <p:cNvSpPr/>
          <p:nvPr/>
        </p:nvSpPr>
        <p:spPr>
          <a:xfrm>
            <a:off x="141405" y="301078"/>
            <a:ext cx="7038390" cy="369332"/>
          </a:xfrm>
          <a:prstGeom prst="rect">
            <a:avLst/>
          </a:prstGeom>
        </p:spPr>
        <p:txBody>
          <a:bodyPr wrap="square">
            <a:spAutoFit/>
          </a:bodyPr>
          <a:lstStyle/>
          <a:p>
            <a:r>
              <a:rPr lang="fr-BE" b="1" dirty="0">
                <a:solidFill>
                  <a:schemeClr val="bg1"/>
                </a:solidFill>
                <a:latin typeface="+mj-lt"/>
              </a:rPr>
              <a:t>LA SÉCURITÉ SOCIALE AU 21</a:t>
            </a:r>
            <a:r>
              <a:rPr lang="fr-BE" b="1" baseline="30000" dirty="0">
                <a:solidFill>
                  <a:schemeClr val="bg1"/>
                </a:solidFill>
                <a:latin typeface="+mj-lt"/>
              </a:rPr>
              <a:t>e</a:t>
            </a:r>
            <a:r>
              <a:rPr lang="fr-BE" b="1" dirty="0">
                <a:solidFill>
                  <a:schemeClr val="bg1"/>
                </a:solidFill>
                <a:latin typeface="+mj-lt"/>
              </a:rPr>
              <a:t> siècle </a:t>
            </a:r>
            <a:endParaRPr lang="fr-FR" altLang="fr-FR" b="1" dirty="0">
              <a:solidFill>
                <a:schemeClr val="bg1"/>
              </a:solidFill>
              <a:latin typeface="+mj-lt"/>
              <a:ea typeface="ＭＳ Ｐゴシック" pitchFamily="34" charset="-128"/>
              <a:cs typeface="Arial" panose="020B0604020202020204" pitchFamily="34" charset="0"/>
            </a:endParaRPr>
          </a:p>
        </p:txBody>
      </p:sp>
      <p:sp>
        <p:nvSpPr>
          <p:cNvPr id="6" name="ZoneTexte 5">
            <a:extLst>
              <a:ext uri="{FF2B5EF4-FFF2-40B4-BE49-F238E27FC236}">
                <a16:creationId xmlns:a16="http://schemas.microsoft.com/office/drawing/2014/main" id="{E42B7D4C-D1D2-C34A-8AE4-C254D567C9EE}"/>
              </a:ext>
            </a:extLst>
          </p:cNvPr>
          <p:cNvSpPr txBox="1"/>
          <p:nvPr/>
        </p:nvSpPr>
        <p:spPr>
          <a:xfrm>
            <a:off x="7788457" y="1994489"/>
            <a:ext cx="3527679" cy="3693319"/>
          </a:xfrm>
          <a:prstGeom prst="rect">
            <a:avLst/>
          </a:prstGeom>
          <a:noFill/>
        </p:spPr>
        <p:txBody>
          <a:bodyPr wrap="square" rtlCol="0">
            <a:spAutoFit/>
          </a:bodyPr>
          <a:lstStyle/>
          <a:p>
            <a:pPr algn="ctr"/>
            <a:r>
              <a:rPr lang="fr-FR" b="1" dirty="0">
                <a:solidFill>
                  <a:schemeClr val="tx1">
                    <a:lumMod val="75000"/>
                    <a:lumOff val="25000"/>
                  </a:schemeClr>
                </a:solidFill>
                <a:latin typeface="+mj-lt"/>
              </a:rPr>
              <a:t>RECETTES</a:t>
            </a:r>
          </a:p>
          <a:p>
            <a:pPr algn="ctr"/>
            <a:r>
              <a:rPr lang="fr-FR" b="1" dirty="0">
                <a:solidFill>
                  <a:schemeClr val="tx1">
                    <a:lumMod val="75000"/>
                    <a:lumOff val="25000"/>
                  </a:schemeClr>
                </a:solidFill>
                <a:latin typeface="+mj-lt"/>
              </a:rPr>
              <a:t>EN MILLIARDS € (2018-2019)</a:t>
            </a:r>
          </a:p>
          <a:p>
            <a:endParaRPr lang="fr-FR" b="1" dirty="0">
              <a:solidFill>
                <a:schemeClr val="tx1">
                  <a:lumMod val="75000"/>
                  <a:lumOff val="25000"/>
                </a:schemeClr>
              </a:solidFill>
              <a:latin typeface="+mj-lt"/>
            </a:endParaRPr>
          </a:p>
          <a:p>
            <a:r>
              <a:rPr lang="fr-FR" b="1" dirty="0">
                <a:solidFill>
                  <a:schemeClr val="tx1">
                    <a:lumMod val="75000"/>
                    <a:lumOff val="25000"/>
                  </a:schemeClr>
                </a:solidFill>
                <a:latin typeface="+mj-lt"/>
              </a:rPr>
              <a:t>COTISATIONS SOCIALES	63</a:t>
            </a:r>
          </a:p>
          <a:p>
            <a:r>
              <a:rPr lang="fr-FR" b="1" dirty="0">
                <a:solidFill>
                  <a:schemeClr val="tx1">
                    <a:lumMod val="75000"/>
                    <a:lumOff val="25000"/>
                  </a:schemeClr>
                </a:solidFill>
                <a:latin typeface="+mj-lt"/>
              </a:rPr>
              <a:t>SUBVENTIONS ETAT	22,2</a:t>
            </a:r>
          </a:p>
          <a:p>
            <a:pPr marL="285750" indent="-285750">
              <a:buFont typeface="Wingdings" pitchFamily="2" charset="2"/>
              <a:buChar char="Ø"/>
            </a:pPr>
            <a:r>
              <a:rPr lang="fr-FR" b="1" dirty="0">
                <a:solidFill>
                  <a:schemeClr val="tx1">
                    <a:lumMod val="75000"/>
                    <a:lumOff val="25000"/>
                  </a:schemeClr>
                </a:solidFill>
                <a:latin typeface="+mj-lt"/>
              </a:rPr>
              <a:t>Dont dotation d’équilibre	3,1</a:t>
            </a:r>
          </a:p>
          <a:p>
            <a:endParaRPr lang="fr-FR" b="1" dirty="0">
              <a:solidFill>
                <a:schemeClr val="tx1">
                  <a:lumMod val="75000"/>
                  <a:lumOff val="25000"/>
                </a:schemeClr>
              </a:solidFill>
              <a:latin typeface="+mj-lt"/>
            </a:endParaRPr>
          </a:p>
          <a:p>
            <a:r>
              <a:rPr lang="fr-FR" b="1" dirty="0">
                <a:solidFill>
                  <a:schemeClr val="tx1">
                    <a:lumMod val="75000"/>
                    <a:lumOff val="25000"/>
                  </a:schemeClr>
                </a:solidFill>
                <a:latin typeface="+mj-lt"/>
              </a:rPr>
              <a:t>FINANCEMENT ALTERNATIF	15,7</a:t>
            </a:r>
          </a:p>
          <a:p>
            <a:pPr marL="285750" indent="-285750">
              <a:buFont typeface="Wingdings" pitchFamily="2" charset="2"/>
              <a:buChar char="Ø"/>
            </a:pPr>
            <a:r>
              <a:rPr lang="fr-FR" b="1" dirty="0">
                <a:solidFill>
                  <a:schemeClr val="tx1">
                    <a:lumMod val="75000"/>
                    <a:lumOff val="25000"/>
                  </a:schemeClr>
                </a:solidFill>
                <a:latin typeface="+mj-lt"/>
              </a:rPr>
              <a:t>Dont TVA 	10,4</a:t>
            </a:r>
          </a:p>
          <a:p>
            <a:pPr marL="285750" indent="-285750">
              <a:buFont typeface="Wingdings" pitchFamily="2" charset="2"/>
              <a:buChar char="Ø"/>
            </a:pPr>
            <a:endParaRPr lang="fr-FR" b="1" dirty="0">
              <a:solidFill>
                <a:schemeClr val="tx1">
                  <a:lumMod val="75000"/>
                  <a:lumOff val="25000"/>
                </a:schemeClr>
              </a:solidFill>
              <a:latin typeface="+mj-lt"/>
            </a:endParaRPr>
          </a:p>
          <a:p>
            <a:r>
              <a:rPr lang="fr-FR" b="1" dirty="0">
                <a:solidFill>
                  <a:schemeClr val="tx1">
                    <a:lumMod val="75000"/>
                    <a:lumOff val="25000"/>
                  </a:schemeClr>
                </a:solidFill>
                <a:latin typeface="+mj-lt"/>
              </a:rPr>
              <a:t>AUTRES			1,8</a:t>
            </a:r>
          </a:p>
          <a:p>
            <a:r>
              <a:rPr lang="fr-FR" b="1" dirty="0">
                <a:solidFill>
                  <a:schemeClr val="tx1">
                    <a:lumMod val="75000"/>
                    <a:lumOff val="25000"/>
                  </a:schemeClr>
                </a:solidFill>
                <a:latin typeface="+mj-lt"/>
              </a:rPr>
              <a:t> </a:t>
            </a:r>
          </a:p>
          <a:p>
            <a:r>
              <a:rPr lang="fr-FR" b="1" dirty="0">
                <a:solidFill>
                  <a:schemeClr val="tx1">
                    <a:lumMod val="75000"/>
                    <a:lumOff val="25000"/>
                  </a:schemeClr>
                </a:solidFill>
                <a:latin typeface="+mj-lt"/>
              </a:rPr>
              <a:t>TOTAL			102,7</a:t>
            </a:r>
          </a:p>
        </p:txBody>
      </p:sp>
    </p:spTree>
    <p:extLst>
      <p:ext uri="{BB962C8B-B14F-4D97-AF65-F5344CB8AC3E}">
        <p14:creationId xmlns:p14="http://schemas.microsoft.com/office/powerpoint/2010/main" val="1075466345"/>
      </p:ext>
    </p:extLst>
  </p:cSld>
  <p:clrMapOvr>
    <a:masterClrMapping/>
  </p:clrMapOvr>
  <mc:AlternateContent xmlns:mc="http://schemas.openxmlformats.org/markup-compatibility/2006" xmlns:p14="http://schemas.microsoft.com/office/powerpoint/2010/main">
    <mc:Choice Requires="p14">
      <p:transition spd="med" p14:dur="700" advTm="82391">
        <p:fade/>
      </p:transition>
    </mc:Choice>
    <mc:Fallback xmlns="">
      <p:transition spd="med" advTm="82391">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arallélogramme 16">
            <a:extLst>
              <a:ext uri="{FF2B5EF4-FFF2-40B4-BE49-F238E27FC236}">
                <a16:creationId xmlns:a16="http://schemas.microsoft.com/office/drawing/2014/main" id="{530803E7-B70A-544C-A31D-1CFC6DE7B63F}"/>
              </a:ext>
            </a:extLst>
          </p:cNvPr>
          <p:cNvSpPr/>
          <p:nvPr/>
        </p:nvSpPr>
        <p:spPr>
          <a:xfrm>
            <a:off x="-169682" y="235670"/>
            <a:ext cx="6381296" cy="612742"/>
          </a:xfrm>
          <a:prstGeom prst="parallelogram">
            <a:avLst/>
          </a:prstGeom>
          <a:solidFill>
            <a:srgbClr val="FF0000">
              <a:alpha val="6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a:extLst>
              <a:ext uri="{FF2B5EF4-FFF2-40B4-BE49-F238E27FC236}">
                <a16:creationId xmlns:a16="http://schemas.microsoft.com/office/drawing/2014/main" id="{A3ABC28D-60BC-2C4B-B512-380E3A102486}"/>
              </a:ext>
            </a:extLst>
          </p:cNvPr>
          <p:cNvSpPr/>
          <p:nvPr/>
        </p:nvSpPr>
        <p:spPr>
          <a:xfrm>
            <a:off x="4873325" y="4342260"/>
            <a:ext cx="938768" cy="955876"/>
          </a:xfrm>
          <a:prstGeom prst="ellipse">
            <a:avLst/>
          </a:prstGeom>
          <a:solidFill>
            <a:srgbClr val="91CCC8">
              <a:alpha val="52941"/>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a:extLst>
              <a:ext uri="{FF2B5EF4-FFF2-40B4-BE49-F238E27FC236}">
                <a16:creationId xmlns:a16="http://schemas.microsoft.com/office/drawing/2014/main" id="{A3ABC28D-60BC-2C4B-B512-380E3A102486}"/>
              </a:ext>
            </a:extLst>
          </p:cNvPr>
          <p:cNvSpPr/>
          <p:nvPr/>
        </p:nvSpPr>
        <p:spPr>
          <a:xfrm>
            <a:off x="3060429" y="1560652"/>
            <a:ext cx="492668" cy="501646"/>
          </a:xfrm>
          <a:prstGeom prst="ellipse">
            <a:avLst/>
          </a:prstGeom>
          <a:solidFill>
            <a:srgbClr val="FF7878">
              <a:alpha val="52941"/>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a:extLst>
              <a:ext uri="{FF2B5EF4-FFF2-40B4-BE49-F238E27FC236}">
                <a16:creationId xmlns:a16="http://schemas.microsoft.com/office/drawing/2014/main" id="{A3ABC28D-60BC-2C4B-B512-380E3A102486}"/>
              </a:ext>
            </a:extLst>
          </p:cNvPr>
          <p:cNvSpPr/>
          <p:nvPr/>
        </p:nvSpPr>
        <p:spPr>
          <a:xfrm>
            <a:off x="4010996" y="3014283"/>
            <a:ext cx="522157" cy="522157"/>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a:extLst>
              <a:ext uri="{FF2B5EF4-FFF2-40B4-BE49-F238E27FC236}">
                <a16:creationId xmlns:a16="http://schemas.microsoft.com/office/drawing/2014/main" id="{A3ABC28D-60BC-2C4B-B512-380E3A102486}"/>
              </a:ext>
            </a:extLst>
          </p:cNvPr>
          <p:cNvSpPr/>
          <p:nvPr/>
        </p:nvSpPr>
        <p:spPr>
          <a:xfrm>
            <a:off x="1384207" y="3334987"/>
            <a:ext cx="608170" cy="60817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a:extLst>
              <a:ext uri="{FF2B5EF4-FFF2-40B4-BE49-F238E27FC236}">
                <a16:creationId xmlns:a16="http://schemas.microsoft.com/office/drawing/2014/main" id="{A3ABC28D-60BC-2C4B-B512-380E3A102486}"/>
              </a:ext>
            </a:extLst>
          </p:cNvPr>
          <p:cNvSpPr/>
          <p:nvPr/>
        </p:nvSpPr>
        <p:spPr>
          <a:xfrm>
            <a:off x="1983378" y="4486007"/>
            <a:ext cx="325074" cy="325074"/>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a:extLst>
              <a:ext uri="{FF2B5EF4-FFF2-40B4-BE49-F238E27FC236}">
                <a16:creationId xmlns:a16="http://schemas.microsoft.com/office/drawing/2014/main" id="{A3ABC28D-60BC-2C4B-B512-380E3A102486}"/>
              </a:ext>
            </a:extLst>
          </p:cNvPr>
          <p:cNvSpPr/>
          <p:nvPr/>
        </p:nvSpPr>
        <p:spPr>
          <a:xfrm>
            <a:off x="3160959" y="5581149"/>
            <a:ext cx="938768" cy="955876"/>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llipse 2">
            <a:extLst>
              <a:ext uri="{FF2B5EF4-FFF2-40B4-BE49-F238E27FC236}">
                <a16:creationId xmlns:a16="http://schemas.microsoft.com/office/drawing/2014/main" id="{A3ABC28D-60BC-2C4B-B512-380E3A102486}"/>
              </a:ext>
            </a:extLst>
          </p:cNvPr>
          <p:cNvSpPr/>
          <p:nvPr/>
        </p:nvSpPr>
        <p:spPr>
          <a:xfrm>
            <a:off x="413259" y="1586544"/>
            <a:ext cx="325074" cy="325074"/>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72FD1A1D-D818-E944-8710-86807718B740}"/>
              </a:ext>
            </a:extLst>
          </p:cNvPr>
          <p:cNvSpPr txBox="1"/>
          <p:nvPr/>
        </p:nvSpPr>
        <p:spPr>
          <a:xfrm>
            <a:off x="3553097" y="2299063"/>
            <a:ext cx="1789612" cy="369332"/>
          </a:xfrm>
          <a:prstGeom prst="rect">
            <a:avLst/>
          </a:prstGeom>
          <a:noFill/>
        </p:spPr>
        <p:txBody>
          <a:bodyPr wrap="square" rtlCol="0">
            <a:spAutoFit/>
          </a:bodyPr>
          <a:lstStyle/>
          <a:p>
            <a:r>
              <a:rPr lang="fr-FR" dirty="0">
                <a:solidFill>
                  <a:schemeClr val="bg1"/>
                </a:solidFill>
              </a:rPr>
              <a:t>SANTÉ 27 M€</a:t>
            </a:r>
          </a:p>
        </p:txBody>
      </p:sp>
      <p:sp>
        <p:nvSpPr>
          <p:cNvPr id="25" name="ZoneTexte 24">
            <a:extLst>
              <a:ext uri="{FF2B5EF4-FFF2-40B4-BE49-F238E27FC236}">
                <a16:creationId xmlns:a16="http://schemas.microsoft.com/office/drawing/2014/main" id="{6447DA09-B295-D44D-B482-43449FCBE188}"/>
              </a:ext>
            </a:extLst>
          </p:cNvPr>
          <p:cNvSpPr txBox="1"/>
          <p:nvPr/>
        </p:nvSpPr>
        <p:spPr>
          <a:xfrm>
            <a:off x="2454389" y="4907905"/>
            <a:ext cx="1789612" cy="369332"/>
          </a:xfrm>
          <a:prstGeom prst="rect">
            <a:avLst/>
          </a:prstGeom>
          <a:noFill/>
        </p:spPr>
        <p:txBody>
          <a:bodyPr wrap="square" rtlCol="0">
            <a:spAutoFit/>
          </a:bodyPr>
          <a:lstStyle/>
          <a:p>
            <a:r>
              <a:rPr lang="fr-FR" dirty="0">
                <a:solidFill>
                  <a:schemeClr val="bg1"/>
                </a:solidFill>
              </a:rPr>
              <a:t>PENSIONS 46 M€</a:t>
            </a:r>
          </a:p>
        </p:txBody>
      </p:sp>
      <p:sp>
        <p:nvSpPr>
          <p:cNvPr id="28" name="ZoneTexte 27">
            <a:extLst>
              <a:ext uri="{FF2B5EF4-FFF2-40B4-BE49-F238E27FC236}">
                <a16:creationId xmlns:a16="http://schemas.microsoft.com/office/drawing/2014/main" id="{82A916BE-A3FB-134E-A442-9D5593E1A683}"/>
              </a:ext>
            </a:extLst>
          </p:cNvPr>
          <p:cNvSpPr txBox="1"/>
          <p:nvPr/>
        </p:nvSpPr>
        <p:spPr>
          <a:xfrm rot="2154200">
            <a:off x="1251312" y="2518556"/>
            <a:ext cx="1789612" cy="646331"/>
          </a:xfrm>
          <a:prstGeom prst="rect">
            <a:avLst/>
          </a:prstGeom>
          <a:noFill/>
        </p:spPr>
        <p:txBody>
          <a:bodyPr wrap="square" rtlCol="0">
            <a:spAutoFit/>
          </a:bodyPr>
          <a:lstStyle/>
          <a:p>
            <a:r>
              <a:rPr lang="fr-FR" dirty="0">
                <a:solidFill>
                  <a:schemeClr val="bg1"/>
                </a:solidFill>
              </a:rPr>
              <a:t>INCAPACITÉ TRAVAIL 8,2 M€</a:t>
            </a:r>
          </a:p>
        </p:txBody>
      </p:sp>
      <p:sp>
        <p:nvSpPr>
          <p:cNvPr id="4" name="ZoneTexte 3">
            <a:extLst>
              <a:ext uri="{FF2B5EF4-FFF2-40B4-BE49-F238E27FC236}">
                <a16:creationId xmlns:a16="http://schemas.microsoft.com/office/drawing/2014/main" id="{CF2486C4-A8DD-1A4C-BE0A-669E88D8D412}"/>
              </a:ext>
            </a:extLst>
          </p:cNvPr>
          <p:cNvSpPr txBox="1"/>
          <p:nvPr/>
        </p:nvSpPr>
        <p:spPr>
          <a:xfrm>
            <a:off x="1231807" y="1639709"/>
            <a:ext cx="10147393" cy="3539430"/>
          </a:xfrm>
          <a:prstGeom prst="rect">
            <a:avLst/>
          </a:prstGeom>
          <a:noFill/>
        </p:spPr>
        <p:txBody>
          <a:bodyPr wrap="square" rtlCol="0">
            <a:spAutoFit/>
          </a:bodyPr>
          <a:lstStyle/>
          <a:p>
            <a:r>
              <a:rPr lang="fr-FR" sz="2800" dirty="0">
                <a:solidFill>
                  <a:schemeClr val="tx1">
                    <a:lumMod val="65000"/>
                    <a:lumOff val="35000"/>
                  </a:schemeClr>
                </a:solidFill>
                <a:latin typeface="+mj-lt"/>
              </a:rPr>
              <a:t>Les cotisations sociales ne sont pas une « charge » mais une partie (indirecte) du salaire</a:t>
            </a:r>
          </a:p>
          <a:p>
            <a:endParaRPr lang="fr-FR" sz="2800" dirty="0">
              <a:solidFill>
                <a:schemeClr val="tx1">
                  <a:lumMod val="65000"/>
                  <a:lumOff val="35000"/>
                </a:schemeClr>
              </a:solidFill>
              <a:latin typeface="+mj-lt"/>
            </a:endParaRPr>
          </a:p>
          <a:p>
            <a:pPr marL="457200" indent="-457200">
              <a:buFont typeface="Wingdings" pitchFamily="2" charset="2"/>
              <a:buChar char="Ø"/>
            </a:pPr>
            <a:r>
              <a:rPr lang="fr-FR" sz="2800" dirty="0">
                <a:solidFill>
                  <a:schemeClr val="tx1">
                    <a:lumMod val="65000"/>
                    <a:lumOff val="35000"/>
                  </a:schemeClr>
                </a:solidFill>
                <a:latin typeface="+mj-lt"/>
              </a:rPr>
              <a:t>Cotisations employeur: 25% du salaire brut</a:t>
            </a:r>
          </a:p>
          <a:p>
            <a:pPr marL="914400" lvl="1" indent="-457200">
              <a:buFont typeface="Courier New" panose="02070309020205020404" pitchFamily="49" charset="0"/>
              <a:buChar char="o"/>
            </a:pPr>
            <a:r>
              <a:rPr lang="fr-FR" sz="2800" dirty="0">
                <a:solidFill>
                  <a:schemeClr val="tx1">
                    <a:lumMod val="65000"/>
                    <a:lumOff val="35000"/>
                  </a:schemeClr>
                </a:solidFill>
                <a:latin typeface="+mj-lt"/>
              </a:rPr>
              <a:t>Avant 2018 (« </a:t>
            </a:r>
            <a:r>
              <a:rPr lang="fr-FR" sz="2800" i="1" dirty="0" err="1">
                <a:solidFill>
                  <a:schemeClr val="tx1">
                    <a:lumMod val="65000"/>
                    <a:lumOff val="35000"/>
                  </a:schemeClr>
                </a:solidFill>
                <a:latin typeface="+mj-lt"/>
              </a:rPr>
              <a:t>tax</a:t>
            </a:r>
            <a:r>
              <a:rPr lang="fr-FR" sz="2800" i="1" dirty="0">
                <a:solidFill>
                  <a:schemeClr val="tx1">
                    <a:lumMod val="65000"/>
                    <a:lumOff val="35000"/>
                  </a:schemeClr>
                </a:solidFill>
                <a:latin typeface="+mj-lt"/>
              </a:rPr>
              <a:t> shift </a:t>
            </a:r>
            <a:r>
              <a:rPr lang="fr-FR" sz="2800" dirty="0">
                <a:solidFill>
                  <a:schemeClr val="tx1">
                    <a:lumMod val="65000"/>
                    <a:lumOff val="35000"/>
                  </a:schemeClr>
                </a:solidFill>
                <a:latin typeface="+mj-lt"/>
              </a:rPr>
              <a:t>»): 32,5%</a:t>
            </a:r>
          </a:p>
          <a:p>
            <a:pPr marL="914400" lvl="1" indent="-457200">
              <a:buFont typeface="Courier New" panose="02070309020205020404" pitchFamily="49" charset="0"/>
              <a:buChar char="o"/>
            </a:pPr>
            <a:endParaRPr lang="fr-FR" sz="2800" dirty="0">
              <a:solidFill>
                <a:schemeClr val="tx1">
                  <a:lumMod val="65000"/>
                  <a:lumOff val="35000"/>
                </a:schemeClr>
              </a:solidFill>
              <a:latin typeface="+mj-lt"/>
            </a:endParaRPr>
          </a:p>
          <a:p>
            <a:pPr marL="457200" indent="-457200">
              <a:buFont typeface="Wingdings" pitchFamily="2" charset="2"/>
              <a:buChar char="Ø"/>
            </a:pPr>
            <a:r>
              <a:rPr lang="fr-FR" sz="2800" dirty="0">
                <a:solidFill>
                  <a:schemeClr val="tx1">
                    <a:lumMod val="65000"/>
                    <a:lumOff val="35000"/>
                  </a:schemeClr>
                </a:solidFill>
                <a:latin typeface="+mj-lt"/>
              </a:rPr>
              <a:t>Cotisations travailleurs: 13,07% du salaire brut</a:t>
            </a:r>
          </a:p>
          <a:p>
            <a:pPr marL="571500" indent="-571500">
              <a:buFont typeface="+mj-lt"/>
              <a:buAutoNum type="romanUcPeriod"/>
            </a:pPr>
            <a:endParaRPr lang="fr-FR" sz="2800" dirty="0">
              <a:latin typeface="+mj-lt"/>
            </a:endParaRPr>
          </a:p>
        </p:txBody>
      </p:sp>
      <p:sp>
        <p:nvSpPr>
          <p:cNvPr id="13" name="Rectangle 12">
            <a:extLst>
              <a:ext uri="{FF2B5EF4-FFF2-40B4-BE49-F238E27FC236}">
                <a16:creationId xmlns:a16="http://schemas.microsoft.com/office/drawing/2014/main" id="{EDA145B8-95DA-6D45-9A53-FE25A76B8ABF}"/>
              </a:ext>
            </a:extLst>
          </p:cNvPr>
          <p:cNvSpPr/>
          <p:nvPr/>
        </p:nvSpPr>
        <p:spPr>
          <a:xfrm>
            <a:off x="141405" y="301078"/>
            <a:ext cx="7038390" cy="369332"/>
          </a:xfrm>
          <a:prstGeom prst="rect">
            <a:avLst/>
          </a:prstGeom>
        </p:spPr>
        <p:txBody>
          <a:bodyPr wrap="square">
            <a:spAutoFit/>
          </a:bodyPr>
          <a:lstStyle/>
          <a:p>
            <a:r>
              <a:rPr lang="fr-BE" b="1" dirty="0">
                <a:solidFill>
                  <a:schemeClr val="bg1"/>
                </a:solidFill>
                <a:latin typeface="+mj-lt"/>
              </a:rPr>
              <a:t>LA SÉCURITÉ SOCIALE AU 21</a:t>
            </a:r>
            <a:r>
              <a:rPr lang="fr-BE" b="1" baseline="30000" dirty="0">
                <a:solidFill>
                  <a:schemeClr val="bg1"/>
                </a:solidFill>
                <a:latin typeface="+mj-lt"/>
              </a:rPr>
              <a:t>e</a:t>
            </a:r>
            <a:r>
              <a:rPr lang="fr-BE" b="1" dirty="0">
                <a:solidFill>
                  <a:schemeClr val="bg1"/>
                </a:solidFill>
                <a:latin typeface="+mj-lt"/>
              </a:rPr>
              <a:t> siècle </a:t>
            </a:r>
            <a:endParaRPr lang="fr-FR" altLang="fr-FR" b="1" dirty="0">
              <a:solidFill>
                <a:schemeClr val="bg1"/>
              </a:solidFill>
              <a:latin typeface="+mj-lt"/>
              <a:ea typeface="ＭＳ Ｐゴシック" pitchFamily="34" charset="-128"/>
              <a:cs typeface="Arial" panose="020B0604020202020204" pitchFamily="34" charset="0"/>
            </a:endParaRPr>
          </a:p>
        </p:txBody>
      </p:sp>
      <p:sp>
        <p:nvSpPr>
          <p:cNvPr id="32" name="Ellipse 31">
            <a:extLst>
              <a:ext uri="{FF2B5EF4-FFF2-40B4-BE49-F238E27FC236}">
                <a16:creationId xmlns:a16="http://schemas.microsoft.com/office/drawing/2014/main" id="{A3ABC28D-60BC-2C4B-B512-380E3A102486}"/>
              </a:ext>
            </a:extLst>
          </p:cNvPr>
          <p:cNvSpPr/>
          <p:nvPr/>
        </p:nvSpPr>
        <p:spPr>
          <a:xfrm>
            <a:off x="345412" y="4961070"/>
            <a:ext cx="625601" cy="637002"/>
          </a:xfrm>
          <a:prstGeom prst="ellipse">
            <a:avLst/>
          </a:prstGeom>
          <a:solidFill>
            <a:srgbClr val="FF7878">
              <a:alpha val="52941"/>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A3ABC28D-60BC-2C4B-B512-380E3A102486}"/>
              </a:ext>
            </a:extLst>
          </p:cNvPr>
          <p:cNvSpPr/>
          <p:nvPr/>
        </p:nvSpPr>
        <p:spPr>
          <a:xfrm>
            <a:off x="9839911" y="4496427"/>
            <a:ext cx="2203289" cy="2203289"/>
          </a:xfrm>
          <a:prstGeom prst="ellipse">
            <a:avLst/>
          </a:prstGeom>
          <a:solidFill>
            <a:srgbClr val="FFCCCC">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0967423"/>
      </p:ext>
    </p:extLst>
  </p:cSld>
  <p:clrMapOvr>
    <a:masterClrMapping/>
  </p:clrMapOvr>
  <mc:AlternateContent xmlns:mc="http://schemas.openxmlformats.org/markup-compatibility/2006" xmlns:p14="http://schemas.microsoft.com/office/powerpoint/2010/main">
    <mc:Choice Requires="p14">
      <p:transition spd="med" p14:dur="700" advTm="82146">
        <p:fade/>
      </p:transition>
    </mc:Choice>
    <mc:Fallback xmlns="">
      <p:transition spd="med" advTm="82146">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arallélogramme 19">
            <a:extLst>
              <a:ext uri="{FF2B5EF4-FFF2-40B4-BE49-F238E27FC236}">
                <a16:creationId xmlns:a16="http://schemas.microsoft.com/office/drawing/2014/main" id="{530803E7-B70A-544C-A31D-1CFC6DE7B63F}"/>
              </a:ext>
            </a:extLst>
          </p:cNvPr>
          <p:cNvSpPr/>
          <p:nvPr/>
        </p:nvSpPr>
        <p:spPr>
          <a:xfrm>
            <a:off x="-169682" y="235670"/>
            <a:ext cx="6381296" cy="612742"/>
          </a:xfrm>
          <a:prstGeom prst="parallelogram">
            <a:avLst/>
          </a:prstGeom>
          <a:solidFill>
            <a:srgbClr val="FF0000">
              <a:alpha val="6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 name="Graphique 2"/>
          <p:cNvGraphicFramePr/>
          <p:nvPr>
            <p:extLst>
              <p:ext uri="{D42A27DB-BD31-4B8C-83A1-F6EECF244321}">
                <p14:modId xmlns:p14="http://schemas.microsoft.com/office/powerpoint/2010/main" val="760648777"/>
              </p:ext>
            </p:extLst>
          </p:nvPr>
        </p:nvGraphicFramePr>
        <p:xfrm>
          <a:off x="0" y="1143379"/>
          <a:ext cx="12192000" cy="5805056"/>
        </p:xfrm>
        <a:graphic>
          <a:graphicData uri="http://schemas.openxmlformats.org/drawingml/2006/chart">
            <c:chart xmlns:c="http://schemas.openxmlformats.org/drawingml/2006/chart" xmlns:r="http://schemas.openxmlformats.org/officeDocument/2006/relationships" r:id="rId2"/>
          </a:graphicData>
        </a:graphic>
      </p:graphicFrame>
      <p:sp>
        <p:nvSpPr>
          <p:cNvPr id="6" name="ZoneTexte 5"/>
          <p:cNvSpPr txBox="1"/>
          <p:nvPr/>
        </p:nvSpPr>
        <p:spPr>
          <a:xfrm rot="20954599">
            <a:off x="6331265" y="226533"/>
            <a:ext cx="2304011" cy="830997"/>
          </a:xfrm>
          <a:prstGeom prst="rect">
            <a:avLst/>
          </a:prstGeom>
          <a:solidFill>
            <a:srgbClr val="FF9966"/>
          </a:solidFill>
          <a:ln>
            <a:noFill/>
          </a:ln>
        </p:spPr>
        <p:txBody>
          <a:bodyPr wrap="square" rtlCol="0">
            <a:spAutoFit/>
          </a:bodyPr>
          <a:lstStyle/>
          <a:p>
            <a:r>
              <a:rPr lang="fr-FR" sz="1600" b="1" spc="300" dirty="0">
                <a:solidFill>
                  <a:schemeClr val="bg1"/>
                </a:solidFill>
              </a:rPr>
              <a:t>1,72%</a:t>
            </a:r>
          </a:p>
          <a:p>
            <a:r>
              <a:rPr lang="fr-FR" sz="1600" spc="300" dirty="0">
                <a:solidFill>
                  <a:schemeClr val="bg1"/>
                </a:solidFill>
                <a:latin typeface="+mj-lt"/>
              </a:rPr>
              <a:t>Protection de l’environnement</a:t>
            </a:r>
          </a:p>
        </p:txBody>
      </p:sp>
      <p:cxnSp>
        <p:nvCxnSpPr>
          <p:cNvPr id="8" name="Connecteur droit 7"/>
          <p:cNvCxnSpPr>
            <a:endCxn id="6" idx="1"/>
          </p:cNvCxnSpPr>
          <p:nvPr/>
        </p:nvCxnSpPr>
        <p:spPr>
          <a:xfrm flipV="1">
            <a:off x="5910048" y="857041"/>
            <a:ext cx="441459" cy="4296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rot="20853838">
            <a:off x="8100857" y="685875"/>
            <a:ext cx="2842722" cy="584775"/>
          </a:xfrm>
          <a:prstGeom prst="rect">
            <a:avLst/>
          </a:prstGeom>
          <a:solidFill>
            <a:schemeClr val="tx1">
              <a:lumMod val="65000"/>
              <a:lumOff val="35000"/>
            </a:schemeClr>
          </a:solidFill>
          <a:ln>
            <a:noFill/>
          </a:ln>
        </p:spPr>
        <p:txBody>
          <a:bodyPr wrap="square" rtlCol="0">
            <a:spAutoFit/>
          </a:bodyPr>
          <a:lstStyle/>
          <a:p>
            <a:r>
              <a:rPr lang="fr-FR" sz="1600" b="1" spc="300" dirty="0">
                <a:solidFill>
                  <a:schemeClr val="bg1"/>
                </a:solidFill>
              </a:rPr>
              <a:t>0,2% </a:t>
            </a:r>
            <a:r>
              <a:rPr lang="fr-FR" sz="1600" spc="300" dirty="0">
                <a:solidFill>
                  <a:schemeClr val="bg1"/>
                </a:solidFill>
              </a:rPr>
              <a:t>(700 millions€)</a:t>
            </a:r>
          </a:p>
          <a:p>
            <a:r>
              <a:rPr lang="fr-FR" sz="1600" spc="300" dirty="0">
                <a:solidFill>
                  <a:schemeClr val="bg1"/>
                </a:solidFill>
                <a:latin typeface="+mj-lt"/>
              </a:rPr>
              <a:t>Parlements, cabinets</a:t>
            </a:r>
          </a:p>
        </p:txBody>
      </p:sp>
      <p:cxnSp>
        <p:nvCxnSpPr>
          <p:cNvPr id="9" name="Connecteur droit 8"/>
          <p:cNvCxnSpPr/>
          <p:nvPr/>
        </p:nvCxnSpPr>
        <p:spPr>
          <a:xfrm flipV="1">
            <a:off x="6096000" y="1145223"/>
            <a:ext cx="1975241"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6096000" y="1286661"/>
            <a:ext cx="0" cy="275924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6096000" y="4045907"/>
            <a:ext cx="993732" cy="250520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335475" y="3861240"/>
            <a:ext cx="2342367" cy="646331"/>
          </a:xfrm>
          <a:prstGeom prst="rect">
            <a:avLst/>
          </a:prstGeom>
          <a:noFill/>
        </p:spPr>
        <p:txBody>
          <a:bodyPr wrap="square" rtlCol="0">
            <a:spAutoFit/>
          </a:bodyPr>
          <a:lstStyle/>
          <a:p>
            <a:r>
              <a:rPr lang="fr-FR" spc="300" dirty="0">
                <a:solidFill>
                  <a:schemeClr val="tx1">
                    <a:lumMod val="65000"/>
                    <a:lumOff val="35000"/>
                  </a:schemeClr>
                </a:solidFill>
                <a:latin typeface="+mj-lt"/>
              </a:rPr>
              <a:t>Budget de l’Etat</a:t>
            </a:r>
          </a:p>
          <a:p>
            <a:r>
              <a:rPr lang="fr-FR" b="1" spc="300" dirty="0">
                <a:solidFill>
                  <a:schemeClr val="tx1">
                    <a:lumMod val="65000"/>
                    <a:lumOff val="35000"/>
                  </a:schemeClr>
                </a:solidFill>
                <a:latin typeface="+mj-lt"/>
              </a:rPr>
              <a:t>150 milliards €</a:t>
            </a:r>
          </a:p>
        </p:txBody>
      </p:sp>
      <p:sp>
        <p:nvSpPr>
          <p:cNvPr id="18" name="Accolade ouvrante 17"/>
          <p:cNvSpPr/>
          <p:nvPr/>
        </p:nvSpPr>
        <p:spPr>
          <a:xfrm>
            <a:off x="2770818" y="1555290"/>
            <a:ext cx="294836" cy="4981233"/>
          </a:xfrm>
          <a:prstGeom prst="leftBrace">
            <a:avLst/>
          </a:prstGeom>
          <a:ln w="38100">
            <a:solidFill>
              <a:srgbClr val="FF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 name="ZoneTexte 18"/>
          <p:cNvSpPr txBox="1"/>
          <p:nvPr/>
        </p:nvSpPr>
        <p:spPr>
          <a:xfrm>
            <a:off x="9819513" y="3861240"/>
            <a:ext cx="2342367" cy="923330"/>
          </a:xfrm>
          <a:prstGeom prst="rect">
            <a:avLst/>
          </a:prstGeom>
          <a:noFill/>
        </p:spPr>
        <p:txBody>
          <a:bodyPr wrap="square" rtlCol="0">
            <a:spAutoFit/>
          </a:bodyPr>
          <a:lstStyle/>
          <a:p>
            <a:r>
              <a:rPr lang="fr-FR" spc="300" dirty="0">
                <a:solidFill>
                  <a:schemeClr val="tx1">
                    <a:lumMod val="65000"/>
                    <a:lumOff val="35000"/>
                  </a:schemeClr>
                </a:solidFill>
                <a:latin typeface="+mj-lt"/>
              </a:rPr>
              <a:t>Budget de la sécurité sociale</a:t>
            </a:r>
          </a:p>
          <a:p>
            <a:r>
              <a:rPr lang="fr-FR" b="1" spc="300" dirty="0">
                <a:solidFill>
                  <a:schemeClr val="tx1">
                    <a:lumMod val="65000"/>
                    <a:lumOff val="35000"/>
                  </a:schemeClr>
                </a:solidFill>
                <a:latin typeface="+mj-lt"/>
              </a:rPr>
              <a:t>117 milliards €</a:t>
            </a:r>
          </a:p>
        </p:txBody>
      </p:sp>
      <p:sp>
        <p:nvSpPr>
          <p:cNvPr id="21" name="Accolade fermante 20"/>
          <p:cNvSpPr/>
          <p:nvPr/>
        </p:nvSpPr>
        <p:spPr>
          <a:xfrm>
            <a:off x="9344416" y="1555291"/>
            <a:ext cx="338203" cy="4995822"/>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3" name="Rectangle 22">
            <a:extLst>
              <a:ext uri="{FF2B5EF4-FFF2-40B4-BE49-F238E27FC236}">
                <a16:creationId xmlns:a16="http://schemas.microsoft.com/office/drawing/2014/main" id="{AEA0175C-DAA7-BB49-B139-B933AD2EE135}"/>
              </a:ext>
            </a:extLst>
          </p:cNvPr>
          <p:cNvSpPr/>
          <p:nvPr/>
        </p:nvSpPr>
        <p:spPr>
          <a:xfrm>
            <a:off x="141405" y="301078"/>
            <a:ext cx="7038390" cy="369332"/>
          </a:xfrm>
          <a:prstGeom prst="rect">
            <a:avLst/>
          </a:prstGeom>
        </p:spPr>
        <p:txBody>
          <a:bodyPr wrap="square">
            <a:spAutoFit/>
          </a:bodyPr>
          <a:lstStyle/>
          <a:p>
            <a:r>
              <a:rPr lang="fr-BE" b="1" dirty="0">
                <a:solidFill>
                  <a:schemeClr val="bg1"/>
                </a:solidFill>
                <a:latin typeface="+mj-lt"/>
              </a:rPr>
              <a:t>LA SÉCURITÉ SOCIALE AU 21</a:t>
            </a:r>
            <a:r>
              <a:rPr lang="fr-BE" b="1" baseline="30000" dirty="0">
                <a:solidFill>
                  <a:schemeClr val="bg1"/>
                </a:solidFill>
                <a:latin typeface="+mj-lt"/>
              </a:rPr>
              <a:t>e</a:t>
            </a:r>
            <a:r>
              <a:rPr lang="fr-BE" b="1" dirty="0">
                <a:solidFill>
                  <a:schemeClr val="bg1"/>
                </a:solidFill>
                <a:latin typeface="+mj-lt"/>
              </a:rPr>
              <a:t> siècle</a:t>
            </a:r>
            <a:endParaRPr lang="fr-FR" altLang="fr-FR" b="1" dirty="0">
              <a:solidFill>
                <a:schemeClr val="bg1"/>
              </a:solidFill>
              <a:latin typeface="+mj-lt"/>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3414879471"/>
      </p:ext>
    </p:extLst>
  </p:cSld>
  <p:clrMapOvr>
    <a:masterClrMapping/>
  </p:clrMapOvr>
  <mc:AlternateContent xmlns:mc="http://schemas.openxmlformats.org/markup-compatibility/2006" xmlns:p14="http://schemas.microsoft.com/office/powerpoint/2010/main">
    <mc:Choice Requires="p14">
      <p:transition spd="slow" p14:dur="2000" advTm="152705"/>
    </mc:Choice>
    <mc:Fallback xmlns="">
      <p:transition spd="slow" advTm="15270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mage 7" descr="image0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00401" y="128635"/>
            <a:ext cx="8991600" cy="672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arallélogramme 5">
            <a:extLst>
              <a:ext uri="{FF2B5EF4-FFF2-40B4-BE49-F238E27FC236}">
                <a16:creationId xmlns:a16="http://schemas.microsoft.com/office/drawing/2014/main" id="{530803E7-B70A-544C-A31D-1CFC6DE7B63F}"/>
              </a:ext>
            </a:extLst>
          </p:cNvPr>
          <p:cNvSpPr/>
          <p:nvPr/>
        </p:nvSpPr>
        <p:spPr>
          <a:xfrm>
            <a:off x="-169682" y="235670"/>
            <a:ext cx="6381296" cy="612742"/>
          </a:xfrm>
          <a:prstGeom prst="parallelogram">
            <a:avLst/>
          </a:prstGeom>
          <a:solidFill>
            <a:srgbClr val="FF0000">
              <a:alpha val="6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804A97E2-3EFE-C942-B7D3-8629357B298E}"/>
              </a:ext>
            </a:extLst>
          </p:cNvPr>
          <p:cNvSpPr txBox="1"/>
          <p:nvPr/>
        </p:nvSpPr>
        <p:spPr>
          <a:xfrm>
            <a:off x="771525" y="1814513"/>
            <a:ext cx="3317396" cy="2246769"/>
          </a:xfrm>
          <a:prstGeom prst="rect">
            <a:avLst/>
          </a:prstGeom>
          <a:noFill/>
        </p:spPr>
        <p:txBody>
          <a:bodyPr wrap="square" rtlCol="0">
            <a:spAutoFit/>
          </a:bodyPr>
          <a:lstStyle/>
          <a:p>
            <a:r>
              <a:rPr lang="fr-FR" sz="2000" dirty="0">
                <a:solidFill>
                  <a:schemeClr val="tx1">
                    <a:lumMod val="65000"/>
                    <a:lumOff val="35000"/>
                  </a:schemeClr>
                </a:solidFill>
                <a:latin typeface="+mj-lt"/>
              </a:rPr>
              <a:t>De la gestion paritaire à la gestion tripartite:</a:t>
            </a:r>
          </a:p>
          <a:p>
            <a:endParaRPr lang="fr-FR" sz="2000" dirty="0">
              <a:solidFill>
                <a:schemeClr val="tx1">
                  <a:lumMod val="65000"/>
                  <a:lumOff val="35000"/>
                </a:schemeClr>
              </a:solidFill>
              <a:latin typeface="+mj-lt"/>
            </a:endParaRPr>
          </a:p>
          <a:p>
            <a:pPr marL="285750" indent="-285750">
              <a:buFont typeface="Wingdings" pitchFamily="2" charset="2"/>
              <a:buChar char="Ø"/>
            </a:pPr>
            <a:r>
              <a:rPr lang="fr-FR" sz="2000" dirty="0">
                <a:solidFill>
                  <a:schemeClr val="tx1">
                    <a:lumMod val="65000"/>
                    <a:lumOff val="35000"/>
                  </a:schemeClr>
                </a:solidFill>
                <a:latin typeface="+mj-lt"/>
              </a:rPr>
              <a:t>Syndicats travailleurs</a:t>
            </a:r>
          </a:p>
          <a:p>
            <a:pPr marL="285750" indent="-285750">
              <a:buFont typeface="Wingdings" pitchFamily="2" charset="2"/>
              <a:buChar char="Ø"/>
            </a:pPr>
            <a:r>
              <a:rPr lang="fr-FR" sz="2000" dirty="0">
                <a:solidFill>
                  <a:schemeClr val="tx1">
                    <a:lumMod val="65000"/>
                    <a:lumOff val="35000"/>
                  </a:schemeClr>
                </a:solidFill>
                <a:latin typeface="+mj-lt"/>
              </a:rPr>
              <a:t>Organisations patronales</a:t>
            </a:r>
          </a:p>
          <a:p>
            <a:pPr marL="285750" indent="-285750">
              <a:buFont typeface="Wingdings" pitchFamily="2" charset="2"/>
              <a:buChar char="Ø"/>
            </a:pPr>
            <a:r>
              <a:rPr lang="fr-FR" sz="2000" dirty="0">
                <a:solidFill>
                  <a:schemeClr val="tx1">
                    <a:lumMod val="65000"/>
                    <a:lumOff val="35000"/>
                  </a:schemeClr>
                </a:solidFill>
                <a:latin typeface="+mj-lt"/>
              </a:rPr>
              <a:t>Gouvernement</a:t>
            </a:r>
          </a:p>
          <a:p>
            <a:endParaRPr lang="fr-FR" sz="2000" dirty="0">
              <a:latin typeface="+mj-lt"/>
            </a:endParaRPr>
          </a:p>
        </p:txBody>
      </p:sp>
      <p:sp>
        <p:nvSpPr>
          <p:cNvPr id="10" name="Rectangle 9">
            <a:extLst>
              <a:ext uri="{FF2B5EF4-FFF2-40B4-BE49-F238E27FC236}">
                <a16:creationId xmlns:a16="http://schemas.microsoft.com/office/drawing/2014/main" id="{0CDCBC0D-D1AB-AF45-9A1D-BD18821EB501}"/>
              </a:ext>
            </a:extLst>
          </p:cNvPr>
          <p:cNvSpPr/>
          <p:nvPr/>
        </p:nvSpPr>
        <p:spPr>
          <a:xfrm>
            <a:off x="141405" y="301078"/>
            <a:ext cx="7038390" cy="369332"/>
          </a:xfrm>
          <a:prstGeom prst="rect">
            <a:avLst/>
          </a:prstGeom>
        </p:spPr>
        <p:txBody>
          <a:bodyPr wrap="square">
            <a:spAutoFit/>
          </a:bodyPr>
          <a:lstStyle/>
          <a:p>
            <a:r>
              <a:rPr lang="fr-BE" b="1" dirty="0">
                <a:solidFill>
                  <a:schemeClr val="bg1"/>
                </a:solidFill>
                <a:latin typeface="+mj-lt"/>
              </a:rPr>
              <a:t>LA SÉCURITÉ SOCIALE AU 21</a:t>
            </a:r>
            <a:r>
              <a:rPr lang="fr-BE" b="1" baseline="30000" dirty="0">
                <a:solidFill>
                  <a:schemeClr val="bg1"/>
                </a:solidFill>
                <a:latin typeface="+mj-lt"/>
              </a:rPr>
              <a:t>e</a:t>
            </a:r>
            <a:r>
              <a:rPr lang="fr-BE" b="1" dirty="0">
                <a:solidFill>
                  <a:schemeClr val="bg1"/>
                </a:solidFill>
                <a:latin typeface="+mj-lt"/>
              </a:rPr>
              <a:t> siècle </a:t>
            </a:r>
            <a:endParaRPr lang="fr-FR" altLang="fr-FR" b="1" dirty="0">
              <a:solidFill>
                <a:schemeClr val="bg1"/>
              </a:solidFill>
              <a:latin typeface="+mj-lt"/>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3465530854"/>
      </p:ext>
    </p:extLst>
  </p:cSld>
  <p:clrMapOvr>
    <a:masterClrMapping/>
  </p:clrMapOvr>
  <mc:AlternateContent xmlns:mc="http://schemas.openxmlformats.org/markup-compatibility/2006" xmlns:p14="http://schemas.microsoft.com/office/powerpoint/2010/main">
    <mc:Choice Requires="p14">
      <p:transition spd="slow" p14:dur="2000" advTm="148084"/>
    </mc:Choice>
    <mc:Fallback xmlns="">
      <p:transition spd="slow" advTm="148084"/>
    </mc:Fallback>
  </mc:AlternateContent>
</p:sld>
</file>

<file path=ppt/theme/theme1.xml><?xml version="1.0" encoding="utf-8"?>
<a:theme xmlns:a="http://schemas.openxmlformats.org/drawingml/2006/main" name="Thème Office">
  <a:themeElements>
    <a:clrScheme name="Bleu vert">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8231</TotalTime>
  <Words>3840</Words>
  <Application>Microsoft Macintosh PowerPoint</Application>
  <PresentationFormat>Grand écran</PresentationFormat>
  <Paragraphs>686</Paragraphs>
  <Slides>34</Slides>
  <Notes>22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34</vt:i4>
      </vt:variant>
    </vt:vector>
  </HeadingPairs>
  <TitlesOfParts>
    <vt:vector size="41" baseType="lpstr">
      <vt:lpstr>Batang</vt:lpstr>
      <vt:lpstr>Arial</vt:lpstr>
      <vt:lpstr>Calibri</vt:lpstr>
      <vt:lpstr>Courier New</vt:lpstr>
      <vt:lpstr>Times New Roman</vt:lpstr>
      <vt:lpstr>Wingdings</vt:lpstr>
      <vt:lpstr>Thème Office</vt:lpstr>
      <vt:lpstr>Présentation PowerPoint</vt:lpstr>
      <vt:lpstr>Présentation PowerPoint</vt:lpstr>
      <vt:lpstr>Présentation PowerPoint</vt:lpstr>
      <vt:lpstr>Présentation PowerPoint</vt:lpstr>
      <vt:lpstr>Le budget 2020 de l’assurance maladie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Masse salariale non-assujettie: plus de 15 milliards €/an !</vt:lpstr>
      <vt:lpstr>Présentation PowerPoint</vt:lpstr>
      <vt:lpstr>Présentation PowerPoint</vt:lpstr>
      <vt:lpstr>Présentation PowerPoint</vt:lpstr>
      <vt:lpstr>Présentation PowerPoint</vt:lpstr>
      <vt:lpstr>Présentation PowerPoint</vt:lpstr>
      <vt:lpstr>DE FORTES CRAINTES POUR LA PÉRENNISATION DU SYSTÈME</vt:lpstr>
      <vt:lpstr>DE FORTES CRAINTES POUR LA PÉRENNISATION DU SYSTÈME</vt:lpstr>
      <vt:lpstr>DE FORTES CRAINTES POUR LA PÉRENNISATION DU SYSTÈME</vt:lpstr>
      <vt:lpstr>DES FACTEURS ÉRODENT L’ADHÉSION AU SYSTÈME DE LA PROTECTION SOCIALE</vt:lpstr>
      <vt:lpstr>DES FACTEURS ÉRODENT L’ADHÉSION AU SYSTÈME DE LA PROTECTION SOCIALE</vt:lpstr>
      <vt:lpstr>DES FACTEURS ÉRODENT L’ADHÉSION AU SYSTÈME DE LA PROTECTION SOCIALE</vt:lpstr>
      <vt:lpstr>DES ASPIRATIONS</vt:lpstr>
      <vt:lpstr>DES ASPIRATIONS</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Mauconduit, Kévin</dc:creator>
  <cp:lastModifiedBy>Edouard Delruelle</cp:lastModifiedBy>
  <cp:revision>311</cp:revision>
  <dcterms:created xsi:type="dcterms:W3CDTF">2019-01-15T15:11:15Z</dcterms:created>
  <dcterms:modified xsi:type="dcterms:W3CDTF">2021-02-04T07:25:56Z</dcterms:modified>
</cp:coreProperties>
</file>